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4" d="100"/>
          <a:sy n="74" d="100"/>
        </p:scale>
        <p:origin x="582"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2022/1/7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3"/>
            <a:ext cx="12192000" cy="34395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508578"/>
            <a:ext cx="12192000" cy="6409447"/>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1600" dirty="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月中旬に感染拡大に転じ、</a:t>
            </a:r>
            <a:r>
              <a:rPr lang="ja-JP" altLang="en-US" sz="1600" b="1" dirty="0" smtClean="0">
                <a:latin typeface="Meiryo UI" panose="020B0604030504040204" pitchFamily="50" charset="-128"/>
                <a:ea typeface="Meiryo UI" panose="020B0604030504040204" pitchFamily="50" charset="-128"/>
              </a:rPr>
              <a:t>直</a:t>
            </a:r>
            <a:r>
              <a:rPr lang="ja-JP" altLang="en-US" sz="1600" b="1" dirty="0">
                <a:latin typeface="Meiryo UI" panose="020B0604030504040204" pitchFamily="50" charset="-128"/>
                <a:ea typeface="Meiryo UI" panose="020B0604030504040204" pitchFamily="50" charset="-128"/>
              </a:rPr>
              <a:t>近１週間は過去</a:t>
            </a:r>
            <a:r>
              <a:rPr lang="ja-JP" altLang="en-US" sz="1600" b="1" dirty="0" smtClean="0">
                <a:latin typeface="Meiryo UI" panose="020B0604030504040204" pitchFamily="50" charset="-128"/>
                <a:ea typeface="Meiryo UI" panose="020B0604030504040204" pitchFamily="50" charset="-128"/>
              </a:rPr>
              <a:t>最大</a:t>
            </a:r>
            <a:r>
              <a:rPr lang="ja-JP" altLang="en-US" sz="1600" b="1" dirty="0">
                <a:latin typeface="Meiryo UI" panose="020B0604030504040204" pitchFamily="50" charset="-128"/>
                <a:ea typeface="Meiryo UI" panose="020B0604030504040204" pitchFamily="50" charset="-128"/>
              </a:rPr>
              <a:t>となる</a:t>
            </a:r>
            <a:r>
              <a:rPr lang="ja-JP" altLang="en-US" sz="1600" b="1" dirty="0" smtClean="0">
                <a:latin typeface="Meiryo UI" panose="020B0604030504040204" pitchFamily="50" charset="-128"/>
                <a:ea typeface="Meiryo UI" panose="020B0604030504040204" pitchFamily="50" charset="-128"/>
              </a:rPr>
              <a:t>約</a:t>
            </a:r>
            <a:r>
              <a:rPr lang="en-US" altLang="ja-JP" sz="1600" b="1" dirty="0" smtClean="0">
                <a:latin typeface="Meiryo UI" panose="020B0604030504040204" pitchFamily="50" charset="-128"/>
                <a:ea typeface="Meiryo UI" panose="020B0604030504040204" pitchFamily="50" charset="-128"/>
              </a:rPr>
              <a:t>4.6</a:t>
            </a:r>
            <a:r>
              <a:rPr lang="ja-JP" altLang="en-US" sz="1600" b="1" dirty="0" smtClean="0">
                <a:latin typeface="Meiryo UI" panose="020B0604030504040204" pitchFamily="50" charset="-128"/>
                <a:ea typeface="Meiryo UI" panose="020B0604030504040204" pitchFamily="50" charset="-128"/>
              </a:rPr>
              <a:t>倍の速度で</a:t>
            </a:r>
            <a:r>
              <a:rPr lang="ja-JP" altLang="en-US" sz="1600" b="1" dirty="0">
                <a:latin typeface="Meiryo UI" panose="020B0604030504040204" pitchFamily="50" charset="-128"/>
                <a:ea typeface="Meiryo UI" panose="020B0604030504040204" pitchFamily="50" charset="-128"/>
              </a:rPr>
              <a:t>感染</a:t>
            </a:r>
            <a:r>
              <a:rPr lang="ja-JP" altLang="en-US" sz="1600" b="1" dirty="0" smtClean="0">
                <a:latin typeface="Meiryo UI" panose="020B0604030504040204" pitchFamily="50" charset="-128"/>
                <a:ea typeface="Meiryo UI" panose="020B0604030504040204" pitchFamily="50" charset="-128"/>
              </a:rPr>
              <a:t>が急拡大</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厚生労働省の分析では、</a:t>
            </a:r>
            <a:r>
              <a:rPr lang="ja-JP" altLang="en-US" sz="1600" b="1" dirty="0">
                <a:latin typeface="Meiryo UI" panose="020B0604030504040204" pitchFamily="50" charset="-128"/>
                <a:ea typeface="Meiryo UI" panose="020B0604030504040204" pitchFamily="50" charset="-128"/>
              </a:rPr>
              <a:t>変異株</a:t>
            </a:r>
            <a:r>
              <a:rPr lang="en-US" altLang="ja-JP" sz="1600" b="1" dirty="0">
                <a:latin typeface="Meiryo UI" panose="020B0604030504040204" pitchFamily="50" charset="-128"/>
                <a:ea typeface="Meiryo UI" panose="020B0604030504040204" pitchFamily="50" charset="-128"/>
              </a:rPr>
              <a:t>PCR</a:t>
            </a:r>
            <a:r>
              <a:rPr lang="ja-JP" altLang="en-US" sz="1600" b="1" dirty="0">
                <a:latin typeface="Meiryo UI" panose="020B0604030504040204" pitchFamily="50" charset="-128"/>
                <a:ea typeface="Meiryo UI" panose="020B0604030504040204" pitchFamily="50" charset="-128"/>
              </a:rPr>
              <a:t>検査陰性率は大阪府で</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であり、</a:t>
            </a:r>
            <a:r>
              <a:rPr lang="ja-JP" altLang="en-US" sz="1600" b="1" dirty="0">
                <a:latin typeface="Meiryo UI" panose="020B0604030504040204" pitchFamily="50" charset="-128"/>
                <a:ea typeface="Meiryo UI" panose="020B0604030504040204" pitchFamily="50" charset="-128"/>
              </a:rPr>
              <a:t>オミクロン株への置き換わりが進んでいる</a:t>
            </a:r>
            <a:r>
              <a:rPr lang="ja-JP" altLang="en-US" sz="1600"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（まん延</a:t>
            </a:r>
            <a:r>
              <a:rPr lang="ja-JP" altLang="en-US" sz="1400" dirty="0">
                <a:latin typeface="Meiryo UI" panose="020B0604030504040204" pitchFamily="50" charset="-128"/>
                <a:ea typeface="Meiryo UI" panose="020B0604030504040204" pitchFamily="50" charset="-128"/>
              </a:rPr>
              <a:t>防止等重点措置適用となる広島県、山口県、沖縄県は７割を超過し</a:t>
            </a:r>
            <a:r>
              <a:rPr lang="ja-JP" altLang="en-US" sz="1400" dirty="0" smtClean="0">
                <a:latin typeface="Meiryo UI" panose="020B0604030504040204" pitchFamily="50" charset="-128"/>
                <a:ea typeface="Meiryo UI" panose="020B0604030504040204" pitchFamily="50" charset="-128"/>
              </a:rPr>
              <a:t>、直近１週</a:t>
            </a:r>
            <a:r>
              <a:rPr lang="en-US" altLang="ja-JP" sz="1400" dirty="0" smtClean="0">
                <a:latin typeface="Meiryo UI" panose="020B0604030504040204" pitchFamily="50" charset="-128"/>
                <a:ea typeface="Meiryo UI" panose="020B0604030504040204" pitchFamily="50" charset="-128"/>
              </a:rPr>
              <a:t>k</a:t>
            </a:r>
            <a:r>
              <a:rPr lang="ja-JP" altLang="en-US" sz="1400" dirty="0" smtClean="0">
                <a:latin typeface="Meiryo UI" panose="020B0604030504040204" pitchFamily="50" charset="-128"/>
                <a:ea typeface="Meiryo UI" panose="020B0604030504040204" pitchFamily="50" charset="-128"/>
              </a:rPr>
              <a:t>名で感染</a:t>
            </a:r>
            <a:r>
              <a:rPr lang="ja-JP" altLang="en-US" sz="1400" dirty="0">
                <a:latin typeface="Meiryo UI" panose="020B0604030504040204" pitchFamily="50" charset="-128"/>
                <a:ea typeface="Meiryo UI" panose="020B0604030504040204" pitchFamily="50" charset="-128"/>
              </a:rPr>
              <a:t>が急拡大</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月下旬以降、</a:t>
            </a:r>
            <a:r>
              <a:rPr lang="ja-JP" altLang="en-US" sz="1600" b="1" dirty="0" smtClean="0">
                <a:latin typeface="Meiryo UI" panose="020B0604030504040204" pitchFamily="50" charset="-128"/>
                <a:ea typeface="Meiryo UI" panose="020B0604030504040204" pitchFamily="50" charset="-128"/>
              </a:rPr>
              <a:t>各年代ともに陽性者数が増加</a:t>
            </a:r>
            <a:r>
              <a:rPr lang="ja-JP" altLang="en-US" sz="1600" dirty="0" smtClean="0">
                <a:latin typeface="Meiryo UI" panose="020B0604030504040204" pitchFamily="50" charset="-128"/>
                <a:ea typeface="Meiryo UI" panose="020B0604030504040204" pitchFamily="50" charset="-128"/>
              </a:rPr>
              <a:t>しており、</a:t>
            </a:r>
            <a:r>
              <a:rPr lang="ja-JP" altLang="en-US" sz="1600" b="1" dirty="0" smtClean="0">
                <a:latin typeface="Meiryo UI" panose="020B0604030504040204" pitchFamily="50" charset="-128"/>
                <a:ea typeface="Meiryo UI" panose="020B0604030504040204" pitchFamily="50" charset="-128"/>
              </a:rPr>
              <a:t>特に</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代が急増</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会食</a:t>
            </a:r>
            <a:r>
              <a:rPr lang="ja-JP" altLang="en-US" sz="1600" b="1" dirty="0">
                <a:latin typeface="Meiryo UI" panose="020B0604030504040204" pitchFamily="50" charset="-128"/>
                <a:ea typeface="Meiryo UI" panose="020B0604030504040204" pitchFamily="50" charset="-128"/>
              </a:rPr>
              <a:t>や友人・自宅での飲み会、旅行や出張、休憩室等の気が緩みがちな場所での感染の</a:t>
            </a:r>
            <a:r>
              <a:rPr lang="ja-JP" altLang="en-US" sz="1600" b="1" dirty="0" smtClean="0">
                <a:latin typeface="Meiryo UI" panose="020B0604030504040204" pitchFamily="50" charset="-128"/>
                <a:ea typeface="Meiryo UI" panose="020B0604030504040204" pitchFamily="50" charset="-128"/>
              </a:rPr>
              <a:t>可能性</a:t>
            </a:r>
            <a:r>
              <a:rPr lang="ja-JP" altLang="en-US" sz="1600" dirty="0">
                <a:latin typeface="Meiryo UI" panose="020B0604030504040204" pitchFamily="50" charset="-128"/>
                <a:ea typeface="Meiryo UI" panose="020B0604030504040204" pitchFamily="50" charset="-128"/>
              </a:rPr>
              <a:t>のあるエピソードが複数確認された</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algn="dist">
              <a:lnSpc>
                <a:spcPts val="1000"/>
              </a:lnSpc>
            </a:pPr>
            <a:r>
              <a:rPr lang="ja-JP" altLang="en-US" sz="1600" dirty="0" smtClean="0">
                <a:latin typeface="Meiryo UI" panose="020B0604030504040204" pitchFamily="50" charset="-128"/>
                <a:ea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＜オミクロン株の感染状況について＞</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オミクロン株陽性者のうち、</a:t>
            </a:r>
            <a:r>
              <a:rPr lang="ja-JP" altLang="en-US" sz="1600" b="1" dirty="0">
                <a:latin typeface="Meiryo UI" panose="020B0604030504040204" pitchFamily="50" charset="-128"/>
                <a:ea typeface="Meiryo UI" panose="020B0604030504040204" pitchFamily="50" charset="-128"/>
              </a:rPr>
              <a:t>海外渡航歴等なしが約９割</a:t>
            </a:r>
            <a:r>
              <a:rPr lang="ja-JP" altLang="en-US" sz="1600" dirty="0">
                <a:latin typeface="Meiryo UI" panose="020B0604030504040204" pitchFamily="50" charset="-128"/>
                <a:ea typeface="Meiryo UI" panose="020B0604030504040204" pitchFamily="50" charset="-128"/>
              </a:rPr>
              <a:t>。また、</a:t>
            </a:r>
            <a:r>
              <a:rPr lang="ja-JP" altLang="en-US" sz="1600" b="1" dirty="0">
                <a:latin typeface="Meiryo UI" panose="020B0604030504040204" pitchFamily="50" charset="-128"/>
                <a:ea typeface="Meiryo UI" panose="020B0604030504040204" pitchFamily="50" charset="-128"/>
              </a:rPr>
              <a:t>ワクチン２回接種済の陽性者が半数以上を占めている。</a:t>
            </a: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第六波</a:t>
            </a:r>
            <a:r>
              <a:rPr lang="ja-JP" altLang="en-US" sz="1600" dirty="0">
                <a:latin typeface="Meiryo UI" panose="020B0604030504040204" pitchFamily="50" charset="-128"/>
                <a:ea typeface="Meiryo UI" panose="020B0604030504040204" pitchFamily="50" charset="-128"/>
              </a:rPr>
              <a:t>は、第五波と比べ、</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代以上の陽性者の割合が増加</a:t>
            </a:r>
            <a:r>
              <a:rPr lang="ja-JP" altLang="en-US" sz="1600" dirty="0" smtClean="0">
                <a:latin typeface="Meiryo UI" panose="020B0604030504040204" pitchFamily="50" charset="-128"/>
                <a:ea typeface="Meiryo UI" panose="020B0604030504040204" pitchFamily="50" charset="-128"/>
              </a:rPr>
              <a:t>。また</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オミクロン株陽性者については</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代以下の割合が高い。</a:t>
            </a:r>
          </a:p>
          <a:p>
            <a:r>
              <a:rPr lang="ja-JP" altLang="en-US" sz="1600" dirty="0">
                <a:latin typeface="Meiryo UI" panose="020B0604030504040204" pitchFamily="50" charset="-128"/>
                <a:ea typeface="Meiryo UI" panose="020B0604030504040204" pitchFamily="50" charset="-128"/>
              </a:rPr>
              <a:t>　○　感染経路としては、第五波と比べ、</a:t>
            </a:r>
            <a:r>
              <a:rPr lang="ja-JP" altLang="en-US" sz="1600" b="1" dirty="0">
                <a:latin typeface="Meiryo UI" panose="020B0604030504040204" pitchFamily="50" charset="-128"/>
                <a:ea typeface="Meiryo UI" panose="020B0604030504040204" pitchFamily="50" charset="-128"/>
              </a:rPr>
              <a:t>施設関連や学校関連、濃厚接触者（家庭内感染含む）の割合が</a:t>
            </a:r>
            <a:r>
              <a:rPr lang="ja-JP" altLang="en-US" sz="1600" b="1" dirty="0" smtClean="0">
                <a:latin typeface="Meiryo UI" panose="020B0604030504040204" pitchFamily="50" charset="-128"/>
                <a:ea typeface="Meiryo UI" panose="020B0604030504040204" pitchFamily="50" charset="-128"/>
              </a:rPr>
              <a:t>増加</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学校</a:t>
            </a:r>
            <a:r>
              <a:rPr lang="ja-JP" altLang="en-US" sz="1600" b="1" dirty="0">
                <a:latin typeface="Meiryo UI" panose="020B0604030504040204" pitchFamily="50" charset="-128"/>
                <a:ea typeface="Meiryo UI" panose="020B0604030504040204" pitchFamily="50" charset="-128"/>
              </a:rPr>
              <a:t>関連や施設関連</a:t>
            </a:r>
            <a:r>
              <a:rPr lang="ja-JP" altLang="en-US" sz="1600" b="1" dirty="0" smtClean="0">
                <a:latin typeface="Meiryo UI" panose="020B0604030504040204" pitchFamily="50" charset="-128"/>
                <a:ea typeface="Meiryo UI" panose="020B0604030504040204" pitchFamily="50" charset="-128"/>
              </a:rPr>
              <a:t>での</a:t>
            </a:r>
            <a:r>
              <a:rPr lang="ja-JP" altLang="en-US" sz="1600" b="1" dirty="0">
                <a:latin typeface="Meiryo UI" panose="020B0604030504040204" pitchFamily="50" charset="-128"/>
                <a:ea typeface="Meiryo UI" panose="020B0604030504040204" pitchFamily="50" charset="-128"/>
              </a:rPr>
              <a:t>集団感染に注意が必要</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endParaRPr lang="en-US" altLang="ja-JP"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a:t>
            </a:r>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感染状況</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とワクチン接種状況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代以上新規陽性者のうち、</a:t>
            </a:r>
            <a:r>
              <a:rPr lang="en-US" altLang="ja-JP" sz="1600" b="1" dirty="0">
                <a:latin typeface="Meiryo UI" panose="020B0604030504040204" pitchFamily="50" charset="-128"/>
                <a:ea typeface="Meiryo UI" panose="020B0604030504040204" pitchFamily="50" charset="-128"/>
              </a:rPr>
              <a:t>2</a:t>
            </a:r>
            <a:r>
              <a:rPr lang="ja-JP" altLang="en-US" sz="1600" b="1" dirty="0">
                <a:latin typeface="Meiryo UI" panose="020B0604030504040204" pitchFamily="50" charset="-128"/>
                <a:ea typeface="Meiryo UI" panose="020B0604030504040204" pitchFamily="50" charset="-128"/>
              </a:rPr>
              <a:t>回接種後</a:t>
            </a:r>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日以降に陽性となった者が</a:t>
            </a:r>
            <a:r>
              <a:rPr lang="en-US" altLang="ja-JP" sz="1600" b="1" dirty="0">
                <a:latin typeface="Meiryo UI" panose="020B0604030504040204" pitchFamily="50" charset="-128"/>
                <a:ea typeface="Meiryo UI" panose="020B0604030504040204" pitchFamily="50" charset="-128"/>
              </a:rPr>
              <a:t>50.0</a:t>
            </a:r>
            <a:r>
              <a:rPr lang="ja-JP" altLang="en-US" sz="1600" b="1"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40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50</a:t>
            </a:r>
            <a:r>
              <a:rPr lang="ja-JP" altLang="en-US" sz="1600" b="1" dirty="0">
                <a:latin typeface="Meiryo UI" panose="020B0604030504040204" pitchFamily="50" charset="-128"/>
                <a:ea typeface="Meiryo UI" panose="020B0604030504040204" pitchFamily="50" charset="-128"/>
              </a:rPr>
              <a:t>代</a:t>
            </a:r>
            <a:r>
              <a:rPr lang="ja-JP" altLang="en-US" sz="1600" b="1" dirty="0" smtClean="0">
                <a:latin typeface="Meiryo UI" panose="020B0604030504040204" pitchFamily="50" charset="-128"/>
                <a:ea typeface="Meiryo UI" panose="020B0604030504040204" pitchFamily="50" charset="-128"/>
              </a:rPr>
              <a:t>で</a:t>
            </a:r>
            <a:r>
              <a:rPr lang="en-US" altLang="ja-JP" sz="1600" b="1" dirty="0" smtClean="0">
                <a:latin typeface="Meiryo UI" panose="020B0604030504040204" pitchFamily="50" charset="-128"/>
                <a:ea typeface="Meiryo UI" panose="020B0604030504040204" pitchFamily="50" charset="-128"/>
              </a:rPr>
              <a:t>39.5</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30</a:t>
            </a:r>
            <a:r>
              <a:rPr lang="ja-JP" altLang="en-US" sz="1600" b="1" dirty="0" smtClean="0">
                <a:latin typeface="Meiryo UI" panose="020B0604030504040204" pitchFamily="50" charset="-128"/>
                <a:ea typeface="Meiryo UI" panose="020B0604030504040204" pitchFamily="50" charset="-128"/>
              </a:rPr>
              <a:t>代で</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月に判明した新規陽性者のうち、</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回接種後に陽性となった者は</a:t>
            </a:r>
            <a:r>
              <a:rPr lang="en-US" altLang="ja-JP" sz="16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名</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ワクチン接種後も感染予防対策の継続が必要</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ワクチン</a:t>
            </a:r>
            <a:r>
              <a:rPr lang="ja-JP" altLang="en-US" sz="1400" dirty="0">
                <a:latin typeface="Meiryo UI" panose="020B0604030504040204" pitchFamily="50" charset="-128"/>
                <a:ea typeface="Meiryo UI" panose="020B0604030504040204" pitchFamily="50" charset="-128"/>
              </a:rPr>
              <a:t>接種が進むことで、２回接種後</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日以降の陽性者数が増加している可能性や、ワクチンによる感染・発症予防</a:t>
            </a:r>
            <a:r>
              <a:rPr lang="ja-JP" altLang="en-US" sz="1400" dirty="0" smtClean="0">
                <a:latin typeface="Meiryo UI" panose="020B0604030504040204" pitchFamily="50" charset="-128"/>
                <a:ea typeface="Meiryo UI" panose="020B0604030504040204" pitchFamily="50" charset="-128"/>
              </a:rPr>
              <a:t>効果</a:t>
            </a:r>
            <a:r>
              <a:rPr lang="ja-JP" altLang="en-US" sz="1400" dirty="0">
                <a:latin typeface="Meiryo UI" panose="020B0604030504040204" pitchFamily="50" charset="-128"/>
                <a:ea typeface="Meiryo UI" panose="020B0604030504040204" pitchFamily="50" charset="-128"/>
              </a:rPr>
              <a:t>の低減の</a:t>
            </a:r>
            <a:r>
              <a:rPr lang="ja-JP" altLang="en-US" sz="1400" dirty="0" smtClean="0">
                <a:latin typeface="Meiryo UI" panose="020B0604030504040204" pitchFamily="50" charset="-128"/>
                <a:ea typeface="Meiryo UI" panose="020B0604030504040204" pitchFamily="50" charset="-128"/>
              </a:rPr>
              <a:t>可能性</a:t>
            </a:r>
            <a:r>
              <a:rPr lang="ja-JP" altLang="en-US" sz="1400" dirty="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各研究結果において重症化予防効果は比較的高く保たれていると</a:t>
            </a:r>
            <a:r>
              <a:rPr lang="ja-JP" altLang="en-US" sz="1400" dirty="0" smtClean="0">
                <a:latin typeface="Meiryo UI" panose="020B0604030504040204" pitchFamily="50" charset="-128"/>
                <a:ea typeface="Meiryo UI" panose="020B0604030504040204" pitchFamily="50" charset="-128"/>
              </a:rPr>
              <a:t>報告</a:t>
            </a:r>
            <a:r>
              <a:rPr lang="ja-JP" altLang="en-US" sz="1400" dirty="0">
                <a:latin typeface="Meiryo UI" panose="020B0604030504040204" pitchFamily="50" charset="-128"/>
                <a:ea typeface="Meiryo UI" panose="020B0604030504040204" pitchFamily="50" charset="-128"/>
              </a:rPr>
              <a:t>されている</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a:lnSpc>
                <a:spcPts val="1100"/>
              </a:lnSpc>
            </a:pP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３）医療提供体制の状況</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現在、令和</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11</a:t>
            </a:r>
            <a:r>
              <a:rPr lang="ja-JP" altLang="en-US" sz="1600" dirty="0">
                <a:latin typeface="Meiryo UI" panose="020B0604030504040204" pitchFamily="50" charset="-128"/>
                <a:ea typeface="Meiryo UI" panose="020B0604030504040204" pitchFamily="50" charset="-128"/>
              </a:rPr>
              <a:t>月に想定したシミュレーションを大きく上回る</a:t>
            </a:r>
            <a:r>
              <a:rPr lang="ja-JP" altLang="en-US" sz="1600" dirty="0" smtClean="0">
                <a:latin typeface="Meiryo UI" panose="020B0604030504040204" pitchFamily="50" charset="-128"/>
                <a:ea typeface="Meiryo UI" panose="020B0604030504040204" pitchFamily="50" charset="-128"/>
              </a:rPr>
              <a:t>急拡大であり、今後</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医療資源を最適に配分しなければ医療療養体制</a:t>
            </a:r>
            <a:r>
              <a:rPr lang="ja-JP" altLang="en-US" sz="1600" b="1" dirty="0" smtClean="0">
                <a:latin typeface="Meiryo UI" panose="020B0604030504040204" pitchFamily="50" charset="-128"/>
                <a:ea typeface="Meiryo UI" panose="020B0604030504040204" pitchFamily="50" charset="-128"/>
              </a:rPr>
              <a:t>が</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ひっ迫する見通し。</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入院・療養の</a:t>
            </a:r>
            <a:r>
              <a:rPr lang="ja-JP" altLang="en-US" sz="1600" dirty="0" smtClean="0">
                <a:latin typeface="Meiryo UI" panose="020B0604030504040204" pitchFamily="50" charset="-128"/>
                <a:ea typeface="Meiryo UI" panose="020B0604030504040204" pitchFamily="50" charset="-128"/>
              </a:rPr>
              <a:t>考え方」を見直すことで、</a:t>
            </a:r>
            <a:r>
              <a:rPr lang="ja-JP" altLang="en-US" sz="1600" b="1" dirty="0" smtClean="0">
                <a:latin typeface="Meiryo UI" panose="020B0604030504040204" pitchFamily="50" charset="-128"/>
                <a:ea typeface="Meiryo UI" panose="020B0604030504040204" pitchFamily="50" charset="-128"/>
              </a:rPr>
              <a:t>療養</a:t>
            </a:r>
            <a:r>
              <a:rPr lang="ja-JP" altLang="en-US" sz="1600" b="1" dirty="0">
                <a:latin typeface="Meiryo UI" panose="020B0604030504040204" pitchFamily="50" charset="-128"/>
                <a:ea typeface="Meiryo UI" panose="020B0604030504040204" pitchFamily="50" charset="-128"/>
              </a:rPr>
              <a:t>体制の最適化を図り、患者への治療機会を最大限確保</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1843"/>
            <a:ext cx="1348220" cy="307777"/>
          </a:xfrm>
          <a:prstGeom prst="rect">
            <a:avLst/>
          </a:prstGeom>
          <a:solidFill>
            <a:schemeClr val="bg1"/>
          </a:solidFill>
          <a:ln>
            <a:solidFill>
              <a:schemeClr val="tx1"/>
            </a:solidFill>
          </a:ln>
        </p:spPr>
        <p:txBody>
          <a:bodyPr wrap="square" rtlCol="0">
            <a:spAutoFit/>
          </a:bodyPr>
          <a:lstStyle/>
          <a:p>
            <a:pPr algn="ctr"/>
            <a:r>
              <a:rPr kumimoji="1" lang="ja-JP" altLang="en-US" sz="1400" dirty="0" smtClean="0">
                <a:latin typeface="ＭＳ ゴシック" panose="020B0609070205080204" pitchFamily="49" charset="-128"/>
                <a:ea typeface="ＭＳ ゴシック" panose="020B0609070205080204" pitchFamily="49" charset="-128"/>
              </a:rPr>
              <a:t>資料１－５</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0" y="373211"/>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3169356" y="3623149"/>
            <a:ext cx="8668637" cy="861774"/>
          </a:xfrm>
          <a:prstGeom prst="rect">
            <a:avLst/>
          </a:prstGeom>
          <a:noFill/>
          <a:ln>
            <a:solidFill>
              <a:schemeClr val="tx1"/>
            </a:solidFill>
            <a:prstDash val="sysDot"/>
          </a:ln>
        </p:spPr>
        <p:txBody>
          <a:bodyPr wrap="square" rtlCol="0">
            <a:spAutoFit/>
          </a:bodyPr>
          <a:lstStyle/>
          <a:p>
            <a:r>
              <a:rPr kumimoji="1" lang="ja-JP" altLang="en-US" sz="1000" dirty="0" smtClean="0">
                <a:latin typeface="メイリオ" panose="020B0604030504040204" pitchFamily="50" charset="-128"/>
                <a:ea typeface="メイリオ" panose="020B0604030504040204" pitchFamily="50" charset="-128"/>
              </a:rPr>
              <a:t>（参考）オミクロン株に関する各国等の暫定的報告</a:t>
            </a:r>
            <a:endParaRPr kumimoji="1" lang="en-US" altLang="ja-JP" sz="1000" dirty="0" smtClean="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・伝播性</a:t>
            </a:r>
            <a:r>
              <a:rPr lang="ja-JP" altLang="en-US" sz="1000" dirty="0">
                <a:latin typeface="メイリオ" panose="020B0604030504040204" pitchFamily="50" charset="-128"/>
                <a:ea typeface="メイリオ" panose="020B0604030504040204" pitchFamily="50" charset="-128"/>
              </a:rPr>
              <a:t>の高さや、デルタ株に比して倍加時間や潜伏期間の短縮化、二次感染リスクや再感染リスクの増大</a:t>
            </a:r>
            <a:r>
              <a:rPr lang="ja-JP" altLang="en-US" sz="1000" dirty="0" smtClean="0">
                <a:latin typeface="メイリオ" panose="020B0604030504040204" pitchFamily="50" charset="-128"/>
                <a:ea typeface="メイリオ" panose="020B0604030504040204" pitchFamily="50" charset="-128"/>
              </a:rPr>
              <a:t>が指摘</a:t>
            </a:r>
            <a:r>
              <a:rPr lang="ja-JP" altLang="en-US" sz="1000" dirty="0">
                <a:latin typeface="メイリオ" panose="020B0604030504040204" pitchFamily="50" charset="-128"/>
                <a:ea typeface="メイリオ" panose="020B0604030504040204" pitchFamily="50" charset="-128"/>
              </a:rPr>
              <a:t>。</a:t>
            </a: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・ワクチン</a:t>
            </a:r>
            <a:r>
              <a:rPr lang="ja-JP" altLang="en-US" sz="1000" dirty="0">
                <a:latin typeface="メイリオ" panose="020B0604030504040204" pitchFamily="50" charset="-128"/>
                <a:ea typeface="メイリオ" panose="020B0604030504040204" pitchFamily="50" charset="-128"/>
              </a:rPr>
              <a:t>については重症化予防効果は一定程度保たれているが、発症予防効果は著しく低下していることが報告。</a:t>
            </a: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試験</a:t>
            </a:r>
            <a:r>
              <a:rPr lang="ja-JP" altLang="en-US" sz="1000" dirty="0">
                <a:latin typeface="メイリオ" panose="020B0604030504040204" pitchFamily="50" charset="-128"/>
                <a:ea typeface="メイリオ" panose="020B0604030504040204" pitchFamily="50" charset="-128"/>
              </a:rPr>
              <a:t>管内での評価として、一部の抗体治療薬の効果が低下する可能性などが指摘。</a:t>
            </a:r>
          </a:p>
          <a:p>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・デルタ株と比較して重症化</a:t>
            </a:r>
            <a:r>
              <a:rPr lang="ja-JP" altLang="en-US" sz="1000" dirty="0">
                <a:latin typeface="メイリオ" panose="020B0604030504040204" pitchFamily="50" charset="-128"/>
                <a:ea typeface="メイリオ" panose="020B0604030504040204" pitchFamily="50" charset="-128"/>
              </a:rPr>
              <a:t>しにくい可能性も示唆</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2</a:t>
            </a:fld>
            <a:endParaRPr kumimoji="1" lang="ja-JP" altLang="en-US" dirty="0"/>
          </a:p>
        </p:txBody>
      </p:sp>
      <p:sp>
        <p:nvSpPr>
          <p:cNvPr id="11" name="角丸四角形 11">
            <a:extLst>
              <a:ext uri="{FF2B5EF4-FFF2-40B4-BE49-F238E27FC236}">
                <a16:creationId xmlns:a16="http://schemas.microsoft.com/office/drawing/2014/main" id="{A3DE373F-57AB-4CB7-A4C8-76D52C1D3C78}"/>
              </a:ext>
            </a:extLst>
          </p:cNvPr>
          <p:cNvSpPr/>
          <p:nvPr/>
        </p:nvSpPr>
        <p:spPr>
          <a:xfrm>
            <a:off x="80962" y="999452"/>
            <a:ext cx="11967498" cy="4422554"/>
          </a:xfrm>
          <a:prstGeom prst="roundRect">
            <a:avLst>
              <a:gd name="adj" fmla="val 835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現在、大阪府において</a:t>
            </a:r>
            <a:r>
              <a:rPr lang="ja-JP" altLang="en-US" sz="1600" b="1" dirty="0" smtClean="0">
                <a:solidFill>
                  <a:schemeClr val="tx1"/>
                </a:solidFill>
                <a:latin typeface="Meiryo UI" panose="020B0604030504040204" pitchFamily="50" charset="-128"/>
                <a:ea typeface="Meiryo UI" panose="020B0604030504040204" pitchFamily="50" charset="-128"/>
              </a:rPr>
              <a:t>オミクロン株への置き換わり</a:t>
            </a:r>
            <a:r>
              <a:rPr lang="ja-JP" altLang="en-US" sz="1600" dirty="0" smtClean="0">
                <a:solidFill>
                  <a:schemeClr val="tx1"/>
                </a:solidFill>
                <a:latin typeface="Meiryo UI" panose="020B0604030504040204" pitchFamily="50" charset="-128"/>
                <a:ea typeface="Meiryo UI" panose="020B0604030504040204" pitchFamily="50" charset="-128"/>
              </a:rPr>
              <a:t>が急速</a:t>
            </a:r>
            <a:r>
              <a:rPr lang="ja-JP" altLang="en-US" sz="1600" dirty="0">
                <a:solidFill>
                  <a:schemeClr val="tx1"/>
                </a:solidFill>
                <a:latin typeface="Meiryo UI" panose="020B0604030504040204" pitchFamily="50" charset="-128"/>
                <a:ea typeface="Meiryo UI" panose="020B0604030504040204" pitchFamily="50" charset="-128"/>
              </a:rPr>
              <a:t>に</a:t>
            </a:r>
            <a:r>
              <a:rPr lang="ja-JP" altLang="en-US" sz="1600" dirty="0" smtClean="0">
                <a:solidFill>
                  <a:schemeClr val="tx1"/>
                </a:solidFill>
                <a:latin typeface="Meiryo UI" panose="020B0604030504040204" pitchFamily="50" charset="-128"/>
                <a:ea typeface="Meiryo UI" panose="020B0604030504040204" pitchFamily="50" charset="-128"/>
              </a:rPr>
              <a:t>進み、</a:t>
            </a:r>
            <a:r>
              <a:rPr lang="en-US" altLang="ja-JP" sz="1600" dirty="0" smtClean="0">
                <a:solidFill>
                  <a:schemeClr val="tx1"/>
                </a:solidFill>
                <a:latin typeface="Meiryo UI" panose="020B0604030504040204" pitchFamily="50" charset="-128"/>
                <a:ea typeface="Meiryo UI" panose="020B0604030504040204" pitchFamily="50" charset="-128"/>
              </a:rPr>
              <a:t>12</a:t>
            </a:r>
            <a:r>
              <a:rPr lang="ja-JP" altLang="en-US" sz="1600" dirty="0" smtClean="0">
                <a:solidFill>
                  <a:schemeClr val="tx1"/>
                </a:solidFill>
                <a:latin typeface="Meiryo UI" panose="020B0604030504040204" pitchFamily="50" charset="-128"/>
                <a:ea typeface="Meiryo UI" panose="020B0604030504040204" pitchFamily="50" charset="-128"/>
              </a:rPr>
              <a:t>月中旬以降、クリスマスや忘年会、帰省等の</a:t>
            </a:r>
            <a:r>
              <a:rPr lang="ja-JP" altLang="en-US" sz="1600" b="1" dirty="0" smtClean="0">
                <a:solidFill>
                  <a:schemeClr val="tx1"/>
                </a:solidFill>
                <a:latin typeface="Meiryo UI" panose="020B0604030504040204" pitchFamily="50" charset="-128"/>
                <a:ea typeface="Meiryo UI" panose="020B0604030504040204" pitchFamily="50" charset="-128"/>
              </a:rPr>
              <a:t>感染機会の増加</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en-US" altLang="ja-JP" sz="1600" dirty="0">
                <a:solidFill>
                  <a:schemeClr val="tx1"/>
                </a:solidFill>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本格的な冬の到来（屋内活動の増加や換気の頻度の低下など）等を背景に、</a:t>
            </a:r>
            <a:r>
              <a:rPr lang="ja-JP" altLang="en-US" sz="1600" b="1" dirty="0" smtClean="0">
                <a:solidFill>
                  <a:schemeClr val="tx1"/>
                </a:solidFill>
                <a:latin typeface="Meiryo UI" panose="020B0604030504040204" pitchFamily="50" charset="-128"/>
                <a:ea typeface="Meiryo UI" panose="020B0604030504040204" pitchFamily="50" charset="-128"/>
              </a:rPr>
              <a:t>過去最大の速度で感染が急拡大</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オミクロン株への置き換わりが進む各国や沖縄県の状況を踏まえると、</a:t>
            </a:r>
            <a:r>
              <a:rPr lang="ja-JP" altLang="en-US" sz="1600" b="1" dirty="0" smtClean="0">
                <a:solidFill>
                  <a:schemeClr val="tx1"/>
                </a:solidFill>
                <a:latin typeface="Meiryo UI" panose="020B0604030504040204" pitchFamily="50" charset="-128"/>
                <a:ea typeface="Meiryo UI" panose="020B0604030504040204" pitchFamily="50" charset="-128"/>
              </a:rPr>
              <a:t>今後、大阪府でも、オミクロン株への置き換わりに伴って、急速な感染</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拡大が続く可能性が高い。</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今後、</a:t>
            </a:r>
            <a:r>
              <a:rPr lang="ja-JP" altLang="en-US" sz="1600" b="1" dirty="0" smtClean="0">
                <a:solidFill>
                  <a:schemeClr val="tx1"/>
                </a:solidFill>
                <a:latin typeface="Meiryo UI" panose="020B0604030504040204" pitchFamily="50" charset="-128"/>
                <a:ea typeface="Meiryo UI" panose="020B0604030504040204" pitchFamily="50" charset="-128"/>
              </a:rPr>
              <a:t>感染者数の急速な増加に伴い、入院による治療を必要とする人が急激に増え、軽症・中等症の医療提供体制が急速に</a:t>
            </a:r>
            <a:r>
              <a:rPr lang="ja-JP" altLang="en-US" sz="1600" b="1" dirty="0" err="1" smtClean="0">
                <a:solidFill>
                  <a:schemeClr val="tx1"/>
                </a:solidFill>
                <a:latin typeface="Meiryo UI" panose="020B0604030504040204" pitchFamily="50" charset="-128"/>
                <a:ea typeface="Meiryo UI" panose="020B0604030504040204" pitchFamily="50" charset="-128"/>
              </a:rPr>
              <a:t>ひっ迫す</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err="1" smtClean="0">
                <a:solidFill>
                  <a:schemeClr val="tx1"/>
                </a:solidFill>
                <a:latin typeface="Meiryo UI" panose="020B0604030504040204" pitchFamily="50" charset="-128"/>
                <a:ea typeface="Meiryo UI" panose="020B0604030504040204" pitchFamily="50" charset="-128"/>
              </a:rPr>
              <a:t>る</a:t>
            </a:r>
            <a:r>
              <a:rPr lang="ja-JP" altLang="en-US" sz="1600" b="1" dirty="0">
                <a:solidFill>
                  <a:schemeClr val="tx1"/>
                </a:solidFill>
                <a:latin typeface="Meiryo UI" panose="020B0604030504040204" pitchFamily="50" charset="-128"/>
                <a:ea typeface="Meiryo UI" panose="020B0604030504040204" pitchFamily="50" charset="-128"/>
              </a:rPr>
              <a:t>可能性</a:t>
            </a:r>
            <a:r>
              <a:rPr lang="ja-JP" altLang="en-US" sz="1600" dirty="0" smtClean="0">
                <a:solidFill>
                  <a:schemeClr val="tx1"/>
                </a:solidFill>
                <a:latin typeface="Meiryo UI" panose="020B0604030504040204" pitchFamily="50" charset="-128"/>
                <a:ea typeface="Meiryo UI" panose="020B0604030504040204" pitchFamily="50" charset="-128"/>
              </a:rPr>
              <a:t>があ</a:t>
            </a:r>
            <a:r>
              <a:rPr lang="ja-JP" altLang="en-US" sz="1600" dirty="0">
                <a:solidFill>
                  <a:schemeClr val="tx1"/>
                </a:solidFill>
                <a:latin typeface="Meiryo UI" panose="020B0604030504040204" pitchFamily="50" charset="-128"/>
                <a:ea typeface="Meiryo UI" panose="020B0604030504040204" pitchFamily="50" charset="-128"/>
              </a:rPr>
              <a:t>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また、高齢者や基礎疾患を有する方など</a:t>
            </a:r>
            <a:r>
              <a:rPr lang="ja-JP" altLang="en-US" sz="1600" b="1" dirty="0" smtClean="0">
                <a:solidFill>
                  <a:schemeClr val="tx1"/>
                </a:solidFill>
                <a:latin typeface="Meiryo UI" panose="020B0604030504040204" pitchFamily="50" charset="-128"/>
                <a:ea typeface="Meiryo UI" panose="020B0604030504040204" pitchFamily="50" charset="-128"/>
              </a:rPr>
              <a:t>重症化リスクの高い患者の増加により、重症者や死亡者が発生する恐</a:t>
            </a:r>
            <a:r>
              <a:rPr lang="ja-JP" altLang="en-US" sz="1600" dirty="0" smtClean="0">
                <a:solidFill>
                  <a:schemeClr val="tx1"/>
                </a:solidFill>
                <a:latin typeface="Meiryo UI" panose="020B0604030504040204" pitchFamily="50" charset="-128"/>
                <a:ea typeface="Meiryo UI" panose="020B0604030504040204" pitchFamily="50" charset="-128"/>
              </a:rPr>
              <a:t>れがある。</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現在、府内では、</a:t>
            </a:r>
            <a:r>
              <a:rPr lang="ja-JP" altLang="en-US" sz="1600" b="1" dirty="0" smtClean="0">
                <a:solidFill>
                  <a:schemeClr val="tx1"/>
                </a:solidFill>
                <a:latin typeface="Meiryo UI" panose="020B0604030504040204" pitchFamily="50" charset="-128"/>
                <a:ea typeface="Meiryo UI" panose="020B0604030504040204" pitchFamily="50" charset="-128"/>
              </a:rPr>
              <a:t>重篤度が高いとされるデルタ株患者も一定数存在</a:t>
            </a:r>
            <a:r>
              <a:rPr lang="ja-JP" altLang="en-US" sz="1600" dirty="0" smtClean="0">
                <a:solidFill>
                  <a:schemeClr val="tx1"/>
                </a:solidFill>
                <a:latin typeface="Meiryo UI" panose="020B0604030504040204" pitchFamily="50" charset="-128"/>
                <a:ea typeface="Meiryo UI" panose="020B0604030504040204" pitchFamily="50" charset="-128"/>
              </a:rPr>
              <a:t>することから、デルタ株患者の発生動向にも注視）</a:t>
            </a:r>
            <a:endParaRPr lang="en-US" altLang="ja-JP" sz="1600" dirty="0" smtClean="0">
              <a:solidFill>
                <a:schemeClr val="tx1"/>
              </a:solidFill>
              <a:latin typeface="Meiryo UI" panose="020B0604030504040204" pitchFamily="50" charset="-128"/>
              <a:ea typeface="Meiryo UI" panose="020B0604030504040204" pitchFamily="50" charset="-128"/>
            </a:endParaRPr>
          </a:p>
          <a:p>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　これまで以上に基本的感染予防対策の</a:t>
            </a:r>
            <a:r>
              <a:rPr lang="ja-JP" altLang="en-US" sz="1600" dirty="0">
                <a:solidFill>
                  <a:schemeClr val="tx1"/>
                </a:solidFill>
                <a:latin typeface="Meiryo UI" panose="020B0604030504040204" pitchFamily="50" charset="-128"/>
                <a:ea typeface="Meiryo UI" panose="020B0604030504040204" pitchFamily="50" charset="-128"/>
              </a:rPr>
              <a:t>継続</a:t>
            </a:r>
            <a:r>
              <a:rPr lang="ja-JP" altLang="en-US" sz="1600" dirty="0" smtClean="0">
                <a:solidFill>
                  <a:schemeClr val="tx1"/>
                </a:solidFill>
                <a:latin typeface="Meiryo UI" panose="020B0604030504040204" pitchFamily="50" charset="-128"/>
                <a:ea typeface="Meiryo UI" panose="020B0604030504040204" pitchFamily="50" charset="-128"/>
              </a:rPr>
              <a:t>や会食時の４ルールの徹底などによる</a:t>
            </a:r>
            <a:r>
              <a:rPr lang="ja-JP" altLang="en-US" sz="1600" b="1" dirty="0" smtClean="0">
                <a:solidFill>
                  <a:schemeClr val="tx1"/>
                </a:solidFill>
                <a:latin typeface="Meiryo UI" panose="020B0604030504040204" pitchFamily="50" charset="-128"/>
                <a:ea typeface="Meiryo UI" panose="020B0604030504040204" pitchFamily="50" charset="-128"/>
              </a:rPr>
              <a:t>府民の行動変容を促すとともに</a:t>
            </a:r>
            <a:r>
              <a:rPr lang="ja-JP" altLang="en-US" sz="1600" b="1" dirty="0" smtClean="0">
                <a:solidFill>
                  <a:schemeClr val="tx1"/>
                </a:solidFill>
                <a:latin typeface="Meiryo UI" panose="020B0604030504040204" pitchFamily="50" charset="-128"/>
                <a:ea typeface="Meiryo UI" panose="020B0604030504040204" pitchFamily="50" charset="-128"/>
              </a:rPr>
              <a:t>、今後の医療ひっ迫の</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a:solidFill>
                  <a:schemeClr val="tx1"/>
                </a:solidFill>
                <a:latin typeface="Meiryo UI" panose="020B0604030504040204" pitchFamily="50" charset="-128"/>
                <a:ea typeface="Meiryo UI" panose="020B0604030504040204" pitchFamily="50" charset="-128"/>
              </a:rPr>
              <a:t>　</a:t>
            </a:r>
            <a:r>
              <a:rPr lang="ja-JP" altLang="en-US" sz="1600" b="1" smtClean="0">
                <a:solidFill>
                  <a:schemeClr val="tx1"/>
                </a:solidFill>
                <a:latin typeface="Meiryo UI" panose="020B0604030504040204" pitchFamily="50" charset="-128"/>
                <a:ea typeface="Meiryo UI" panose="020B0604030504040204" pitchFamily="50" charset="-128"/>
              </a:rPr>
              <a:t>　 </a:t>
            </a:r>
            <a:r>
              <a:rPr lang="ja-JP" altLang="en-US" sz="1600" b="1" smtClean="0">
                <a:solidFill>
                  <a:schemeClr val="tx1"/>
                </a:solidFill>
                <a:latin typeface="Meiryo UI" panose="020B0604030504040204" pitchFamily="50" charset="-128"/>
                <a:ea typeface="Meiryo UI" panose="020B0604030504040204" pitchFamily="50" charset="-128"/>
              </a:rPr>
              <a:t>状況</a:t>
            </a:r>
            <a:r>
              <a:rPr lang="ja-JP" altLang="en-US" sz="1600" b="1" dirty="0" smtClean="0">
                <a:solidFill>
                  <a:schemeClr val="tx1"/>
                </a:solidFill>
                <a:latin typeface="Meiryo UI" panose="020B0604030504040204" pitchFamily="50" charset="-128"/>
                <a:ea typeface="Meiryo UI" panose="020B0604030504040204" pitchFamily="50" charset="-128"/>
              </a:rPr>
              <a:t>に留意し、現状</a:t>
            </a:r>
            <a:r>
              <a:rPr lang="ja-JP" altLang="en-US" sz="1600" b="1" dirty="0" smtClean="0">
                <a:solidFill>
                  <a:schemeClr val="tx1"/>
                </a:solidFill>
                <a:latin typeface="Meiryo UI" panose="020B0604030504040204" pitchFamily="50" charset="-128"/>
                <a:ea typeface="Meiryo UI" panose="020B0604030504040204" pitchFamily="50" charset="-128"/>
              </a:rPr>
              <a:t>より強い</a:t>
            </a:r>
            <a:r>
              <a:rPr lang="ja-JP" altLang="en-US" sz="1600" b="1" smtClean="0">
                <a:solidFill>
                  <a:schemeClr val="tx1"/>
                </a:solidFill>
                <a:latin typeface="Meiryo UI" panose="020B0604030504040204" pitchFamily="50" charset="-128"/>
                <a:ea typeface="Meiryo UI" panose="020B0604030504040204" pitchFamily="50" charset="-128"/>
              </a:rPr>
              <a:t>措置</a:t>
            </a:r>
            <a:r>
              <a:rPr lang="ja-JP" altLang="en-US" sz="1600" b="1" smtClean="0">
                <a:solidFill>
                  <a:schemeClr val="tx1"/>
                </a:solidFill>
                <a:latin typeface="Meiryo UI" panose="020B0604030504040204" pitchFamily="50" charset="-128"/>
                <a:ea typeface="Meiryo UI" panose="020B0604030504040204" pitchFamily="50" charset="-128"/>
              </a:rPr>
              <a:t>の検討</a:t>
            </a:r>
            <a:r>
              <a:rPr lang="ja-JP" altLang="en-US" sz="1600" b="1" dirty="0" smtClean="0">
                <a:solidFill>
                  <a:schemeClr val="tx1"/>
                </a:solidFill>
                <a:latin typeface="Meiryo UI" panose="020B0604030504040204" pitchFamily="50" charset="-128"/>
                <a:ea typeface="Meiryo UI" panose="020B0604030504040204" pitchFamily="50" charset="-128"/>
              </a:rPr>
              <a:t>により感染急拡大を最大限抑制することが求められる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また、重症者や死亡者の発生を防ぐため、</a:t>
            </a:r>
            <a:r>
              <a:rPr lang="ja-JP" altLang="en-US" sz="1600" b="1" dirty="0" smtClean="0">
                <a:solidFill>
                  <a:schemeClr val="tx1"/>
                </a:solidFill>
                <a:latin typeface="Meiryo UI" panose="020B0604030504040204" pitchFamily="50" charset="-128"/>
                <a:ea typeface="Meiryo UI" panose="020B0604030504040204" pitchFamily="50" charset="-128"/>
              </a:rPr>
              <a:t>高齢者施設等でのクラスター発生・拡大防止の徹底も必要。</a:t>
            </a:r>
            <a:endParaRPr lang="ja-JP" altLang="en-US" sz="1600" b="1" dirty="0">
              <a:solidFill>
                <a:schemeClr val="tx1"/>
              </a:solidFill>
              <a:latin typeface="Meiryo UI" panose="020B0604030504040204" pitchFamily="50" charset="-128"/>
              <a:ea typeface="Meiryo UI" panose="020B0604030504040204" pitchFamily="50" charset="-128"/>
            </a:endParaRPr>
          </a:p>
          <a:p>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また</a:t>
            </a:r>
            <a:r>
              <a:rPr lang="ja-JP" altLang="en-US" sz="1600" dirty="0" smtClean="0">
                <a:solidFill>
                  <a:schemeClr val="tx1"/>
                </a:solidFill>
                <a:latin typeface="Meiryo UI" panose="020B0604030504040204" pitchFamily="50" charset="-128"/>
                <a:ea typeface="Meiryo UI" panose="020B0604030504040204" pitchFamily="50" charset="-128"/>
              </a:rPr>
              <a:t>、今後、感染が更に急拡大した</a:t>
            </a:r>
            <a:r>
              <a:rPr lang="ja-JP" altLang="en-US" sz="1600" dirty="0">
                <a:solidFill>
                  <a:schemeClr val="tx1"/>
                </a:solidFill>
                <a:latin typeface="Meiryo UI" panose="020B0604030504040204" pitchFamily="50" charset="-128"/>
                <a:ea typeface="Meiryo UI" panose="020B0604030504040204" pitchFamily="50" charset="-128"/>
              </a:rPr>
              <a:t>場合に備え、</a:t>
            </a:r>
            <a:r>
              <a:rPr lang="ja-JP" altLang="en-US" sz="1600" b="1" dirty="0">
                <a:solidFill>
                  <a:schemeClr val="tx1"/>
                </a:solidFill>
                <a:latin typeface="Meiryo UI" panose="020B0604030504040204" pitchFamily="50" charset="-128"/>
                <a:ea typeface="Meiryo UI" panose="020B0604030504040204" pitchFamily="50" charset="-128"/>
              </a:rPr>
              <a:t>療養体制の最適化を</a:t>
            </a:r>
            <a:r>
              <a:rPr lang="ja-JP" altLang="en-US" sz="1600" b="1" dirty="0" smtClean="0">
                <a:solidFill>
                  <a:schemeClr val="tx1"/>
                </a:solidFill>
                <a:latin typeface="Meiryo UI" panose="020B0604030504040204" pitchFamily="50" charset="-128"/>
                <a:ea typeface="Meiryo UI" panose="020B0604030504040204" pitchFamily="50" charset="-128"/>
              </a:rPr>
              <a:t>図り、患者</a:t>
            </a:r>
            <a:r>
              <a:rPr lang="ja-JP" altLang="en-US" sz="1600" b="1" dirty="0">
                <a:solidFill>
                  <a:schemeClr val="tx1"/>
                </a:solidFill>
                <a:latin typeface="Meiryo UI" panose="020B0604030504040204" pitchFamily="50" charset="-128"/>
                <a:ea typeface="Meiryo UI" panose="020B0604030504040204" pitchFamily="50" charset="-128"/>
              </a:rPr>
              <a:t>への治療機会を最大限</a:t>
            </a:r>
            <a:r>
              <a:rPr lang="ja-JP" altLang="en-US" sz="1600" b="1" dirty="0" smtClean="0">
                <a:solidFill>
                  <a:schemeClr val="tx1"/>
                </a:solidFill>
                <a:latin typeface="Meiryo UI" panose="020B0604030504040204" pitchFamily="50" charset="-128"/>
                <a:ea typeface="Meiryo UI" panose="020B0604030504040204" pitchFamily="50" charset="-128"/>
              </a:rPr>
              <a:t>確保</a:t>
            </a:r>
            <a:r>
              <a:rPr lang="ja-JP" altLang="en-US" sz="1600" dirty="0" smtClean="0">
                <a:solidFill>
                  <a:schemeClr val="tx1"/>
                </a:solidFill>
                <a:latin typeface="Meiryo UI" panose="020B0604030504040204" pitchFamily="50" charset="-128"/>
                <a:ea typeface="Meiryo UI" panose="020B0604030504040204" pitchFamily="50" charset="-128"/>
              </a:rPr>
              <a:t>するとともに、今後、</a:t>
            </a:r>
            <a:r>
              <a:rPr lang="ja-JP" altLang="en-US" sz="1600" dirty="0" err="1" smtClean="0">
                <a:solidFill>
                  <a:schemeClr val="tx1"/>
                </a:solidFill>
                <a:latin typeface="Meiryo UI" panose="020B0604030504040204" pitchFamily="50" charset="-128"/>
                <a:ea typeface="Meiryo UI" panose="020B0604030504040204" pitchFamily="50" charset="-128"/>
              </a:rPr>
              <a:t>増加す</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err="1" smtClean="0">
                <a:solidFill>
                  <a:schemeClr val="tx1"/>
                </a:solidFill>
                <a:latin typeface="Meiryo UI" panose="020B0604030504040204" pitchFamily="50" charset="-128"/>
                <a:ea typeface="Meiryo UI" panose="020B0604030504040204" pitchFamily="50" charset="-128"/>
              </a:rPr>
              <a:t>る</a:t>
            </a:r>
            <a:r>
              <a:rPr lang="ja-JP" altLang="en-US" sz="1600" dirty="0">
                <a:solidFill>
                  <a:schemeClr val="tx1"/>
                </a:solidFill>
                <a:latin typeface="Meiryo UI" panose="020B0604030504040204" pitchFamily="50" charset="-128"/>
                <a:ea typeface="Meiryo UI" panose="020B0604030504040204" pitchFamily="50" charset="-128"/>
              </a:rPr>
              <a:t>ことが見込まれる</a:t>
            </a:r>
            <a:r>
              <a:rPr lang="ja-JP" altLang="en-US" sz="1600" b="1" dirty="0">
                <a:solidFill>
                  <a:schemeClr val="tx1"/>
                </a:solidFill>
                <a:latin typeface="Meiryo UI" panose="020B0604030504040204" pitchFamily="50" charset="-128"/>
                <a:ea typeface="Meiryo UI" panose="020B0604030504040204" pitchFamily="50" charset="-128"/>
              </a:rPr>
              <a:t>自宅療養者</a:t>
            </a:r>
            <a:r>
              <a:rPr lang="ja-JP" altLang="en-US" sz="1600" b="1" dirty="0" smtClean="0">
                <a:solidFill>
                  <a:schemeClr val="tx1"/>
                </a:solidFill>
                <a:latin typeface="Meiryo UI" panose="020B0604030504040204" pitchFamily="50" charset="-128"/>
                <a:ea typeface="Meiryo UI" panose="020B0604030504040204" pitchFamily="50" charset="-128"/>
              </a:rPr>
              <a:t>が確実</a:t>
            </a:r>
            <a:r>
              <a:rPr lang="ja-JP" altLang="en-US" sz="1600" b="1" dirty="0">
                <a:solidFill>
                  <a:schemeClr val="tx1"/>
                </a:solidFill>
                <a:latin typeface="Meiryo UI" panose="020B0604030504040204" pitchFamily="50" charset="-128"/>
                <a:ea typeface="Meiryo UI" panose="020B0604030504040204" pitchFamily="50" charset="-128"/>
              </a:rPr>
              <a:t>に治療療養にアクセスできるよう</a:t>
            </a:r>
            <a:r>
              <a:rPr lang="ja-JP" altLang="en-US" sz="1600" b="1" dirty="0" smtClean="0">
                <a:solidFill>
                  <a:schemeClr val="tx1"/>
                </a:solidFill>
                <a:latin typeface="Meiryo UI" panose="020B0604030504040204" pitchFamily="50" charset="-128"/>
                <a:ea typeface="Meiryo UI" panose="020B0604030504040204" pitchFamily="50" charset="-128"/>
              </a:rPr>
              <a:t>体制確保</a:t>
            </a:r>
            <a:r>
              <a:rPr lang="ja-JP" altLang="en-US" sz="1600" dirty="0" smtClean="0">
                <a:solidFill>
                  <a:schemeClr val="tx1"/>
                </a:solidFill>
                <a:latin typeface="Meiryo UI" panose="020B0604030504040204" pitchFamily="50" charset="-128"/>
                <a:ea typeface="Meiryo UI" panose="020B0604030504040204" pitchFamily="50" charset="-128"/>
              </a:rPr>
              <a:t>など、</a:t>
            </a:r>
            <a:r>
              <a:rPr lang="ja-JP" altLang="en-US" sz="1600" b="1" dirty="0" smtClean="0">
                <a:solidFill>
                  <a:schemeClr val="tx1"/>
                </a:solidFill>
                <a:latin typeface="Meiryo UI" panose="020B0604030504040204" pitchFamily="50" charset="-128"/>
                <a:ea typeface="Meiryo UI" panose="020B0604030504040204" pitchFamily="50" charset="-128"/>
              </a:rPr>
              <a:t>医療療養体制の整備を図る</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併せて、感染規模の拡大に伴い、保健所業務のひっ迫も想定されることから、</a:t>
            </a:r>
            <a:r>
              <a:rPr lang="ja-JP" altLang="en-US" sz="1600" b="1" dirty="0" smtClean="0">
                <a:solidFill>
                  <a:schemeClr val="tx1"/>
                </a:solidFill>
                <a:latin typeface="Meiryo UI" panose="020B0604030504040204" pitchFamily="50" charset="-128"/>
                <a:ea typeface="Meiryo UI" panose="020B0604030504040204" pitchFamily="50" charset="-128"/>
              </a:rPr>
              <a:t>保健所業務の重点化や体制整備を図っていく。</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37382"/>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5832</TotalTime>
  <Words>1109</Words>
  <PresentationFormat>ワイド画面</PresentationFormat>
  <Paragraphs>58</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ゴシック</vt:lpstr>
      <vt:lpstr>UD デジタル 教科書体 NK-B</vt:lpstr>
      <vt:lpstr>メイリオ</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2021-09-27T11:32:13Z</cp:lastPrinted>
  <dcterms:created xsi:type="dcterms:W3CDTF">2020-07-15T08:05:42Z</dcterms:created>
  <dcterms:modified xsi:type="dcterms:W3CDTF">2022-01-07T07:48:15Z</dcterms:modified>
</cp:coreProperties>
</file>