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8" r:id="rId2"/>
    <p:sldId id="270"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7B34FC"/>
    <a:srgbClr val="B58DFD"/>
    <a:srgbClr val="BF6AFE"/>
    <a:srgbClr val="FECAFE"/>
    <a:srgbClr val="FD95FD"/>
    <a:srgbClr val="FC56DC"/>
    <a:srgbClr val="A633FD"/>
    <a:srgbClr val="F604C8"/>
    <a:srgbClr val="DA04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8EA8CB6-8DFA-49F0-8D85-577C349CAD94}" type="datetimeFigureOut">
              <a:rPr kumimoji="1" lang="ja-JP" altLang="en-US" smtClean="0"/>
              <a:t>2021/12/22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74CAB2C-EBAB-4969-9158-BF2E6EA7036C}" type="slidenum">
              <a:rPr kumimoji="1" lang="ja-JP" altLang="en-US" smtClean="0"/>
              <a:t>‹#›</a:t>
            </a:fld>
            <a:endParaRPr kumimoji="1" lang="ja-JP" altLang="en-US"/>
          </a:p>
        </p:txBody>
      </p:sp>
    </p:spTree>
    <p:extLst>
      <p:ext uri="{BB962C8B-B14F-4D97-AF65-F5344CB8AC3E}">
        <p14:creationId xmlns:p14="http://schemas.microsoft.com/office/powerpoint/2010/main" val="712078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5E32FE-CE7C-4E16-8CAA-C9907068AB26}"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402290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396ABD2-BD81-4EF7-87D9-4DC6370CA460}"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453602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023D2F7-A7A9-4670-A093-819859541E88}"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363431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0A59E63-7159-4B83-826B-0BDA570B7702}"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374114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8ED55B1-26EF-4CC2-89E8-209B6AEFABFB}"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271188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9E41E5E-EDDE-493E-A1E2-737BA2F4F499}"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1075470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F273E7D-F988-4C19-B249-31B45EA51C4E}" type="datetime1">
              <a:rPr kumimoji="1" lang="ja-JP" altLang="en-US" smtClean="0"/>
              <a:t>2021/12/22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202695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7F794B4-B015-4C20-A22D-686AC0DA1F05}" type="datetime1">
              <a:rPr kumimoji="1" lang="ja-JP" altLang="en-US" smtClean="0"/>
              <a:t>2021/12/22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176299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EA709-60D5-44CE-992E-03C02579BA6D}" type="datetime1">
              <a:rPr kumimoji="1" lang="ja-JP" altLang="en-US" smtClean="0"/>
              <a:t>2021/12/22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238845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40B49CA-0FF4-4B6B-903A-64022F452315}"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34103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B51B54-07ED-4B53-955E-03E27DF73DC5}"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2433198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B44E0-459A-4ED4-AC55-D444EE2178D4}" type="datetime1">
              <a:rPr kumimoji="1" lang="ja-JP" altLang="en-US" smtClean="0"/>
              <a:t>2021/12/22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2C37C-042F-4807-BEFB-261B6B9FFBD5}" type="slidenum">
              <a:rPr kumimoji="1" lang="ja-JP" altLang="en-US" smtClean="0"/>
              <a:t>‹#›</a:t>
            </a:fld>
            <a:endParaRPr kumimoji="1" lang="ja-JP" altLang="en-US"/>
          </a:p>
        </p:txBody>
      </p:sp>
    </p:spTree>
    <p:extLst>
      <p:ext uri="{BB962C8B-B14F-4D97-AF65-F5344CB8AC3E}">
        <p14:creationId xmlns:p14="http://schemas.microsoft.com/office/powerpoint/2010/main" val="3108239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無料</a:t>
            </a:r>
            <a:r>
              <a:rPr kumimoji="1" lang="ja-JP" altLang="en-US" sz="2000" b="1" dirty="0">
                <a:solidFill>
                  <a:schemeClr val="bg1"/>
                </a:solidFill>
                <a:latin typeface="Meiryo UI" panose="020B0604030504040204" pitchFamily="50" charset="-128"/>
                <a:ea typeface="Meiryo UI" panose="020B0604030504040204" pitchFamily="50" charset="-128"/>
              </a:rPr>
              <a:t>検査</a:t>
            </a:r>
            <a:r>
              <a:rPr kumimoji="1" lang="ja-JP" altLang="en-US" sz="2000" b="1" dirty="0" smtClean="0">
                <a:solidFill>
                  <a:schemeClr val="bg1"/>
                </a:solidFill>
                <a:latin typeface="Meiryo UI" panose="020B0604030504040204" pitchFamily="50" charset="-128"/>
                <a:ea typeface="Meiryo UI" panose="020B0604030504040204" pitchFamily="50" charset="-128"/>
              </a:rPr>
              <a:t>事業（概要）</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0" y="438903"/>
            <a:ext cx="9906000" cy="539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052132" y="422073"/>
            <a:ext cx="8982837"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以下</a:t>
            </a:r>
            <a:r>
              <a:rPr kumimoji="1" lang="ja-JP" altLang="en-US" sz="1400" dirty="0">
                <a:latin typeface="Meiryo UI" panose="020B0604030504040204" pitchFamily="50" charset="-128"/>
                <a:ea typeface="Meiryo UI" panose="020B0604030504040204" pitchFamily="50" charset="-128"/>
              </a:rPr>
              <a:t>の２つのケースについて、受検者の負担を無料化</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地方</a:t>
            </a:r>
            <a:r>
              <a:rPr kumimoji="1" lang="ja-JP" altLang="en-US" sz="1400" dirty="0">
                <a:latin typeface="Meiryo UI" panose="020B0604030504040204" pitchFamily="50" charset="-128"/>
                <a:ea typeface="Meiryo UI" panose="020B0604030504040204" pitchFamily="50" charset="-128"/>
              </a:rPr>
              <a:t>創生臨時交付金を活用し、都道府県が</a:t>
            </a:r>
            <a:r>
              <a:rPr kumimoji="1" lang="ja-JP" altLang="en-US" sz="1400" dirty="0" smtClean="0">
                <a:latin typeface="Meiryo UI" panose="020B0604030504040204" pitchFamily="50" charset="-128"/>
                <a:ea typeface="Meiryo UI" panose="020B0604030504040204" pitchFamily="50" charset="-128"/>
              </a:rPr>
              <a:t>検査実施事</a:t>
            </a:r>
            <a:r>
              <a:rPr kumimoji="1" lang="ja-JP" altLang="en-US" sz="1400" dirty="0">
                <a:latin typeface="Meiryo UI" panose="020B0604030504040204" pitchFamily="50" charset="-128"/>
                <a:ea typeface="Meiryo UI" panose="020B0604030504040204" pitchFamily="50" charset="-128"/>
              </a:rPr>
              <a:t>業者に</a:t>
            </a:r>
            <a:r>
              <a:rPr kumimoji="1" lang="ja-JP" altLang="en-US" sz="1400" dirty="0" smtClean="0">
                <a:latin typeface="Meiryo UI" panose="020B0604030504040204" pitchFamily="50" charset="-128"/>
                <a:ea typeface="Meiryo UI" panose="020B0604030504040204" pitchFamily="50" charset="-128"/>
              </a:rPr>
              <a:t>対し、補助</a:t>
            </a:r>
            <a:r>
              <a:rPr kumimoji="1" lang="ja-JP" altLang="en-US" sz="1400" dirty="0">
                <a:latin typeface="Meiryo UI" panose="020B0604030504040204" pitchFamily="50" charset="-128"/>
                <a:ea typeface="Meiryo UI" panose="020B0604030504040204" pitchFamily="50" charset="-128"/>
              </a:rPr>
              <a:t>金を交付（検査費用</a:t>
            </a:r>
            <a:r>
              <a:rPr kumimoji="1" lang="ja-JP" altLang="en-US" sz="1400" dirty="0" smtClean="0">
                <a:latin typeface="Meiryo UI" panose="020B0604030504040204" pitchFamily="50" charset="-128"/>
                <a:ea typeface="Meiryo UI" panose="020B0604030504040204" pitchFamily="50" charset="-128"/>
              </a:rPr>
              <a:t>・初期</a:t>
            </a:r>
            <a:r>
              <a:rPr kumimoji="1" lang="ja-JP" altLang="en-US" sz="1400" dirty="0">
                <a:latin typeface="Meiryo UI" panose="020B0604030504040204" pitchFamily="50" charset="-128"/>
                <a:ea typeface="Meiryo UI" panose="020B0604030504040204" pitchFamily="50" charset="-128"/>
              </a:rPr>
              <a:t>投資等</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823974383"/>
              </p:ext>
            </p:extLst>
          </p:nvPr>
        </p:nvGraphicFramePr>
        <p:xfrm>
          <a:off x="392805" y="1031903"/>
          <a:ext cx="9160625" cy="3960765"/>
        </p:xfrm>
        <a:graphic>
          <a:graphicData uri="http://schemas.openxmlformats.org/drawingml/2006/table">
            <a:tbl>
              <a:tblPr firstRow="1" bandRow="1">
                <a:tableStyleId>{5940675A-B579-460E-94D1-54222C63F5DA}</a:tableStyleId>
              </a:tblPr>
              <a:tblGrid>
                <a:gridCol w="1177269">
                  <a:extLst>
                    <a:ext uri="{9D8B030D-6E8A-4147-A177-3AD203B41FA5}">
                      <a16:colId xmlns:a16="http://schemas.microsoft.com/office/drawing/2014/main" val="3842103141"/>
                    </a:ext>
                  </a:extLst>
                </a:gridCol>
                <a:gridCol w="3991678">
                  <a:extLst>
                    <a:ext uri="{9D8B030D-6E8A-4147-A177-3AD203B41FA5}">
                      <a16:colId xmlns:a16="http://schemas.microsoft.com/office/drawing/2014/main" val="3784417156"/>
                    </a:ext>
                  </a:extLst>
                </a:gridCol>
                <a:gridCol w="3991678">
                  <a:extLst>
                    <a:ext uri="{9D8B030D-6E8A-4147-A177-3AD203B41FA5}">
                      <a16:colId xmlns:a16="http://schemas.microsoft.com/office/drawing/2014/main" val="4134887092"/>
                    </a:ext>
                  </a:extLst>
                </a:gridCol>
              </a:tblGrid>
              <a:tr h="4948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smtClean="0">
                        <a:solidFill>
                          <a:schemeClr val="bg1"/>
                        </a:solidFill>
                        <a:latin typeface="Meiryo UI" panose="020B0604030504040204" pitchFamily="50" charset="-128"/>
                        <a:ea typeface="Meiryo UI" panose="020B0604030504040204" pitchFamily="50" charset="-128"/>
                      </a:endParaRPr>
                    </a:p>
                  </a:txBody>
                  <a:tcPr anchor="ctr">
                    <a:lnL w="12700" cmpd="sng">
                      <a:noFill/>
                    </a:lnL>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latin typeface="Meiryo UI" panose="020B0604030504040204" pitchFamily="50" charset="-128"/>
                          <a:ea typeface="Meiryo UI" panose="020B0604030504040204" pitchFamily="50" charset="-128"/>
                        </a:rPr>
                        <a:t>ワクチン・検査パッケージ</a:t>
                      </a:r>
                      <a:r>
                        <a:rPr kumimoji="1" lang="en-US" altLang="ja-JP" sz="1200" b="1" dirty="0" smtClean="0">
                          <a:solidFill>
                            <a:schemeClr val="bg1"/>
                          </a:solidFill>
                          <a:latin typeface="Meiryo UI" panose="020B0604030504040204" pitchFamily="50" charset="-128"/>
                          <a:ea typeface="Meiryo UI" panose="020B0604030504040204" pitchFamily="50" charset="-128"/>
                        </a:rPr>
                        <a:t>(VTP)</a:t>
                      </a:r>
                      <a:r>
                        <a:rPr kumimoji="1" lang="ja-JP" altLang="en-US" sz="1400" b="1" dirty="0" smtClean="0">
                          <a:solidFill>
                            <a:schemeClr val="bg1"/>
                          </a:solidFill>
                          <a:latin typeface="Meiryo UI" panose="020B0604030504040204" pitchFamily="50" charset="-128"/>
                          <a:ea typeface="Meiryo UI" panose="020B0604030504040204" pitchFamily="50" charset="-128"/>
                        </a:rPr>
                        <a:t>等定着促進事業</a:t>
                      </a:r>
                    </a:p>
                  </a:txBody>
                  <a:tcPr anchor="ctr">
                    <a:solidFill>
                      <a:srgbClr val="7B34F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感染拡大傾向時の一般検査事業</a:t>
                      </a:r>
                    </a:p>
                  </a:txBody>
                  <a:tcPr anchor="ctr">
                    <a:solidFill>
                      <a:srgbClr val="7B34FC"/>
                    </a:solidFill>
                  </a:tcPr>
                </a:tc>
                <a:extLst>
                  <a:ext uri="{0D108BD9-81ED-4DB2-BD59-A6C34878D82A}">
                    <a16:rowId xmlns:a16="http://schemas.microsoft.com/office/drawing/2014/main" val="1859455797"/>
                  </a:ext>
                </a:extLst>
              </a:tr>
              <a:tr h="1077791">
                <a:tc>
                  <a:txBody>
                    <a:bodyPr/>
                    <a:lstStyle/>
                    <a:p>
                      <a:pPr algn="ctr">
                        <a:lnSpc>
                          <a:spcPct val="100000"/>
                        </a:lnSpc>
                      </a:pPr>
                      <a:r>
                        <a:rPr kumimoji="1" lang="ja-JP" altLang="en-US" sz="1600" b="1" dirty="0" smtClean="0">
                          <a:solidFill>
                            <a:schemeClr val="bg1"/>
                          </a:solidFill>
                          <a:latin typeface="Meiryo UI" panose="020B0604030504040204" pitchFamily="50" charset="-128"/>
                          <a:ea typeface="Meiryo UI" panose="020B0604030504040204" pitchFamily="50" charset="-128"/>
                        </a:rPr>
                        <a:t>適用場面</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L="45720" marR="45720" anchor="ctr">
                    <a:solidFill>
                      <a:srgbClr val="7B34FC"/>
                    </a:solidFill>
                  </a:tcPr>
                </a:tc>
                <a:tc>
                  <a:txBody>
                    <a:bodyPr/>
                    <a:lstStyle/>
                    <a:p>
                      <a:pPr>
                        <a:lnSpc>
                          <a:spcPct val="100000"/>
                        </a:lnSpc>
                      </a:pPr>
                      <a:r>
                        <a:rPr kumimoji="1" lang="ja-JP" altLang="en-US" sz="1200" dirty="0" smtClean="0">
                          <a:latin typeface="Meiryo UI" panose="020B0604030504040204" pitchFamily="50" charset="-128"/>
                          <a:ea typeface="Meiryo UI" panose="020B0604030504040204" pitchFamily="50" charset="-128"/>
                        </a:rPr>
                        <a:t>・緊急事態宣言、まん延防止等重点措置等における</a:t>
                      </a:r>
                      <a:endParaRPr kumimoji="1" lang="en-US" altLang="ja-JP" sz="1200" dirty="0" smtClean="0">
                        <a:latin typeface="Meiryo UI" panose="020B0604030504040204" pitchFamily="50" charset="-128"/>
                        <a:ea typeface="Meiryo UI" panose="020B0604030504040204" pitchFamily="50" charset="-128"/>
                      </a:endParaRPr>
                    </a:p>
                    <a:p>
                      <a:pPr>
                        <a:lnSpc>
                          <a:spcPct val="100000"/>
                        </a:lnSpc>
                      </a:pP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行動制限緩和のための</a:t>
                      </a:r>
                      <a:r>
                        <a:rPr kumimoji="1" lang="en-US" altLang="ja-JP" sz="1200" dirty="0" smtClean="0">
                          <a:latin typeface="Meiryo UI" panose="020B0604030504040204" pitchFamily="50" charset="-128"/>
                          <a:ea typeface="Meiryo UI" panose="020B0604030504040204" pitchFamily="50" charset="-128"/>
                        </a:rPr>
                        <a:t>VTP</a:t>
                      </a:r>
                      <a:r>
                        <a:rPr kumimoji="1" lang="ja-JP" altLang="en-US" sz="1200" dirty="0" smtClean="0">
                          <a:latin typeface="Meiryo UI" panose="020B0604030504040204" pitchFamily="50" charset="-128"/>
                          <a:ea typeface="Meiryo UI" panose="020B0604030504040204" pitchFamily="50" charset="-128"/>
                        </a:rPr>
                        <a:t>適用時</a:t>
                      </a:r>
                      <a:endParaRPr kumimoji="1" lang="en-US" altLang="ja-JP" sz="1200" dirty="0" smtClean="0">
                        <a:latin typeface="Meiryo UI" panose="020B0604030504040204" pitchFamily="50" charset="-128"/>
                        <a:ea typeface="Meiryo UI" panose="020B0604030504040204" pitchFamily="50" charset="-128"/>
                      </a:endParaRPr>
                    </a:p>
                    <a:p>
                      <a:pPr>
                        <a:lnSpc>
                          <a:spcPct val="100000"/>
                        </a:lnSpc>
                      </a:pPr>
                      <a:r>
                        <a:rPr kumimoji="1" lang="ja-JP" altLang="en-US" sz="1200" dirty="0" smtClean="0">
                          <a:latin typeface="Meiryo UI" panose="020B0604030504040204" pitchFamily="50" charset="-128"/>
                          <a:ea typeface="Meiryo UI" panose="020B0604030504040204" pitchFamily="50" charset="-128"/>
                        </a:rPr>
                        <a:t>・民間での自主的なワクチン接種履歴・検査結果の確認 　　　</a:t>
                      </a:r>
                      <a:endParaRPr kumimoji="1" lang="en-US" altLang="ja-JP" sz="1200" dirty="0" smtClean="0">
                        <a:latin typeface="Meiryo UI" panose="020B0604030504040204" pitchFamily="50" charset="-128"/>
                        <a:ea typeface="Meiryo UI" panose="020B0604030504040204" pitchFamily="50" charset="-128"/>
                      </a:endParaRPr>
                    </a:p>
                    <a:p>
                      <a:pPr>
                        <a:lnSpc>
                          <a:spcPct val="100000"/>
                        </a:lnSpc>
                      </a:pPr>
                      <a:r>
                        <a:rPr kumimoji="1" lang="ja-JP" altLang="en-US" sz="12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平時含む（例</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コンサート参加</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飲食店でのサービス等）</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rPr>
                        <a:t>・特措法第</a:t>
                      </a:r>
                      <a:r>
                        <a:rPr kumimoji="1" lang="en-US" altLang="ja-JP" sz="1200" dirty="0" smtClean="0">
                          <a:latin typeface="Meiryo UI" panose="020B0604030504040204" pitchFamily="50" charset="-128"/>
                          <a:ea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rPr>
                        <a:t>条第</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項に基づく知事の要請による受検</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感染拡大傾向の目安は大阪モデルにおける黄信号を想定</a:t>
                      </a:r>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31515940"/>
                  </a:ext>
                </a:extLst>
              </a:tr>
              <a:tr h="79723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対　　象</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L="45720" marR="45720" anchor="ctr">
                    <a:solidFill>
                      <a:srgbClr val="7B34FC"/>
                    </a:solidFill>
                  </a:tcPr>
                </a:tc>
                <a:tc>
                  <a:txBody>
                    <a:bodyPr/>
                    <a:lstStyle/>
                    <a:p>
                      <a:r>
                        <a:rPr kumimoji="1" lang="ja-JP" altLang="en-US" sz="1200" dirty="0" smtClean="0">
                          <a:latin typeface="Meiryo UI" panose="020B0604030504040204" pitchFamily="50" charset="-128"/>
                          <a:ea typeface="Meiryo UI" panose="020B0604030504040204" pitchFamily="50" charset="-128"/>
                        </a:rPr>
                        <a:t>・健康理由によるワクチン未接種者（無症状）</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歳未満のワクチン未接種者（無症状）</a:t>
                      </a:r>
                      <a:endParaRPr kumimoji="1" lang="en-US" altLang="ja-JP" sz="900" b="1" u="sng" dirty="0" smtClean="0">
                        <a:latin typeface="Meiryo UI" panose="020B0604030504040204" pitchFamily="50" charset="-128"/>
                        <a:ea typeface="Meiryo UI" panose="020B0604030504040204" pitchFamily="50" charset="-128"/>
                      </a:endParaRPr>
                    </a:p>
                    <a:p>
                      <a:r>
                        <a:rPr kumimoji="1" lang="ja-JP" altLang="en-US" sz="900" b="0" u="none" baseline="0" dirty="0" smtClean="0">
                          <a:latin typeface="Meiryo UI" panose="020B0604030504040204" pitchFamily="50" charset="-128"/>
                          <a:ea typeface="Meiryo UI" panose="020B0604030504040204" pitchFamily="50" charset="-128"/>
                        </a:rPr>
                        <a:t> </a:t>
                      </a:r>
                      <a:r>
                        <a:rPr kumimoji="1" lang="en-US" altLang="ja-JP" sz="900" b="0" u="none" dirty="0" smtClean="0">
                          <a:latin typeface="Meiryo UI" panose="020B0604030504040204" pitchFamily="50" charset="-128"/>
                          <a:ea typeface="Meiryo UI" panose="020B0604030504040204" pitchFamily="50" charset="-128"/>
                        </a:rPr>
                        <a:t>※1</a:t>
                      </a:r>
                      <a:r>
                        <a:rPr kumimoji="1" lang="ja-JP" altLang="en-US" sz="900" b="0" u="none" dirty="0" smtClean="0">
                          <a:latin typeface="Meiryo UI" panose="020B0604030504040204" pitchFamily="50" charset="-128"/>
                          <a:ea typeface="Meiryo UI" panose="020B0604030504040204" pitchFamily="50" charset="-128"/>
                        </a:rPr>
                        <a:t>か月に</a:t>
                      </a:r>
                      <a:r>
                        <a:rPr kumimoji="1" lang="en-US" altLang="ja-JP" sz="900" b="0" u="none" dirty="0" smtClean="0">
                          <a:latin typeface="Meiryo UI" panose="020B0604030504040204" pitchFamily="50" charset="-128"/>
                          <a:ea typeface="Meiryo UI" panose="020B0604030504040204" pitchFamily="50" charset="-128"/>
                        </a:rPr>
                        <a:t>3</a:t>
                      </a:r>
                      <a:r>
                        <a:rPr kumimoji="1" lang="ja-JP" altLang="en-US" sz="900" b="0" u="none" dirty="0" smtClean="0">
                          <a:latin typeface="Meiryo UI" panose="020B0604030504040204" pitchFamily="50" charset="-128"/>
                          <a:ea typeface="Meiryo UI" panose="020B0604030504040204" pitchFamily="50" charset="-128"/>
                        </a:rPr>
                        <a:t>回程度を上回る場合は理由の疎明を要する</a:t>
                      </a:r>
                      <a:endParaRPr kumimoji="1" lang="ja-JP" altLang="en-US" sz="900" b="0" u="none"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rPr>
                        <a:t>・感染不安を感じる受検要請対象地域の在住者（無症状）</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a:t>
                      </a:r>
                      <a:r>
                        <a:rPr kumimoji="1" lang="ja-JP" altLang="en-US" sz="900" baseline="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ワクチン接種の有無・未接種理由を問わない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rPr>
                        <a:t>　</a:t>
                      </a:r>
                      <a:r>
                        <a:rPr kumimoji="1" lang="ja-JP" altLang="en-US" sz="900" baseline="0" dirty="0" smtClean="0">
                          <a:latin typeface="Meiryo UI" panose="020B0604030504040204" pitchFamily="50" charset="-128"/>
                          <a:ea typeface="Meiryo UI" panose="020B0604030504040204" pitchFamily="50" charset="-128"/>
                        </a:rPr>
                        <a:t> </a:t>
                      </a:r>
                      <a:r>
                        <a:rPr kumimoji="1" lang="en-US" altLang="ja-JP" sz="900" b="0" u="none" dirty="0" smtClean="0">
                          <a:latin typeface="Meiryo UI" panose="020B0604030504040204" pitchFamily="50" charset="-128"/>
                          <a:ea typeface="Meiryo UI" panose="020B0604030504040204" pitchFamily="50" charset="-128"/>
                        </a:rPr>
                        <a:t>※1</a:t>
                      </a:r>
                      <a:r>
                        <a:rPr kumimoji="1" lang="ja-JP" altLang="en-US" sz="900" b="0" u="none" dirty="0" smtClean="0">
                          <a:latin typeface="Meiryo UI" panose="020B0604030504040204" pitchFamily="50" charset="-128"/>
                          <a:ea typeface="Meiryo UI" panose="020B0604030504040204" pitchFamily="50" charset="-128"/>
                        </a:rPr>
                        <a:t>か月に</a:t>
                      </a:r>
                      <a:r>
                        <a:rPr kumimoji="1" lang="en-US" altLang="ja-JP" sz="900" b="0" u="none" dirty="0" smtClean="0">
                          <a:latin typeface="Meiryo UI" panose="020B0604030504040204" pitchFamily="50" charset="-128"/>
                          <a:ea typeface="Meiryo UI" panose="020B0604030504040204" pitchFamily="50" charset="-128"/>
                        </a:rPr>
                        <a:t>3</a:t>
                      </a:r>
                      <a:r>
                        <a:rPr kumimoji="1" lang="ja-JP" altLang="en-US" sz="900" b="0" u="none" dirty="0" smtClean="0">
                          <a:latin typeface="Meiryo UI" panose="020B0604030504040204" pitchFamily="50" charset="-128"/>
                          <a:ea typeface="Meiryo UI" panose="020B0604030504040204" pitchFamily="50" charset="-128"/>
                        </a:rPr>
                        <a:t>回程度を上回る場合は理由の疎明を要する</a:t>
                      </a:r>
                    </a:p>
                  </a:txBody>
                  <a:tcPr anchor="ctr"/>
                </a:tc>
                <a:extLst>
                  <a:ext uri="{0D108BD9-81ED-4DB2-BD59-A6C34878D82A}">
                    <a16:rowId xmlns:a16="http://schemas.microsoft.com/office/drawing/2014/main" val="3094861698"/>
                  </a:ext>
                </a:extLst>
              </a:tr>
              <a:tr h="455561">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期　　間</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L="45720" marR="45720" anchor="ctr">
                    <a:solidFill>
                      <a:srgbClr val="7B34FC"/>
                    </a:solidFill>
                  </a:tcPr>
                </a:tc>
                <a:tc>
                  <a:txBody>
                    <a:bodyPr/>
                    <a:lstStyle/>
                    <a:p>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月末まで（令和</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年度以降は有料）</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rPr>
                        <a:t>・令和</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年度以降も継続</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23135855"/>
                  </a:ext>
                </a:extLst>
              </a:tr>
              <a:tr h="667756">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実施主体</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L="45720" marR="45720" anchor="ctr">
                    <a:solidFill>
                      <a:srgbClr val="7B34FC"/>
                    </a:solidFill>
                  </a:tcPr>
                </a:tc>
                <a:tc>
                  <a:txBody>
                    <a:bodyPr/>
                    <a:lstStyle/>
                    <a:p>
                      <a:r>
                        <a:rPr kumimoji="1" lang="ja-JP" altLang="en-US" sz="1200" dirty="0" smtClean="0">
                          <a:latin typeface="Meiryo UI" panose="020B0604030504040204" pitchFamily="50" charset="-128"/>
                          <a:ea typeface="Meiryo UI" panose="020B0604030504040204" pitchFamily="50" charset="-128"/>
                        </a:rPr>
                        <a:t>・衛生検査所、薬局、医療機関、</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イベント主催者</a:t>
                      </a:r>
                      <a:r>
                        <a:rPr kumimoji="1" lang="ja-JP" altLang="en-US" sz="1200" baseline="0" dirty="0" smtClean="0">
                          <a:latin typeface="Meiryo UI" panose="020B0604030504040204" pitchFamily="50" charset="-128"/>
                          <a:ea typeface="Meiryo UI" panose="020B0604030504040204" pitchFamily="50" charset="-128"/>
                        </a:rPr>
                        <a:t>等</a:t>
                      </a:r>
                      <a:r>
                        <a:rPr kumimoji="1" lang="en-US" altLang="ja-JP" sz="1200" baseline="0" dirty="0" smtClean="0">
                          <a:latin typeface="Meiryo UI" panose="020B0604030504040204" pitchFamily="50" charset="-128"/>
                          <a:ea typeface="Meiryo UI" panose="020B0604030504040204" pitchFamily="50" charset="-128"/>
                        </a:rPr>
                        <a:t>VTP</a:t>
                      </a:r>
                      <a:r>
                        <a:rPr kumimoji="1" lang="ja-JP" altLang="en-US" sz="1200" baseline="0" dirty="0" smtClean="0">
                          <a:latin typeface="Meiryo UI" panose="020B0604030504040204" pitchFamily="50" charset="-128"/>
                          <a:ea typeface="Meiryo UI" panose="020B0604030504040204" pitchFamily="50" charset="-128"/>
                        </a:rPr>
                        <a:t>登録事業者</a:t>
                      </a:r>
                      <a:endParaRPr kumimoji="1" lang="en-US" altLang="ja-JP" sz="1200" baseline="0" dirty="0" smtClean="0">
                        <a:latin typeface="Meiryo UI" panose="020B0604030504040204" pitchFamily="50" charset="-128"/>
                        <a:ea typeface="Meiryo UI" panose="020B0604030504040204" pitchFamily="50" charset="-128"/>
                      </a:endParaRPr>
                    </a:p>
                  </a:txBody>
                  <a:tcPr marL="45720" marR="45720" anchor="ctr"/>
                </a:tc>
                <a:tc>
                  <a:txBody>
                    <a:bodyPr/>
                    <a:lstStyle/>
                    <a:p>
                      <a:r>
                        <a:rPr kumimoji="1" lang="ja-JP" altLang="en-US" sz="1200" dirty="0" smtClean="0">
                          <a:latin typeface="Meiryo UI" panose="020B0604030504040204" pitchFamily="50" charset="-128"/>
                          <a:ea typeface="Meiryo UI" panose="020B0604030504040204" pitchFamily="50" charset="-128"/>
                        </a:rPr>
                        <a:t>・衛生検査所、薬局</a:t>
                      </a:r>
                      <a:r>
                        <a:rPr kumimoji="1" lang="ja-JP" altLang="en-US" sz="1200" baseline="0" dirty="0" smtClean="0">
                          <a:latin typeface="Meiryo UI" panose="020B0604030504040204" pitchFamily="50" charset="-128"/>
                          <a:ea typeface="Meiryo UI" panose="020B0604030504040204" pitchFamily="50" charset="-128"/>
                        </a:rPr>
                        <a:t>、医療機関</a:t>
                      </a:r>
                      <a:endParaRPr kumimoji="1" lang="en-US" altLang="ja-JP" sz="1200" baseline="0" dirty="0" smtClean="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526831892"/>
                  </a:ext>
                </a:extLst>
              </a:tr>
              <a:tr h="467605">
                <a:tc>
                  <a:txBody>
                    <a:bodyPr/>
                    <a:lstStyle/>
                    <a:p>
                      <a:pPr algn="ctr"/>
                      <a:r>
                        <a:rPr kumimoji="1" lang="ja-JP" altLang="en-US" sz="1600" b="1" smtClean="0">
                          <a:solidFill>
                            <a:schemeClr val="bg1"/>
                          </a:solidFill>
                          <a:latin typeface="Meiryo UI" panose="020B0604030504040204" pitchFamily="50" charset="-128"/>
                          <a:ea typeface="Meiryo UI" panose="020B0604030504040204" pitchFamily="50" charset="-128"/>
                        </a:rPr>
                        <a:t>国庫補助率</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L="45720" marR="45720" anchor="ctr">
                    <a:solidFill>
                      <a:srgbClr val="7B34FC"/>
                    </a:solidFill>
                  </a:tcPr>
                </a:tc>
                <a:tc>
                  <a:txBody>
                    <a:bodyPr/>
                    <a:lstStyle/>
                    <a:p>
                      <a:pPr algn="l"/>
                      <a:r>
                        <a:rPr kumimoji="1" lang="ja-JP" altLang="en-US" sz="1200" baseline="0" dirty="0" smtClean="0">
                          <a:latin typeface="Meiryo UI" panose="020B0604030504040204" pitchFamily="50" charset="-128"/>
                          <a:ea typeface="Meiryo UI" panose="020B0604030504040204" pitchFamily="50" charset="-128"/>
                        </a:rPr>
                        <a:t>・</a:t>
                      </a:r>
                      <a:r>
                        <a:rPr kumimoji="1" lang="en-US" altLang="ja-JP" sz="1200" baseline="0" dirty="0" smtClean="0">
                          <a:latin typeface="Meiryo UI" panose="020B0604030504040204" pitchFamily="50" charset="-128"/>
                          <a:ea typeface="Meiryo UI" panose="020B0604030504040204" pitchFamily="50" charset="-128"/>
                        </a:rPr>
                        <a:t>10/10</a:t>
                      </a:r>
                    </a:p>
                  </a:txBody>
                  <a:tcPr marL="45720" marR="45720" anchor="ctr"/>
                </a:tc>
                <a:tc>
                  <a:txBody>
                    <a:bodyPr/>
                    <a:lstStyle/>
                    <a:p>
                      <a:pPr algn="l"/>
                      <a:r>
                        <a:rPr kumimoji="1" lang="ja-JP" altLang="en-US" sz="1200" baseline="0" dirty="0" smtClean="0">
                          <a:latin typeface="Meiryo UI" panose="020B0604030504040204" pitchFamily="50" charset="-128"/>
                          <a:ea typeface="Meiryo UI" panose="020B0604030504040204" pitchFamily="50" charset="-128"/>
                        </a:rPr>
                        <a:t>・</a:t>
                      </a:r>
                      <a:r>
                        <a:rPr kumimoji="1" lang="en-US" altLang="ja-JP" sz="1200" baseline="0" dirty="0" smtClean="0">
                          <a:latin typeface="Meiryo UI" panose="020B0604030504040204" pitchFamily="50" charset="-128"/>
                          <a:ea typeface="Meiryo UI" panose="020B0604030504040204" pitchFamily="50" charset="-128"/>
                        </a:rPr>
                        <a:t>8/10</a:t>
                      </a:r>
                      <a:r>
                        <a:rPr kumimoji="1" lang="ja-JP" altLang="en-US" sz="1100" baseline="0" dirty="0" smtClean="0">
                          <a:latin typeface="Meiryo UI" panose="020B0604030504040204" pitchFamily="50" charset="-128"/>
                          <a:ea typeface="Meiryo UI" panose="020B0604030504040204" pitchFamily="50" charset="-128"/>
                        </a:rPr>
                        <a:t>（</a:t>
                      </a:r>
                      <a:r>
                        <a:rPr kumimoji="1" lang="en-US" altLang="ja-JP" sz="1100" baseline="0" dirty="0" smtClean="0">
                          <a:latin typeface="Meiryo UI" panose="020B0604030504040204" pitchFamily="50" charset="-128"/>
                          <a:ea typeface="Meiryo UI" panose="020B0604030504040204" pitchFamily="50" charset="-128"/>
                        </a:rPr>
                        <a:t>2/10</a:t>
                      </a:r>
                      <a:r>
                        <a:rPr kumimoji="1" lang="ja-JP" altLang="en-US" sz="1100" baseline="0" dirty="0" smtClean="0">
                          <a:latin typeface="Meiryo UI" panose="020B0604030504040204" pitchFamily="50" charset="-128"/>
                          <a:ea typeface="Meiryo UI" panose="020B0604030504040204" pitchFamily="50" charset="-128"/>
                        </a:rPr>
                        <a:t>は地方創生臨時交付金地方単独分を充当）</a:t>
                      </a:r>
                      <a:endParaRPr kumimoji="1" lang="en-US" altLang="ja-JP" sz="1200" baseline="0" dirty="0" smtClean="0">
                        <a:latin typeface="Meiryo UI" panose="020B0604030504040204" pitchFamily="50" charset="-128"/>
                        <a:ea typeface="Meiryo UI" panose="020B0604030504040204" pitchFamily="50" charset="-128"/>
                      </a:endParaRPr>
                    </a:p>
                  </a:txBody>
                  <a:tcPr marL="36000" marR="18000" anchor="ctr"/>
                </a:tc>
                <a:extLst>
                  <a:ext uri="{0D108BD9-81ED-4DB2-BD59-A6C34878D82A}">
                    <a16:rowId xmlns:a16="http://schemas.microsoft.com/office/drawing/2014/main" val="3661602019"/>
                  </a:ext>
                </a:extLst>
              </a:tr>
            </a:tbl>
          </a:graphicData>
        </a:graphic>
      </p:graphicFrame>
      <p:sp>
        <p:nvSpPr>
          <p:cNvPr id="20" name="テキスト ボックス 19"/>
          <p:cNvSpPr txBox="1"/>
          <p:nvPr/>
        </p:nvSpPr>
        <p:spPr>
          <a:xfrm>
            <a:off x="84963" y="409104"/>
            <a:ext cx="1096137" cy="523220"/>
          </a:xfrm>
          <a:prstGeom prst="rect">
            <a:avLst/>
          </a:prstGeom>
          <a:noFill/>
        </p:spPr>
        <p:txBody>
          <a:bodyPr wrap="square" rtlCol="0">
            <a:spAutoFit/>
          </a:bodyPr>
          <a:lstStyle/>
          <a:p>
            <a:pPr algn="dist"/>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内容</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gn="dist"/>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手法</a:t>
            </a:r>
            <a:r>
              <a:rPr kumimoji="1" lang="en-US" altLang="ja-JP" sz="1400" b="1" dirty="0" smtClean="0">
                <a:latin typeface="Meiryo UI" panose="020B0604030504040204" pitchFamily="50" charset="-128"/>
                <a:ea typeface="Meiryo UI" panose="020B0604030504040204" pitchFamily="50" charset="-128"/>
              </a:rPr>
              <a:t>】</a:t>
            </a:r>
          </a:p>
        </p:txBody>
      </p:sp>
      <p:sp>
        <p:nvSpPr>
          <p:cNvPr id="13" name="角丸四角形 12"/>
          <p:cNvSpPr/>
          <p:nvPr/>
        </p:nvSpPr>
        <p:spPr>
          <a:xfrm>
            <a:off x="392804" y="1033738"/>
            <a:ext cx="1152000" cy="477562"/>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国実施要領案</a:t>
            </a:r>
            <a:endParaRPr kumimoji="1" lang="en-US" altLang="ja-JP" sz="1200" b="1"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263100" y="5075244"/>
            <a:ext cx="1836000" cy="252000"/>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適用場面のイメージ</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45326256"/>
              </p:ext>
            </p:extLst>
          </p:nvPr>
        </p:nvGraphicFramePr>
        <p:xfrm>
          <a:off x="392804" y="5386229"/>
          <a:ext cx="9160625" cy="1341120"/>
        </p:xfrm>
        <a:graphic>
          <a:graphicData uri="http://schemas.openxmlformats.org/drawingml/2006/table">
            <a:tbl>
              <a:tblPr firstRow="1" bandRow="1">
                <a:tableStyleId>{5940675A-B579-460E-94D1-54222C63F5DA}</a:tableStyleId>
              </a:tblPr>
              <a:tblGrid>
                <a:gridCol w="2482030">
                  <a:extLst>
                    <a:ext uri="{9D8B030D-6E8A-4147-A177-3AD203B41FA5}">
                      <a16:colId xmlns:a16="http://schemas.microsoft.com/office/drawing/2014/main" val="1581427212"/>
                    </a:ext>
                  </a:extLst>
                </a:gridCol>
                <a:gridCol w="1722566">
                  <a:extLst>
                    <a:ext uri="{9D8B030D-6E8A-4147-A177-3AD203B41FA5}">
                      <a16:colId xmlns:a16="http://schemas.microsoft.com/office/drawing/2014/main" val="428984127"/>
                    </a:ext>
                  </a:extLst>
                </a:gridCol>
                <a:gridCol w="596900">
                  <a:extLst>
                    <a:ext uri="{9D8B030D-6E8A-4147-A177-3AD203B41FA5}">
                      <a16:colId xmlns:a16="http://schemas.microsoft.com/office/drawing/2014/main" val="2062909586"/>
                    </a:ext>
                  </a:extLst>
                </a:gridCol>
                <a:gridCol w="2019222">
                  <a:extLst>
                    <a:ext uri="{9D8B030D-6E8A-4147-A177-3AD203B41FA5}">
                      <a16:colId xmlns:a16="http://schemas.microsoft.com/office/drawing/2014/main" val="3166265209"/>
                    </a:ext>
                  </a:extLst>
                </a:gridCol>
                <a:gridCol w="2339907">
                  <a:extLst>
                    <a:ext uri="{9D8B030D-6E8A-4147-A177-3AD203B41FA5}">
                      <a16:colId xmlns:a16="http://schemas.microsoft.com/office/drawing/2014/main" val="395145788"/>
                    </a:ext>
                  </a:extLst>
                </a:gridCol>
              </a:tblGrid>
              <a:tr h="243747">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種別</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45720" marR="45720" anchor="ctr">
                    <a:solidFill>
                      <a:srgbClr val="B58DFD"/>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感染収束期（緑信号）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45720" marR="45720" anchor="ctr">
                    <a:solidFill>
                      <a:srgbClr val="B58DFD"/>
                    </a:solidFill>
                  </a:tcPr>
                </a:tc>
                <a:tc gridSpan="2">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感染拡大傾向時（黄信号）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45720" marR="45720" anchor="ctr">
                    <a:solidFill>
                      <a:srgbClr val="B58DFD"/>
                    </a:solidFill>
                  </a:tcPr>
                </a:tc>
                <a:tc hMerge="1">
                  <a:txBody>
                    <a:bodyPr/>
                    <a:lstStyle/>
                    <a:p>
                      <a:endParaRPr kumimoji="1" lang="ja-JP" altLang="en-US"/>
                    </a:p>
                  </a:txBody>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まん延防止等措置・緊急事態宣言</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45720" marR="45720" anchor="ctr">
                    <a:solidFill>
                      <a:srgbClr val="B58DFD"/>
                    </a:solidFill>
                  </a:tcPr>
                </a:tc>
                <a:extLst>
                  <a:ext uri="{0D108BD9-81ED-4DB2-BD59-A6C34878D82A}">
                    <a16:rowId xmlns:a16="http://schemas.microsoft.com/office/drawing/2014/main" val="885775989"/>
                  </a:ext>
                </a:extLst>
              </a:tr>
              <a:tr h="243747">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rPr>
                        <a:t>民間による自主的な陰性結果の提示</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36000" marR="36000" anchor="ctr">
                    <a:solidFill>
                      <a:srgbClr val="B58DFD"/>
                    </a:solidFill>
                  </a:tcPr>
                </a:tc>
                <a:tc>
                  <a:txBody>
                    <a:bodyPr/>
                    <a:lstStyle/>
                    <a:p>
                      <a:pPr algn="ctr"/>
                      <a:r>
                        <a:rPr kumimoji="1" lang="ja-JP" altLang="en-US" sz="1200" b="1" dirty="0" err="1"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marL="45720" marR="45720" anchor="ctr">
                    <a:solidFill>
                      <a:schemeClr val="accent5">
                        <a:lumMod val="20000"/>
                        <a:lumOff val="80000"/>
                      </a:schemeClr>
                    </a:solidFill>
                  </a:tcPr>
                </a:tc>
                <a:tc gridSpan="2">
                  <a:txBody>
                    <a:bodyPr/>
                    <a:lstStyle/>
                    <a:p>
                      <a:pPr algn="ct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marL="45720" marR="45720" anchor="ctr">
                    <a:solidFill>
                      <a:schemeClr val="accent5">
                        <a:lumMod val="20000"/>
                        <a:lumOff val="80000"/>
                      </a:schemeClr>
                    </a:solidFill>
                  </a:tcPr>
                </a:tc>
                <a:tc hMerge="1">
                  <a:txBody>
                    <a:bodyPr/>
                    <a:lstStyle/>
                    <a:p>
                      <a:endParaRPr kumimoji="1" lang="ja-JP" altLang="en-US"/>
                    </a:p>
                  </a:txBody>
                  <a:tcPr/>
                </a:tc>
                <a:tc>
                  <a:txBody>
                    <a:bodyPr/>
                    <a:lstStyle/>
                    <a:p>
                      <a:pPr algn="ct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marL="45720" marR="45720" anchor="ctr">
                    <a:solidFill>
                      <a:schemeClr val="accent5">
                        <a:lumMod val="20000"/>
                        <a:lumOff val="80000"/>
                      </a:schemeClr>
                    </a:solidFill>
                  </a:tcPr>
                </a:tc>
                <a:extLst>
                  <a:ext uri="{0D108BD9-81ED-4DB2-BD59-A6C34878D82A}">
                    <a16:rowId xmlns:a16="http://schemas.microsoft.com/office/drawing/2014/main" val="492963719"/>
                  </a:ext>
                </a:extLst>
              </a:tr>
              <a:tr h="352080">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VTP</a:t>
                      </a:r>
                      <a:r>
                        <a:rPr kumimoji="1" lang="ja-JP" altLang="en-US" sz="1200" b="1" dirty="0" smtClean="0">
                          <a:solidFill>
                            <a:schemeClr val="tx1"/>
                          </a:solidFill>
                          <a:latin typeface="Meiryo UI" panose="020B0604030504040204" pitchFamily="50" charset="-128"/>
                          <a:ea typeface="Meiryo UI" panose="020B0604030504040204" pitchFamily="50" charset="-128"/>
                        </a:rPr>
                        <a:t>による行動制限緩和</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36000" marR="36000" anchor="ctr">
                    <a:solidFill>
                      <a:srgbClr val="B58DFD"/>
                    </a:solidFill>
                  </a:tcPr>
                </a:tc>
                <a:tc>
                  <a:txBody>
                    <a:bodyPr/>
                    <a:lstStyle/>
                    <a:p>
                      <a:pPr algn="ctr"/>
                      <a:r>
                        <a:rPr kumimoji="1" lang="ja-JP" altLang="en-US" sz="1200" dirty="0" err="1" smtClean="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45720" marR="45720" anchor="ctr"/>
                </a:tc>
                <a:tc>
                  <a:txBody>
                    <a:bodyPr/>
                    <a:lstStyle/>
                    <a:p>
                      <a:pPr algn="ctr"/>
                      <a:r>
                        <a:rPr kumimoji="1" lang="ja-JP" altLang="en-US" sz="1200" dirty="0" err="1" smtClean="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45720" marR="45720" anchor="ctr">
                    <a:lnR w="6350" cap="flat" cmpd="sng" algn="ctr">
                      <a:solidFill>
                        <a:schemeClr val="tx1"/>
                      </a:solidFill>
                      <a:prstDash val="sysDash"/>
                      <a:round/>
                      <a:headEnd type="none" w="med" len="med"/>
                      <a:tailEnd type="none" w="med" len="med"/>
                    </a:lnR>
                  </a:tcPr>
                </a:tc>
                <a:tc>
                  <a:txBody>
                    <a:bodyPr/>
                    <a:lstStyle/>
                    <a:p>
                      <a:pPr algn="l"/>
                      <a:r>
                        <a:rPr kumimoji="1" lang="ja-JP" altLang="en-US" sz="800" dirty="0" smtClean="0">
                          <a:latin typeface="Meiryo UI" panose="020B0604030504040204" pitchFamily="50" charset="-128"/>
                          <a:ea typeface="Meiryo UI" panose="020B0604030504040204" pitchFamily="50" charset="-128"/>
                        </a:rPr>
                        <a:t>→知事の判断による行動制限</a:t>
                      </a:r>
                      <a:endParaRPr kumimoji="1" lang="en-US" altLang="ja-JP" sz="800" dirty="0" smtClean="0">
                        <a:latin typeface="Meiryo UI" panose="020B0604030504040204" pitchFamily="50" charset="-128"/>
                        <a:ea typeface="Meiryo UI" panose="020B0604030504040204" pitchFamily="50" charset="-128"/>
                      </a:endParaRPr>
                    </a:p>
                    <a:p>
                      <a:pPr algn="l"/>
                      <a:r>
                        <a:rPr kumimoji="1" lang="ja-JP" altLang="en-US" sz="1200" b="1" baseline="0" dirty="0" smtClean="0">
                          <a:latin typeface="Meiryo UI" panose="020B0604030504040204" pitchFamily="50" charset="-128"/>
                          <a:ea typeface="Meiryo UI" panose="020B0604030504040204" pitchFamily="50" charset="-128"/>
                        </a:rPr>
                        <a:t>          </a:t>
                      </a:r>
                      <a:endParaRPr kumimoji="1" lang="ja-JP" altLang="en-US" sz="1200" b="1" dirty="0">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ysDash"/>
                      <a:round/>
                      <a:headEnd type="none" w="med" len="med"/>
                      <a:tailEnd type="none" w="med" len="med"/>
                    </a:lnL>
                    <a:solidFill>
                      <a:schemeClr val="accent5">
                        <a:lumMod val="20000"/>
                        <a:lumOff val="80000"/>
                      </a:schemeClr>
                    </a:solidFill>
                  </a:tcPr>
                </a:tc>
                <a:tc>
                  <a:txBody>
                    <a:bodyPr/>
                    <a:lstStyle/>
                    <a:p>
                      <a:pPr algn="l"/>
                      <a:r>
                        <a:rPr kumimoji="1" lang="ja-JP" altLang="en-US" sz="800" dirty="0" smtClean="0">
                          <a:latin typeface="Meiryo UI" panose="020B0604030504040204" pitchFamily="50" charset="-128"/>
                          <a:ea typeface="Meiryo UI" panose="020B0604030504040204" pitchFamily="50" charset="-128"/>
                        </a:rPr>
                        <a:t>→基本的対処方針に基づく行動制限</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a:t>
                      </a:r>
                    </a:p>
                  </a:txBody>
                  <a:tcPr marL="45720" marR="45720" anchor="ctr">
                    <a:solidFill>
                      <a:schemeClr val="accent5">
                        <a:lumMod val="20000"/>
                        <a:lumOff val="80000"/>
                      </a:schemeClr>
                    </a:solidFill>
                  </a:tcPr>
                </a:tc>
                <a:extLst>
                  <a:ext uri="{0D108BD9-81ED-4DB2-BD59-A6C34878D82A}">
                    <a16:rowId xmlns:a16="http://schemas.microsoft.com/office/drawing/2014/main" val="2005036233"/>
                  </a:ext>
                </a:extLst>
              </a:tr>
              <a:tr h="35208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rPr>
                        <a:t>特措法に基づく要請による受検</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36000" marR="36000" anchor="ctr">
                    <a:solidFill>
                      <a:srgbClr val="B58DFD"/>
                    </a:solidFill>
                  </a:tcPr>
                </a:tc>
                <a:tc>
                  <a:txBody>
                    <a:bodyPr/>
                    <a:lstStyle/>
                    <a:p>
                      <a:pPr algn="ctr"/>
                      <a:r>
                        <a:rPr kumimoji="1" lang="ja-JP" altLang="en-US" sz="1200" dirty="0" err="1" smtClean="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45720" marR="45720" anchor="ctr"/>
                </a:tc>
                <a:tc gridSpan="2">
                  <a:txBody>
                    <a:bodyPr/>
                    <a:lstStyle/>
                    <a:p>
                      <a:pPr algn="l"/>
                      <a:r>
                        <a:rPr kumimoji="1" lang="ja-JP" altLang="en-US" sz="800" dirty="0" smtClean="0">
                          <a:latin typeface="Meiryo UI" panose="020B0604030504040204" pitchFamily="50" charset="-128"/>
                          <a:ea typeface="Meiryo UI" panose="020B0604030504040204" pitchFamily="50" charset="-128"/>
                        </a:rPr>
                        <a:t>→知事の判断による受検要請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a:t>
                      </a:r>
                    </a:p>
                  </a:txBody>
                  <a:tcPr marL="45720" marR="45720" anchor="ctr">
                    <a:solidFill>
                      <a:schemeClr val="accent5">
                        <a:lumMod val="20000"/>
                        <a:lumOff val="80000"/>
                      </a:schemeClr>
                    </a:solidFill>
                  </a:tcPr>
                </a:tc>
                <a:tc hMerge="1">
                  <a:txBody>
                    <a:bodyPr/>
                    <a:lstStyle/>
                    <a:p>
                      <a:endParaRPr kumimoji="1" lang="ja-JP" altLang="en-US"/>
                    </a:p>
                  </a:txBody>
                  <a:tcPr/>
                </a:tc>
                <a:tc>
                  <a:txBody>
                    <a:bodyPr/>
                    <a:lstStyle/>
                    <a:p>
                      <a:pPr algn="l"/>
                      <a:r>
                        <a:rPr kumimoji="1" lang="ja-JP" altLang="en-US" sz="800" dirty="0" smtClean="0">
                          <a:latin typeface="Meiryo UI" panose="020B0604030504040204" pitchFamily="50" charset="-128"/>
                          <a:ea typeface="Meiryo UI" panose="020B0604030504040204" pitchFamily="50" charset="-128"/>
                        </a:rPr>
                        <a:t>→知事の判断による受検要請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marL="45720" marR="45720" anchor="ctr">
                    <a:solidFill>
                      <a:schemeClr val="accent5">
                        <a:lumMod val="20000"/>
                        <a:lumOff val="80000"/>
                      </a:schemeClr>
                    </a:solidFill>
                  </a:tcPr>
                </a:tc>
                <a:extLst>
                  <a:ext uri="{0D108BD9-81ED-4DB2-BD59-A6C34878D82A}">
                    <a16:rowId xmlns:a16="http://schemas.microsoft.com/office/drawing/2014/main" val="227469360"/>
                  </a:ext>
                </a:extLst>
              </a:tr>
            </a:tbl>
          </a:graphicData>
        </a:graphic>
      </p:graphicFrame>
      <p:sp>
        <p:nvSpPr>
          <p:cNvPr id="14" name="テキスト ボックス 13"/>
          <p:cNvSpPr txBox="1"/>
          <p:nvPr/>
        </p:nvSpPr>
        <p:spPr>
          <a:xfrm>
            <a:off x="2948215" y="5107396"/>
            <a:ext cx="6611655"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　○：検査費用無料</a:t>
            </a:r>
            <a:endParaRPr kumimoji="1" lang="ja-JP" altLang="en-US" sz="12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743337" y="6056789"/>
            <a:ext cx="633888"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12" name="テキスト ボックス 5"/>
          <p:cNvSpPr txBox="1"/>
          <p:nvPr/>
        </p:nvSpPr>
        <p:spPr>
          <a:xfrm>
            <a:off x="8211393" y="49290"/>
            <a:ext cx="1542512" cy="324000"/>
          </a:xfrm>
          <a:prstGeom prst="rect">
            <a:avLst/>
          </a:prstGeom>
          <a:solidFill>
            <a:schemeClr val="bg1"/>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a:t>
            </a:r>
            <a:r>
              <a:rPr lang="ja-JP" altLang="en-US" dirty="0"/>
              <a:t>３－３</a:t>
            </a:r>
            <a:endParaRPr lang="ja-JP" altLang="en-US" dirty="0" smtClean="0"/>
          </a:p>
        </p:txBody>
      </p:sp>
    </p:spTree>
    <p:extLst>
      <p:ext uri="{BB962C8B-B14F-4D97-AF65-F5344CB8AC3E}">
        <p14:creationId xmlns:p14="http://schemas.microsoft.com/office/powerpoint/2010/main" val="118926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4074" y="460843"/>
            <a:ext cx="1370226" cy="261545"/>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検査フロー</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0" y="-30897"/>
            <a:ext cx="9906000" cy="432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無料検査事業（検査フロー・検査実施事業者の募集）</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0" y="3915585"/>
            <a:ext cx="9906000" cy="506390"/>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24638" y="3885581"/>
            <a:ext cx="10020895"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12</a:t>
            </a:r>
            <a:r>
              <a:rPr kumimoji="1" lang="ja-JP" altLang="en-US" sz="1400" dirty="0" smtClean="0">
                <a:latin typeface="Meiryo UI" panose="020B0604030504040204" pitchFamily="50" charset="-128"/>
                <a:ea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rPr>
              <a:t>日～検査事業所を運営する検査実施事業者の登録申請受付を開始。</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希望者が身近な地域や利便性の高い場所で無料検査を受けられるよう、</a:t>
            </a:r>
            <a:r>
              <a:rPr kumimoji="1" lang="en-US" altLang="ja-JP" sz="1400" dirty="0" smtClean="0">
                <a:latin typeface="Meiryo UI" panose="020B0604030504040204" pitchFamily="50" charset="-128"/>
                <a:ea typeface="Meiryo UI" panose="020B0604030504040204" pitchFamily="50" charset="-128"/>
              </a:rPr>
              <a:t>450</a:t>
            </a:r>
            <a:r>
              <a:rPr kumimoji="1" lang="ja-JP" altLang="en-US" sz="1400" dirty="0" smtClean="0">
                <a:latin typeface="Meiryo UI" panose="020B0604030504040204" pitchFamily="50" charset="-128"/>
                <a:ea typeface="Meiryo UI" panose="020B0604030504040204" pitchFamily="50" charset="-128"/>
              </a:rPr>
              <a:t>か所程度の検査事業所の確保をめざす。</a:t>
            </a:r>
            <a:endParaRPr kumimoji="1" lang="en-US" altLang="ja-JP" sz="1400" dirty="0" smtClean="0">
              <a:latin typeface="Meiryo UI" panose="020B0604030504040204" pitchFamily="50" charset="-128"/>
              <a:ea typeface="Meiryo UI" panose="020B0604030504040204" pitchFamily="50" charset="-128"/>
            </a:endParaRPr>
          </a:p>
        </p:txBody>
      </p:sp>
      <p:sp>
        <p:nvSpPr>
          <p:cNvPr id="127" name="角丸四角形 126"/>
          <p:cNvSpPr/>
          <p:nvPr/>
        </p:nvSpPr>
        <p:spPr>
          <a:xfrm>
            <a:off x="5638840" y="460843"/>
            <a:ext cx="2057359" cy="269372"/>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陽性判明時の対応</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28" name="角丸四角形 127"/>
          <p:cNvSpPr/>
          <p:nvPr/>
        </p:nvSpPr>
        <p:spPr>
          <a:xfrm>
            <a:off x="5737047" y="777769"/>
            <a:ext cx="1959151" cy="216000"/>
          </a:xfrm>
          <a:prstGeom prst="roundRect">
            <a:avLst/>
          </a:prstGeom>
          <a:solidFill>
            <a:srgbClr val="BF6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検査事業所での対応</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29" name="表 128"/>
          <p:cNvGraphicFramePr>
            <a:graphicFrameLocks noGrp="1"/>
          </p:cNvGraphicFramePr>
          <p:nvPr>
            <p:extLst>
              <p:ext uri="{D42A27DB-BD31-4B8C-83A1-F6EECF244321}">
                <p14:modId xmlns:p14="http://schemas.microsoft.com/office/powerpoint/2010/main" val="1935854057"/>
              </p:ext>
            </p:extLst>
          </p:nvPr>
        </p:nvGraphicFramePr>
        <p:xfrm>
          <a:off x="5814446" y="1092300"/>
          <a:ext cx="4002653" cy="1047074"/>
        </p:xfrm>
        <a:graphic>
          <a:graphicData uri="http://schemas.openxmlformats.org/drawingml/2006/table">
            <a:tbl>
              <a:tblPr firstRow="1" bandRow="1">
                <a:tableStyleId>{5940675A-B579-460E-94D1-54222C63F5DA}</a:tableStyleId>
              </a:tblPr>
              <a:tblGrid>
                <a:gridCol w="883534">
                  <a:extLst>
                    <a:ext uri="{9D8B030D-6E8A-4147-A177-3AD203B41FA5}">
                      <a16:colId xmlns:a16="http://schemas.microsoft.com/office/drawing/2014/main" val="1784679452"/>
                    </a:ext>
                  </a:extLst>
                </a:gridCol>
                <a:gridCol w="3119119">
                  <a:extLst>
                    <a:ext uri="{9D8B030D-6E8A-4147-A177-3AD203B41FA5}">
                      <a16:colId xmlns:a16="http://schemas.microsoft.com/office/drawing/2014/main" val="1046402922"/>
                    </a:ext>
                  </a:extLst>
                </a:gridCol>
              </a:tblGrid>
              <a:tr h="437582">
                <a:tc>
                  <a:txBody>
                    <a:bodyPr/>
                    <a:lstStyle/>
                    <a:p>
                      <a:pPr algn="ctr">
                        <a:lnSpc>
                          <a:spcPct val="150000"/>
                        </a:lnSpc>
                      </a:pPr>
                      <a:r>
                        <a:rPr kumimoji="1" lang="ja-JP" altLang="en-US" sz="1100" b="1" dirty="0" smtClean="0">
                          <a:latin typeface="Meiryo UI" panose="020B0604030504040204" pitchFamily="50" charset="-128"/>
                          <a:ea typeface="Meiryo UI" panose="020B0604030504040204" pitchFamily="50" charset="-128"/>
                        </a:rPr>
                        <a:t>検査申込時</a:t>
                      </a:r>
                      <a:endParaRPr kumimoji="1" lang="ja-JP" altLang="en-US" sz="1100" b="1" dirty="0">
                        <a:latin typeface="Meiryo UI" panose="020B0604030504040204" pitchFamily="50" charset="-128"/>
                        <a:ea typeface="Meiryo UI" panose="020B0604030504040204" pitchFamily="50" charset="-128"/>
                      </a:endParaRPr>
                    </a:p>
                  </a:txBody>
                  <a:tcPr marL="45720" marR="45720" anchor="ctr">
                    <a:solidFill>
                      <a:schemeClr val="accent2">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rPr>
                        <a:t>・陽性判明時は医療機関受診の必要があることを説明</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・申込書への記載により受検者の同意を得る</a:t>
                      </a:r>
                      <a:endParaRPr kumimoji="1" lang="ja-JP" altLang="en-US" sz="1100" dirty="0">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756322134"/>
                  </a:ext>
                </a:extLst>
              </a:tr>
              <a:tr h="609492">
                <a:tc>
                  <a:txBody>
                    <a:bodyPr/>
                    <a:lstStyle/>
                    <a:p>
                      <a:pPr algn="ctr"/>
                      <a:r>
                        <a:rPr kumimoji="1" lang="ja-JP" altLang="en-US" sz="1100" b="1" dirty="0" smtClean="0">
                          <a:latin typeface="Meiryo UI" panose="020B0604030504040204" pitchFamily="50" charset="-128"/>
                          <a:ea typeface="Meiryo UI" panose="020B0604030504040204" pitchFamily="50" charset="-128"/>
                        </a:rPr>
                        <a:t>結果判明時</a:t>
                      </a:r>
                      <a:endParaRPr kumimoji="1" lang="ja-JP" altLang="en-US" sz="1100" b="1" dirty="0">
                        <a:latin typeface="Meiryo UI" panose="020B0604030504040204" pitchFamily="50" charset="-128"/>
                        <a:ea typeface="Meiryo UI" panose="020B0604030504040204" pitchFamily="50" charset="-128"/>
                      </a:endParaRPr>
                    </a:p>
                  </a:txBody>
                  <a:tcPr marL="45720" marR="45720" anchor="ctr">
                    <a:solidFill>
                      <a:schemeClr val="accent2">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rPr>
                        <a:t>・結果通知の際、医療機関受診を勧奨</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・提携する医療機関</a:t>
                      </a:r>
                      <a:r>
                        <a:rPr kumimoji="1" lang="en-US" altLang="ja-JP" sz="8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や、診療・検査医療機関等を</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案内</a:t>
                      </a:r>
                      <a:endParaRPr kumimoji="1" lang="ja-JP" altLang="en-US" sz="1100" dirty="0">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2107277236"/>
                  </a:ext>
                </a:extLst>
              </a:tr>
            </a:tbl>
          </a:graphicData>
        </a:graphic>
      </p:graphicFrame>
      <p:sp>
        <p:nvSpPr>
          <p:cNvPr id="130" name="角丸四角形 129"/>
          <p:cNvSpPr/>
          <p:nvPr/>
        </p:nvSpPr>
        <p:spPr>
          <a:xfrm>
            <a:off x="5785606" y="2177882"/>
            <a:ext cx="1152000" cy="216000"/>
          </a:xfrm>
          <a:prstGeom prst="roundRect">
            <a:avLst/>
          </a:prstGeom>
          <a:solidFill>
            <a:srgbClr val="BF6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府での</a:t>
            </a:r>
            <a:r>
              <a:rPr kumimoji="1" lang="ja-JP" altLang="en-US" sz="1400" b="1" dirty="0" smtClean="0">
                <a:latin typeface="Meiryo UI" panose="020B0604030504040204" pitchFamily="50" charset="-128"/>
                <a:ea typeface="Meiryo UI" panose="020B0604030504040204" pitchFamily="50" charset="-128"/>
              </a:rPr>
              <a:t>対応</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31" name="表 130"/>
          <p:cNvGraphicFramePr>
            <a:graphicFrameLocks noGrp="1"/>
          </p:cNvGraphicFramePr>
          <p:nvPr>
            <p:extLst>
              <p:ext uri="{D42A27DB-BD31-4B8C-83A1-F6EECF244321}">
                <p14:modId xmlns:p14="http://schemas.microsoft.com/office/powerpoint/2010/main" val="3734149496"/>
              </p:ext>
            </p:extLst>
          </p:nvPr>
        </p:nvGraphicFramePr>
        <p:xfrm>
          <a:off x="5820914" y="2799496"/>
          <a:ext cx="4016968" cy="731224"/>
        </p:xfrm>
        <a:graphic>
          <a:graphicData uri="http://schemas.openxmlformats.org/drawingml/2006/table">
            <a:tbl>
              <a:tblPr firstRow="1" bandRow="1">
                <a:tableStyleId>{5940675A-B579-460E-94D1-54222C63F5DA}</a:tableStyleId>
              </a:tblPr>
              <a:tblGrid>
                <a:gridCol w="875469">
                  <a:extLst>
                    <a:ext uri="{9D8B030D-6E8A-4147-A177-3AD203B41FA5}">
                      <a16:colId xmlns:a16="http://schemas.microsoft.com/office/drawing/2014/main" val="1784679452"/>
                    </a:ext>
                  </a:extLst>
                </a:gridCol>
                <a:gridCol w="3141499">
                  <a:extLst>
                    <a:ext uri="{9D8B030D-6E8A-4147-A177-3AD203B41FA5}">
                      <a16:colId xmlns:a16="http://schemas.microsoft.com/office/drawing/2014/main" val="1046402922"/>
                    </a:ext>
                  </a:extLst>
                </a:gridCol>
              </a:tblGrid>
              <a:tr h="245792">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rPr>
                        <a:t>情報共有</a:t>
                      </a:r>
                      <a:endParaRPr kumimoji="1" lang="ja-JP" altLang="en-US" sz="1100" b="1" dirty="0">
                        <a:latin typeface="Meiryo UI" panose="020B0604030504040204" pitchFamily="50" charset="-128"/>
                        <a:ea typeface="Meiryo UI" panose="020B0604030504040204" pitchFamily="50" charset="-128"/>
                      </a:endParaRPr>
                    </a:p>
                  </a:txBody>
                  <a:tcPr marL="45720" marR="45720" marT="36000" marB="36000" anchor="ctr">
                    <a:solidFill>
                      <a:schemeClr val="accent2">
                        <a:lumMod val="20000"/>
                        <a:lumOff val="80000"/>
                      </a:schemeClr>
                    </a:solidFill>
                  </a:tcPr>
                </a:tc>
                <a:tc>
                  <a:txBody>
                    <a:bodyPr/>
                    <a:lstStyle/>
                    <a:p>
                      <a:pPr algn="l">
                        <a:lnSpc>
                          <a:spcPct val="100000"/>
                        </a:lnSpc>
                      </a:pPr>
                      <a:r>
                        <a:rPr kumimoji="1" lang="ja-JP" altLang="en-US" sz="1100" dirty="0" smtClean="0">
                          <a:latin typeface="Meiryo UI" panose="020B0604030504040204" pitchFamily="50" charset="-128"/>
                          <a:ea typeface="Meiryo UI" panose="020B0604030504040204" pitchFamily="50" charset="-128"/>
                        </a:rPr>
                        <a:t>・陽性者情報について、事業所から府へ共有</a:t>
                      </a:r>
                      <a:endParaRPr kumimoji="1" lang="ja-JP" altLang="en-US" sz="1100" dirty="0">
                        <a:latin typeface="Meiryo UI" panose="020B0604030504040204" pitchFamily="50" charset="-128"/>
                        <a:ea typeface="Meiryo UI" panose="020B0604030504040204" pitchFamily="50" charset="-128"/>
                      </a:endParaRPr>
                    </a:p>
                  </a:txBody>
                  <a:tcPr marL="45720" marR="45720" marT="36000" marB="36000" anchor="ctr"/>
                </a:tc>
                <a:extLst>
                  <a:ext uri="{0D108BD9-81ED-4DB2-BD59-A6C34878D82A}">
                    <a16:rowId xmlns:a16="http://schemas.microsoft.com/office/drawing/2014/main" val="3902105118"/>
                  </a:ext>
                </a:extLst>
              </a:tr>
              <a:tr h="245792">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rPr>
                        <a:t>受診確認</a:t>
                      </a:r>
                      <a:endParaRPr kumimoji="1" lang="ja-JP" altLang="en-US" sz="1100" b="1" dirty="0">
                        <a:latin typeface="Meiryo UI" panose="020B0604030504040204" pitchFamily="50" charset="-128"/>
                        <a:ea typeface="Meiryo UI" panose="020B0604030504040204" pitchFamily="50" charset="-128"/>
                      </a:endParaRPr>
                    </a:p>
                  </a:txBody>
                  <a:tcPr marL="45720" marR="45720" marT="36000" marB="36000" anchor="ctr">
                    <a:solidFill>
                      <a:schemeClr val="accent2">
                        <a:lumMod val="20000"/>
                        <a:lumOff val="80000"/>
                      </a:schemeClr>
                    </a:solidFill>
                  </a:tcPr>
                </a:tc>
                <a:tc>
                  <a:txBody>
                    <a:bodyPr/>
                    <a:lstStyle/>
                    <a:p>
                      <a:pPr algn="l">
                        <a:lnSpc>
                          <a:spcPct val="100000"/>
                        </a:lnSpc>
                      </a:pPr>
                      <a:r>
                        <a:rPr kumimoji="1" lang="ja-JP" altLang="en-US" sz="1100" dirty="0" smtClean="0">
                          <a:latin typeface="Meiryo UI" panose="020B0604030504040204" pitchFamily="50" charset="-128"/>
                          <a:ea typeface="Meiryo UI" panose="020B0604030504040204" pitchFamily="50" charset="-128"/>
                        </a:rPr>
                        <a:t>・対象者の受診の有無を確認</a:t>
                      </a:r>
                      <a:endParaRPr kumimoji="1" lang="ja-JP" altLang="en-US" sz="1100" dirty="0">
                        <a:latin typeface="Meiryo UI" panose="020B0604030504040204" pitchFamily="50" charset="-128"/>
                        <a:ea typeface="Meiryo UI" panose="020B0604030504040204" pitchFamily="50" charset="-128"/>
                      </a:endParaRPr>
                    </a:p>
                  </a:txBody>
                  <a:tcPr marL="45720" marR="45720" marT="36000" marB="36000" anchor="ctr"/>
                </a:tc>
                <a:extLst>
                  <a:ext uri="{0D108BD9-81ED-4DB2-BD59-A6C34878D82A}">
                    <a16:rowId xmlns:a16="http://schemas.microsoft.com/office/drawing/2014/main" val="756322134"/>
                  </a:ext>
                </a:extLst>
              </a:tr>
              <a:tr h="193974">
                <a:tc>
                  <a:txBody>
                    <a:bodyPr/>
                    <a:lstStyle/>
                    <a:p>
                      <a:pPr algn="ctr">
                        <a:lnSpc>
                          <a:spcPct val="100000"/>
                        </a:lnSpc>
                      </a:pPr>
                      <a:r>
                        <a:rPr kumimoji="1" lang="ja-JP" altLang="en-US" sz="1100" b="1" dirty="0" smtClean="0">
                          <a:latin typeface="Meiryo UI" panose="020B0604030504040204" pitchFamily="50" charset="-128"/>
                          <a:ea typeface="Meiryo UI" panose="020B0604030504040204" pitchFamily="50" charset="-128"/>
                        </a:rPr>
                        <a:t>再勧奨</a:t>
                      </a:r>
                      <a:endParaRPr kumimoji="1" lang="ja-JP" altLang="en-US" sz="1100" b="1" dirty="0">
                        <a:latin typeface="Meiryo UI" panose="020B0604030504040204" pitchFamily="50" charset="-128"/>
                        <a:ea typeface="Meiryo UI" panose="020B0604030504040204" pitchFamily="50" charset="-128"/>
                      </a:endParaRPr>
                    </a:p>
                  </a:txBody>
                  <a:tcPr marL="45720" marR="45720" marT="36000" marB="36000" anchor="ctr">
                    <a:solidFill>
                      <a:schemeClr val="accent2">
                        <a:lumMod val="20000"/>
                        <a:lumOff val="80000"/>
                      </a:schemeClr>
                    </a:solidFill>
                  </a:tcPr>
                </a:tc>
                <a:tc>
                  <a:txBody>
                    <a:bodyPr/>
                    <a:lstStyle/>
                    <a:p>
                      <a:pPr algn="l">
                        <a:lnSpc>
                          <a:spcPct val="100000"/>
                        </a:lnSpc>
                      </a:pPr>
                      <a:r>
                        <a:rPr kumimoji="1" lang="ja-JP" altLang="en-US" sz="1100" dirty="0" smtClean="0">
                          <a:latin typeface="Meiryo UI" panose="020B0604030504040204" pitchFamily="50" charset="-128"/>
                          <a:ea typeface="Meiryo UI" panose="020B0604030504040204" pitchFamily="50" charset="-128"/>
                        </a:rPr>
                        <a:t>・未受診者に対し、メール等により受診勧奨</a:t>
                      </a:r>
                      <a:endParaRPr kumimoji="1" lang="ja-JP" altLang="en-US" sz="1100" dirty="0">
                        <a:latin typeface="Meiryo UI" panose="020B0604030504040204" pitchFamily="50" charset="-128"/>
                        <a:ea typeface="Meiryo UI" panose="020B0604030504040204" pitchFamily="50" charset="-128"/>
                      </a:endParaRPr>
                    </a:p>
                  </a:txBody>
                  <a:tcPr marL="45720" marR="45720" marT="36000" marB="36000" anchor="ctr"/>
                </a:tc>
                <a:extLst>
                  <a:ext uri="{0D108BD9-81ED-4DB2-BD59-A6C34878D82A}">
                    <a16:rowId xmlns:a16="http://schemas.microsoft.com/office/drawing/2014/main" val="2107277236"/>
                  </a:ext>
                </a:extLst>
              </a:tr>
            </a:tbl>
          </a:graphicData>
        </a:graphic>
      </p:graphicFrame>
      <p:sp>
        <p:nvSpPr>
          <p:cNvPr id="9" name="テキスト ボックス 8"/>
          <p:cNvSpPr txBox="1"/>
          <p:nvPr/>
        </p:nvSpPr>
        <p:spPr>
          <a:xfrm>
            <a:off x="7618023" y="736851"/>
            <a:ext cx="2578100" cy="348813"/>
          </a:xfrm>
          <a:prstGeom prst="rect">
            <a:avLst/>
          </a:prstGeom>
          <a:noFill/>
        </p:spPr>
        <p:txBody>
          <a:bodyPr wrap="square" rtlCol="0">
            <a:spAutoFit/>
          </a:bodyPr>
          <a:lstStyle/>
          <a:p>
            <a:pPr>
              <a:lnSpc>
                <a:spcPts val="10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陽性判明者が受診しやすくなるよう、提携</a:t>
            </a:r>
            <a:endParaRPr kumimoji="1" lang="en-US" altLang="ja-JP" sz="900" dirty="0" smtClean="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医療機関を確保することを</a:t>
            </a:r>
            <a:r>
              <a:rPr kumimoji="1" lang="ja-JP" altLang="en-US" sz="900" dirty="0">
                <a:latin typeface="Meiryo UI" panose="020B0604030504040204" pitchFamily="50" charset="-128"/>
                <a:ea typeface="Meiryo UI" panose="020B0604030504040204" pitchFamily="50" charset="-128"/>
              </a:rPr>
              <a:t>予め</a:t>
            </a:r>
            <a:r>
              <a:rPr kumimoji="1" lang="ja-JP" altLang="en-US" sz="900" dirty="0" smtClean="0">
                <a:latin typeface="Meiryo UI" panose="020B0604030504040204" pitchFamily="50" charset="-128"/>
                <a:ea typeface="Meiryo UI" panose="020B0604030504040204" pitchFamily="50" charset="-128"/>
              </a:rPr>
              <a:t>府から依頼</a:t>
            </a:r>
            <a:endParaRPr kumimoji="1" lang="ja-JP" altLang="en-US" sz="900" dirty="0">
              <a:latin typeface="Meiryo UI" panose="020B0604030504040204" pitchFamily="50" charset="-128"/>
              <a:ea typeface="Meiryo UI" panose="020B0604030504040204" pitchFamily="50" charset="-128"/>
            </a:endParaRPr>
          </a:p>
        </p:txBody>
      </p:sp>
      <p:sp>
        <p:nvSpPr>
          <p:cNvPr id="132" name="角丸四角形 131"/>
          <p:cNvSpPr/>
          <p:nvPr/>
        </p:nvSpPr>
        <p:spPr>
          <a:xfrm>
            <a:off x="24638" y="3637041"/>
            <a:ext cx="2088000" cy="261545"/>
          </a:xfrm>
          <a:prstGeom prst="roundRect">
            <a:avLst>
              <a:gd name="adj" fmla="val 500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検査実施事業者の募集</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0" name="角丸四角形 9"/>
          <p:cNvSpPr/>
          <p:nvPr/>
        </p:nvSpPr>
        <p:spPr>
          <a:xfrm>
            <a:off x="24638" y="4479835"/>
            <a:ext cx="1139135" cy="2333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登録方法</a:t>
            </a:r>
          </a:p>
        </p:txBody>
      </p:sp>
      <p:sp>
        <p:nvSpPr>
          <p:cNvPr id="11" name="テキスト ボックス 10"/>
          <p:cNvSpPr txBox="1"/>
          <p:nvPr/>
        </p:nvSpPr>
        <p:spPr>
          <a:xfrm>
            <a:off x="60968" y="4737498"/>
            <a:ext cx="3238215"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「大阪府行政オンラインシステム」を利用し登録申請</a:t>
            </a:r>
            <a:endParaRPr kumimoji="1" lang="en-US" altLang="ja-JP" sz="1100" dirty="0" smtClean="0">
              <a:latin typeface="Meiryo UI" panose="020B0604030504040204" pitchFamily="50" charset="-128"/>
              <a:ea typeface="Meiryo UI" panose="020B0604030504040204" pitchFamily="50" charset="-128"/>
            </a:endParaRPr>
          </a:p>
        </p:txBody>
      </p:sp>
      <p:sp>
        <p:nvSpPr>
          <p:cNvPr id="12" name="二等辺三角形 11"/>
          <p:cNvSpPr/>
          <p:nvPr/>
        </p:nvSpPr>
        <p:spPr>
          <a:xfrm rot="10800000">
            <a:off x="996848" y="5037128"/>
            <a:ext cx="992036" cy="140364"/>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テキスト ボックス 132"/>
          <p:cNvSpPr txBox="1"/>
          <p:nvPr/>
        </p:nvSpPr>
        <p:spPr>
          <a:xfrm>
            <a:off x="74845" y="5156848"/>
            <a:ext cx="3238215"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登録</a:t>
            </a:r>
            <a:r>
              <a:rPr kumimoji="1" lang="ja-JP" altLang="en-US" sz="1100" dirty="0" smtClean="0">
                <a:latin typeface="Meiryo UI" panose="020B0604030504040204" pitchFamily="50" charset="-128"/>
                <a:ea typeface="Meiryo UI" panose="020B0604030504040204" pitchFamily="50" charset="-128"/>
              </a:rPr>
              <a:t>完了後、府からステッカーを交付</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検査</a:t>
            </a:r>
            <a:r>
              <a:rPr kumimoji="1" lang="ja-JP" altLang="en-US" sz="1100" dirty="0" smtClean="0">
                <a:latin typeface="Meiryo UI" panose="020B0604030504040204" pitchFamily="50" charset="-128"/>
                <a:ea typeface="Meiryo UI" panose="020B0604030504040204" pitchFamily="50" charset="-128"/>
              </a:rPr>
              <a:t>事業所一覧は府</a:t>
            </a:r>
            <a:r>
              <a:rPr kumimoji="1" lang="en-US" altLang="ja-JP" sz="1100" dirty="0" smtClean="0">
                <a:latin typeface="Meiryo UI" panose="020B0604030504040204" pitchFamily="50" charset="-128"/>
                <a:ea typeface="Meiryo UI" panose="020B0604030504040204" pitchFamily="50" charset="-128"/>
              </a:rPr>
              <a:t>HP</a:t>
            </a:r>
            <a:r>
              <a:rPr kumimoji="1" lang="ja-JP" altLang="en-US" sz="1100" dirty="0" smtClean="0">
                <a:latin typeface="Meiryo UI" panose="020B0604030504040204" pitchFamily="50" charset="-128"/>
                <a:ea typeface="Meiryo UI" panose="020B0604030504040204" pitchFamily="50" charset="-128"/>
              </a:rPr>
              <a:t>で公表</a:t>
            </a:r>
            <a:endParaRPr kumimoji="1" lang="en-US" altLang="ja-JP" sz="1100" dirty="0" smtClean="0">
              <a:latin typeface="Meiryo UI" panose="020B0604030504040204" pitchFamily="50" charset="-128"/>
              <a:ea typeface="Meiryo UI" panose="020B0604030504040204" pitchFamily="50" charset="-128"/>
            </a:endParaRPr>
          </a:p>
        </p:txBody>
      </p:sp>
      <p:pic>
        <p:nvPicPr>
          <p:cNvPr id="134" name="図 133"/>
          <p:cNvPicPr>
            <a:picLocks noChangeAspect="1"/>
          </p:cNvPicPr>
          <p:nvPr/>
        </p:nvPicPr>
        <p:blipFill>
          <a:blip r:embed="rId2"/>
          <a:stretch>
            <a:fillRect/>
          </a:stretch>
        </p:blipFill>
        <p:spPr>
          <a:xfrm>
            <a:off x="1911898" y="4871935"/>
            <a:ext cx="2042901" cy="2019319"/>
          </a:xfrm>
          <a:prstGeom prst="rect">
            <a:avLst/>
          </a:prstGeom>
        </p:spPr>
      </p:pic>
      <p:sp>
        <p:nvSpPr>
          <p:cNvPr id="135" name="角丸四角形 134"/>
          <p:cNvSpPr/>
          <p:nvPr/>
        </p:nvSpPr>
        <p:spPr>
          <a:xfrm>
            <a:off x="3801014" y="4516846"/>
            <a:ext cx="1139135" cy="2333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補助制度</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136" name="表 135"/>
          <p:cNvGraphicFramePr>
            <a:graphicFrameLocks noGrp="1"/>
          </p:cNvGraphicFramePr>
          <p:nvPr>
            <p:extLst>
              <p:ext uri="{D42A27DB-BD31-4B8C-83A1-F6EECF244321}">
                <p14:modId xmlns:p14="http://schemas.microsoft.com/office/powerpoint/2010/main" val="1864198660"/>
              </p:ext>
            </p:extLst>
          </p:nvPr>
        </p:nvGraphicFramePr>
        <p:xfrm>
          <a:off x="3789324" y="4788703"/>
          <a:ext cx="3947682" cy="1908000"/>
        </p:xfrm>
        <a:graphic>
          <a:graphicData uri="http://schemas.openxmlformats.org/drawingml/2006/table">
            <a:tbl>
              <a:tblPr firstRow="1" bandRow="1">
                <a:tableStyleId>{5C22544A-7EE6-4342-B048-85BDC9FD1C3A}</a:tableStyleId>
              </a:tblPr>
              <a:tblGrid>
                <a:gridCol w="463638">
                  <a:extLst>
                    <a:ext uri="{9D8B030D-6E8A-4147-A177-3AD203B41FA5}">
                      <a16:colId xmlns:a16="http://schemas.microsoft.com/office/drawing/2014/main" val="1991272172"/>
                    </a:ext>
                  </a:extLst>
                </a:gridCol>
                <a:gridCol w="1742022">
                  <a:extLst>
                    <a:ext uri="{9D8B030D-6E8A-4147-A177-3AD203B41FA5}">
                      <a16:colId xmlns:a16="http://schemas.microsoft.com/office/drawing/2014/main" val="871532953"/>
                    </a:ext>
                  </a:extLst>
                </a:gridCol>
                <a:gridCol w="1742022">
                  <a:extLst>
                    <a:ext uri="{9D8B030D-6E8A-4147-A177-3AD203B41FA5}">
                      <a16:colId xmlns:a16="http://schemas.microsoft.com/office/drawing/2014/main" val="212179206"/>
                    </a:ext>
                  </a:extLst>
                </a:gridCol>
              </a:tblGrid>
              <a:tr h="432000">
                <a:tc>
                  <a:txBody>
                    <a:bodyPr/>
                    <a:lstStyle/>
                    <a:p>
                      <a:pPr algn="ctr"/>
                      <a:endParaRPr kumimoji="1" lang="en-US" altLang="ja-JP" sz="1200" b="1" dirty="0" smtClean="0">
                        <a:solidFill>
                          <a:schemeClr val="bg1"/>
                        </a:solidFill>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体制整備費の補助</a:t>
                      </a:r>
                      <a:endParaRPr kumimoji="1" lang="ja-JP" altLang="en-US" sz="12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検査費用の補助</a:t>
                      </a:r>
                      <a:endParaRPr kumimoji="1" lang="ja-JP" altLang="en-US" sz="12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3958412557"/>
                  </a:ext>
                </a:extLst>
              </a:tr>
              <a:tr h="1476000">
                <a:tc>
                  <a:txBody>
                    <a:bodyPr/>
                    <a:lstStyle/>
                    <a:p>
                      <a:pPr marL="0" indent="0" algn="ctr">
                        <a:buFont typeface="Wingdings" panose="05000000000000000000" pitchFamily="2" charset="2"/>
                        <a:buNone/>
                      </a:pPr>
                      <a:r>
                        <a:rPr kumimoji="1" lang="ja-JP" altLang="en-US" sz="1100" b="1" dirty="0" smtClean="0">
                          <a:solidFill>
                            <a:schemeClr val="bg1"/>
                          </a:solidFill>
                          <a:latin typeface="Meiryo UI" panose="020B0604030504040204" pitchFamily="50" charset="-128"/>
                          <a:ea typeface="Meiryo UI" panose="020B0604030504040204" pitchFamily="50" charset="-128"/>
                        </a:rPr>
                        <a:t>対象</a:t>
                      </a:r>
                      <a:endParaRPr kumimoji="1" lang="en-US" altLang="ja-JP" sz="1100" b="1" dirty="0" smtClean="0">
                        <a:solidFill>
                          <a:schemeClr val="bg1"/>
                        </a:solidFill>
                        <a:latin typeface="Meiryo UI" panose="020B0604030504040204" pitchFamily="50" charset="-128"/>
                        <a:ea typeface="Meiryo UI" panose="020B0604030504040204" pitchFamily="50" charset="-128"/>
                      </a:endParaRPr>
                    </a:p>
                    <a:p>
                      <a:pPr marL="0" indent="0" algn="ctr">
                        <a:buFont typeface="Wingdings" panose="05000000000000000000" pitchFamily="2" charset="2"/>
                        <a:buNone/>
                      </a:pPr>
                      <a:r>
                        <a:rPr kumimoji="1" lang="ja-JP" altLang="en-US" sz="1100" b="1" dirty="0" smtClean="0">
                          <a:solidFill>
                            <a:schemeClr val="bg1"/>
                          </a:solidFill>
                          <a:latin typeface="Meiryo UI" panose="020B0604030504040204" pitchFamily="50" charset="-128"/>
                          <a:ea typeface="Meiryo UI" panose="020B0604030504040204" pitchFamily="50" charset="-128"/>
                        </a:rPr>
                        <a:t>経費</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36000" marR="36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検体採取や受付スペース等</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を確保するための備品購入費等</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建物の新築・増改築等は</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baseline="0" dirty="0" smtClean="0">
                          <a:latin typeface="Meiryo UI" panose="020B0604030504040204" pitchFamily="50" charset="-128"/>
                          <a:ea typeface="Meiryo UI" panose="020B0604030504040204" pitchFamily="50" charset="-128"/>
                        </a:rPr>
                        <a:t> 対象外</a:t>
                      </a:r>
                      <a:endParaRPr kumimoji="1" lang="en-US" altLang="ja-JP" sz="1100" baseline="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100" baseline="0" dirty="0" smtClean="0">
                        <a:latin typeface="Meiryo UI" panose="020B0604030504040204" pitchFamily="50" charset="-128"/>
                        <a:ea typeface="Meiryo UI" panose="020B0604030504040204" pitchFamily="50" charset="-128"/>
                      </a:endParaRPr>
                    </a:p>
                  </a:txBody>
                  <a:tcPr marL="36000" marR="36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検査実績に応じて、検査</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費用及び検体採取・受付に</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かかる費用</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　（上限）</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　　　ＰＣＲ等</a:t>
                      </a:r>
                      <a:r>
                        <a:rPr kumimoji="1" lang="en-US" altLang="ja-JP" sz="1100" dirty="0" smtClean="0">
                          <a:latin typeface="Meiryo UI" panose="020B0604030504040204" pitchFamily="50" charset="-128"/>
                          <a:ea typeface="Meiryo UI" panose="020B0604030504040204" pitchFamily="50" charset="-128"/>
                        </a:rPr>
                        <a:t>:9,500</a:t>
                      </a:r>
                      <a:r>
                        <a:rPr kumimoji="1" lang="ja-JP" altLang="en-US" sz="1100" dirty="0" smtClean="0">
                          <a:latin typeface="Meiryo UI" panose="020B0604030504040204" pitchFamily="50" charset="-128"/>
                          <a:ea typeface="Meiryo UI" panose="020B0604030504040204" pitchFamily="50" charset="-128"/>
                        </a:rPr>
                        <a:t>円</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100" dirty="0" smtClean="0">
                          <a:latin typeface="Meiryo UI" panose="020B0604030504040204" pitchFamily="50" charset="-128"/>
                          <a:ea typeface="Meiryo UI" panose="020B0604030504040204" pitchFamily="50" charset="-128"/>
                        </a:rPr>
                        <a:t>　　　抗原定性</a:t>
                      </a:r>
                      <a:r>
                        <a:rPr kumimoji="1" lang="en-US" altLang="ja-JP" sz="1100" dirty="0" smtClean="0">
                          <a:latin typeface="Meiryo UI" panose="020B0604030504040204" pitchFamily="50" charset="-128"/>
                          <a:ea typeface="Meiryo UI" panose="020B0604030504040204" pitchFamily="50" charset="-128"/>
                        </a:rPr>
                        <a:t>:6,000</a:t>
                      </a:r>
                      <a:r>
                        <a:rPr kumimoji="1" lang="ja-JP" altLang="en-US" sz="1100" dirty="0" smtClean="0">
                          <a:latin typeface="Meiryo UI" panose="020B0604030504040204" pitchFamily="50" charset="-128"/>
                          <a:ea typeface="Meiryo UI" panose="020B0604030504040204" pitchFamily="50" charset="-128"/>
                        </a:rPr>
                        <a:t>円</a:t>
                      </a:r>
                    </a:p>
                  </a:txBody>
                  <a:tcPr marL="36000" marR="3600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41830040"/>
                  </a:ext>
                </a:extLst>
              </a:tr>
            </a:tbl>
          </a:graphicData>
        </a:graphic>
      </p:graphicFrame>
      <p:sp>
        <p:nvSpPr>
          <p:cNvPr id="137" name="角丸四角形 136"/>
          <p:cNvSpPr/>
          <p:nvPr/>
        </p:nvSpPr>
        <p:spPr>
          <a:xfrm>
            <a:off x="7828161" y="4516846"/>
            <a:ext cx="972000" cy="2333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申請状況</a:t>
            </a:r>
          </a:p>
        </p:txBody>
      </p:sp>
      <p:sp>
        <p:nvSpPr>
          <p:cNvPr id="15" name="テキスト ボックス 14"/>
          <p:cNvSpPr txBox="1"/>
          <p:nvPr/>
        </p:nvSpPr>
        <p:spPr>
          <a:xfrm>
            <a:off x="91818" y="5574879"/>
            <a:ext cx="1897067" cy="1107996"/>
          </a:xfrm>
          <a:prstGeom prst="rect">
            <a:avLst/>
          </a:prstGeom>
          <a:noFill/>
        </p:spPr>
        <p:txBody>
          <a:bodyPr wrap="square" rtlCol="0">
            <a:spAutoFit/>
          </a:bodyPr>
          <a:lstStyle/>
          <a:p>
            <a:r>
              <a:rPr kumimoji="1" lang="ja-JP" altLang="en-US" sz="1100" b="1" dirty="0" smtClean="0">
                <a:latin typeface="Meiryo UI" panose="020B0604030504040204" pitchFamily="50" charset="-128"/>
                <a:ea typeface="Meiryo UI" panose="020B0604030504040204" pitchFamily="50" charset="-128"/>
              </a:rPr>
              <a:t>＜主な要件＞</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・検体採取場所の他の場所</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との区分</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（パーティション等設置）</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・採取時の一定距離の確保</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・十分な換気　　等</a:t>
            </a:r>
            <a:endParaRPr kumimoji="1" lang="ja-JP" altLang="en-US" sz="1100" dirty="0">
              <a:latin typeface="Meiryo UI" panose="020B0604030504040204" pitchFamily="50" charset="-128"/>
              <a:ea typeface="Meiryo UI" panose="020B0604030504040204" pitchFamily="50" charset="-128"/>
            </a:endParaRPr>
          </a:p>
        </p:txBody>
      </p:sp>
      <p:sp>
        <p:nvSpPr>
          <p:cNvPr id="167" name="正方形/長方形 166"/>
          <p:cNvSpPr/>
          <p:nvPr/>
        </p:nvSpPr>
        <p:spPr>
          <a:xfrm>
            <a:off x="74845" y="1013025"/>
            <a:ext cx="5623961" cy="252680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角丸四角形 167"/>
          <p:cNvSpPr/>
          <p:nvPr/>
        </p:nvSpPr>
        <p:spPr>
          <a:xfrm>
            <a:off x="2410023" y="1058297"/>
            <a:ext cx="3241810" cy="1245379"/>
          </a:xfrm>
          <a:prstGeom prst="roundRect">
            <a:avLst/>
          </a:prstGeom>
          <a:noFill/>
          <a:ln w="28575">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9" name="角丸四角形 168"/>
          <p:cNvSpPr/>
          <p:nvPr/>
        </p:nvSpPr>
        <p:spPr>
          <a:xfrm>
            <a:off x="563016" y="1157064"/>
            <a:ext cx="1613718"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200"/>
              </a:lnSpc>
            </a:pPr>
            <a:r>
              <a:rPr kumimoji="1" lang="ja-JP" altLang="en-US" sz="1200" b="1" dirty="0" smtClean="0">
                <a:solidFill>
                  <a:schemeClr val="tx1"/>
                </a:solidFill>
                <a:latin typeface="Meiryo UI" panose="020B0604030504040204" pitchFamily="50" charset="-128"/>
                <a:ea typeface="Meiryo UI" panose="020B0604030504040204" pitchFamily="50" charset="-128"/>
              </a:rPr>
              <a:t>検体採取（唾液）の</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200" b="1" dirty="0" smtClean="0">
                <a:solidFill>
                  <a:schemeClr val="tx1"/>
                </a:solidFill>
                <a:latin typeface="Meiryo UI" panose="020B0604030504040204" pitchFamily="50" charset="-128"/>
                <a:ea typeface="Meiryo UI" panose="020B0604030504040204" pitchFamily="50" charset="-128"/>
              </a:rPr>
              <a:t>立会い、検体郵送</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170" name="角丸四角形 169"/>
          <p:cNvSpPr/>
          <p:nvPr/>
        </p:nvSpPr>
        <p:spPr>
          <a:xfrm>
            <a:off x="2488240" y="1154544"/>
            <a:ext cx="1404000"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100" b="1" dirty="0">
                <a:solidFill>
                  <a:srgbClr val="FF0000"/>
                </a:solidFill>
                <a:latin typeface="Meiryo UI" panose="020B0604030504040204" pitchFamily="50" charset="-128"/>
                <a:ea typeface="Meiryo UI" panose="020B0604030504040204" pitchFamily="50" charset="-128"/>
              </a:rPr>
              <a:t>衛生</a:t>
            </a:r>
            <a:r>
              <a:rPr kumimoji="1" lang="ja-JP" altLang="en-US" sz="1100" b="1" dirty="0" smtClean="0">
                <a:solidFill>
                  <a:srgbClr val="FF0000"/>
                </a:solidFill>
                <a:latin typeface="Meiryo UI" panose="020B0604030504040204" pitchFamily="50" charset="-128"/>
                <a:ea typeface="Meiryo UI" panose="020B0604030504040204" pitchFamily="50" charset="-128"/>
              </a:rPr>
              <a:t>検査所等で実施</a:t>
            </a:r>
            <a:endParaRPr kumimoji="1" lang="en-US" altLang="ja-JP" sz="1100" b="1" dirty="0" smtClean="0">
              <a:solidFill>
                <a:srgbClr val="FF0000"/>
              </a:solidFill>
              <a:latin typeface="Meiryo UI" panose="020B0604030504040204" pitchFamily="50" charset="-128"/>
              <a:ea typeface="Meiryo UI" panose="020B0604030504040204" pitchFamily="50" charset="-128"/>
            </a:endParaRPr>
          </a:p>
          <a:p>
            <a:r>
              <a:rPr kumimoji="1" lang="en-US" altLang="ja-JP" sz="1100" b="1" dirty="0">
                <a:solidFill>
                  <a:srgbClr val="FF0000"/>
                </a:solidFill>
                <a:latin typeface="Meiryo UI" panose="020B0604030504040204" pitchFamily="50" charset="-128"/>
                <a:ea typeface="Meiryo UI" panose="020B0604030504040204" pitchFamily="50" charset="-128"/>
              </a:rPr>
              <a:t> </a:t>
            </a:r>
            <a:r>
              <a:rPr kumimoji="1" lang="en-US" altLang="ja-JP" sz="1100" b="1" dirty="0" smtClean="0">
                <a:solidFill>
                  <a:srgbClr val="FF0000"/>
                </a:solidFill>
                <a:latin typeface="Meiryo UI" panose="020B0604030504040204" pitchFamily="50" charset="-128"/>
                <a:ea typeface="Meiryo UI" panose="020B0604030504040204" pitchFamily="50" charset="-128"/>
              </a:rPr>
              <a:t> </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p:txBody>
      </p:sp>
      <p:sp>
        <p:nvSpPr>
          <p:cNvPr id="171" name="角丸四角形 170"/>
          <p:cNvSpPr/>
          <p:nvPr/>
        </p:nvSpPr>
        <p:spPr>
          <a:xfrm>
            <a:off x="4182328" y="1148335"/>
            <a:ext cx="1368000"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8000" rIns="18000" rtlCol="0" anchor="t"/>
          <a:lstStyle/>
          <a:p>
            <a:pPr algn="ctr"/>
            <a:r>
              <a:rPr kumimoji="1" lang="ja-JP" altLang="en-US" sz="1100" b="1" dirty="0">
                <a:solidFill>
                  <a:srgbClr val="FF0000"/>
                </a:solidFill>
                <a:latin typeface="Meiryo UI" panose="020B0604030504040204" pitchFamily="50" charset="-128"/>
                <a:ea typeface="Meiryo UI" panose="020B0604030504040204" pitchFamily="50" charset="-128"/>
              </a:rPr>
              <a:t>衛生</a:t>
            </a:r>
            <a:r>
              <a:rPr kumimoji="1" lang="ja-JP" altLang="en-US" sz="1100" b="1" dirty="0" smtClean="0">
                <a:solidFill>
                  <a:srgbClr val="FF0000"/>
                </a:solidFill>
                <a:latin typeface="Meiryo UI" panose="020B0604030504040204" pitchFamily="50" charset="-128"/>
                <a:ea typeface="Meiryo UI" panose="020B0604030504040204" pitchFamily="50" charset="-128"/>
              </a:rPr>
              <a:t>検査所等が発行</a:t>
            </a:r>
            <a:endParaRPr kumimoji="1" lang="en-US" altLang="ja-JP" sz="1100" b="1" dirty="0" smtClean="0">
              <a:solidFill>
                <a:srgbClr val="FF0000"/>
              </a:solidFill>
              <a:latin typeface="Meiryo UI" panose="020B0604030504040204" pitchFamily="50" charset="-128"/>
              <a:ea typeface="Meiryo UI" panose="020B0604030504040204" pitchFamily="50" charset="-128"/>
            </a:endParaRPr>
          </a:p>
          <a:p>
            <a:endParaRPr kumimoji="1" lang="en-US" altLang="ja-JP" sz="1100" dirty="0">
              <a:solidFill>
                <a:srgbClr val="FF0000"/>
              </a:solidFill>
              <a:latin typeface="Meiryo UI" panose="020B0604030504040204" pitchFamily="50" charset="-128"/>
              <a:ea typeface="Meiryo UI" panose="020B0604030504040204" pitchFamily="50" charset="-128"/>
            </a:endParaRPr>
          </a:p>
        </p:txBody>
      </p:sp>
      <p:sp>
        <p:nvSpPr>
          <p:cNvPr id="172" name="二等辺三角形 171"/>
          <p:cNvSpPr/>
          <p:nvPr/>
        </p:nvSpPr>
        <p:spPr>
          <a:xfrm rot="5400000">
            <a:off x="1849069" y="1646459"/>
            <a:ext cx="900000" cy="108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73" name="二等辺三角形 172"/>
          <p:cNvSpPr/>
          <p:nvPr/>
        </p:nvSpPr>
        <p:spPr>
          <a:xfrm rot="5400000">
            <a:off x="3596800" y="1647693"/>
            <a:ext cx="900000" cy="108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74" name="正方形/長方形 173"/>
          <p:cNvSpPr/>
          <p:nvPr/>
        </p:nvSpPr>
        <p:spPr>
          <a:xfrm>
            <a:off x="127027" y="1154544"/>
            <a:ext cx="360000" cy="1106318"/>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en-US" altLang="ja-JP" sz="1050" b="1" dirty="0" smtClean="0">
                <a:latin typeface="Meiryo UI" panose="020B0604030504040204" pitchFamily="50" charset="-128"/>
                <a:ea typeface="Meiryo UI" panose="020B0604030504040204" pitchFamily="50" charset="-128"/>
              </a:rPr>
              <a:t>PCR</a:t>
            </a:r>
            <a:r>
              <a:rPr kumimoji="1" lang="ja-JP" altLang="en-US" sz="1050" b="1" dirty="0" smtClean="0">
                <a:latin typeface="Meiryo UI" panose="020B0604030504040204" pitchFamily="50" charset="-128"/>
                <a:ea typeface="Meiryo UI" panose="020B0604030504040204" pitchFamily="50" charset="-128"/>
              </a:rPr>
              <a:t>等検査</a:t>
            </a:r>
            <a:endParaRPr kumimoji="1" lang="en-US" altLang="ja-JP" sz="1050" b="1" dirty="0" smtClean="0">
              <a:latin typeface="Meiryo UI" panose="020B0604030504040204" pitchFamily="50" charset="-128"/>
              <a:ea typeface="Meiryo UI" panose="020B0604030504040204" pitchFamily="50" charset="-128"/>
            </a:endParaRPr>
          </a:p>
        </p:txBody>
      </p:sp>
      <p:sp>
        <p:nvSpPr>
          <p:cNvPr id="175" name="角丸四角形 174"/>
          <p:cNvSpPr/>
          <p:nvPr/>
        </p:nvSpPr>
        <p:spPr>
          <a:xfrm>
            <a:off x="557810" y="2409678"/>
            <a:ext cx="1613718"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200"/>
              </a:lnSpc>
            </a:pPr>
            <a:r>
              <a:rPr kumimoji="1" lang="ja-JP" altLang="en-US" sz="1200" b="1" dirty="0" smtClean="0">
                <a:solidFill>
                  <a:schemeClr val="tx1"/>
                </a:solidFill>
                <a:latin typeface="Meiryo UI" panose="020B0604030504040204" pitchFamily="50" charset="-128"/>
                <a:ea typeface="Meiryo UI" panose="020B0604030504040204" pitchFamily="50" charset="-128"/>
              </a:rPr>
              <a:t>検体採取（鼻腔）検査実施の立会い</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176" name="角丸四角形 175"/>
          <p:cNvSpPr/>
          <p:nvPr/>
        </p:nvSpPr>
        <p:spPr>
          <a:xfrm>
            <a:off x="2488240" y="2393788"/>
            <a:ext cx="1404000"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検査結果読取り</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177" name="角丸四角形 176"/>
          <p:cNvSpPr/>
          <p:nvPr/>
        </p:nvSpPr>
        <p:spPr>
          <a:xfrm>
            <a:off x="4186585" y="2393788"/>
            <a:ext cx="1368000" cy="1080000"/>
          </a:xfrm>
          <a:prstGeom prst="roundRect">
            <a:avLst>
              <a:gd name="adj" fmla="val 1029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事業所で発行</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78" name="二等辺三角形 177"/>
          <p:cNvSpPr/>
          <p:nvPr/>
        </p:nvSpPr>
        <p:spPr>
          <a:xfrm rot="5400000">
            <a:off x="1871657" y="2926854"/>
            <a:ext cx="900000" cy="108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79" name="二等辺三角形 178"/>
          <p:cNvSpPr/>
          <p:nvPr/>
        </p:nvSpPr>
        <p:spPr>
          <a:xfrm rot="5400000">
            <a:off x="3589458" y="2913408"/>
            <a:ext cx="900000" cy="108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80" name="正方形/長方形 179"/>
          <p:cNvSpPr/>
          <p:nvPr/>
        </p:nvSpPr>
        <p:spPr>
          <a:xfrm>
            <a:off x="127027" y="2416814"/>
            <a:ext cx="360000" cy="1080000"/>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50" b="1" dirty="0" smtClean="0">
                <a:latin typeface="Meiryo UI" panose="020B0604030504040204" pitchFamily="50" charset="-128"/>
                <a:ea typeface="Meiryo UI" panose="020B0604030504040204" pitchFamily="50" charset="-128"/>
              </a:rPr>
              <a:t>抗原定性検査</a:t>
            </a:r>
            <a:endParaRPr kumimoji="1" lang="en-US" altLang="ja-JP" sz="1050" b="1" dirty="0" smtClean="0">
              <a:latin typeface="Meiryo UI" panose="020B0604030504040204" pitchFamily="50" charset="-128"/>
              <a:ea typeface="Meiryo UI" panose="020B0604030504040204" pitchFamily="50" charset="-128"/>
            </a:endParaRPr>
          </a:p>
        </p:txBody>
      </p:sp>
      <p:pic>
        <p:nvPicPr>
          <p:cNvPr id="181" name="図 180"/>
          <p:cNvPicPr>
            <a:picLocks noChangeAspect="1"/>
          </p:cNvPicPr>
          <p:nvPr/>
        </p:nvPicPr>
        <p:blipFill>
          <a:blip r:embed="rId3"/>
          <a:stretch>
            <a:fillRect/>
          </a:stretch>
        </p:blipFill>
        <p:spPr>
          <a:xfrm>
            <a:off x="4353559" y="1445178"/>
            <a:ext cx="806316" cy="734656"/>
          </a:xfrm>
          <a:prstGeom prst="rect">
            <a:avLst/>
          </a:prstGeom>
        </p:spPr>
      </p:pic>
      <p:pic>
        <p:nvPicPr>
          <p:cNvPr id="182" name="図 18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0237" y="1506487"/>
            <a:ext cx="608996" cy="612038"/>
          </a:xfrm>
          <a:prstGeom prst="rect">
            <a:avLst/>
          </a:prstGeom>
        </p:spPr>
      </p:pic>
      <p:pic>
        <p:nvPicPr>
          <p:cNvPr id="183" name="図 182"/>
          <p:cNvPicPr>
            <a:picLocks noChangeAspect="1"/>
          </p:cNvPicPr>
          <p:nvPr/>
        </p:nvPicPr>
        <p:blipFill>
          <a:blip r:embed="rId5"/>
          <a:stretch>
            <a:fillRect/>
          </a:stretch>
        </p:blipFill>
        <p:spPr>
          <a:xfrm>
            <a:off x="1515674" y="1641788"/>
            <a:ext cx="506511" cy="501775"/>
          </a:xfrm>
          <a:prstGeom prst="rect">
            <a:avLst/>
          </a:prstGeom>
        </p:spPr>
      </p:pic>
      <p:pic>
        <p:nvPicPr>
          <p:cNvPr id="184" name="図 18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792659" y="1538132"/>
            <a:ext cx="599759" cy="651065"/>
          </a:xfrm>
          <a:prstGeom prst="rect">
            <a:avLst/>
          </a:prstGeom>
        </p:spPr>
      </p:pic>
      <p:pic>
        <p:nvPicPr>
          <p:cNvPr id="185" name="図 18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49313" y="2778275"/>
            <a:ext cx="687107" cy="687107"/>
          </a:xfrm>
          <a:prstGeom prst="rect">
            <a:avLst/>
          </a:prstGeom>
        </p:spPr>
      </p:pic>
      <p:pic>
        <p:nvPicPr>
          <p:cNvPr id="186" name="図 18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838906" y="2630627"/>
            <a:ext cx="803058" cy="803058"/>
          </a:xfrm>
          <a:prstGeom prst="rect">
            <a:avLst/>
          </a:prstGeom>
        </p:spPr>
      </p:pic>
      <p:pic>
        <p:nvPicPr>
          <p:cNvPr id="187" name="図 186"/>
          <p:cNvPicPr>
            <a:picLocks noChangeAspect="1"/>
          </p:cNvPicPr>
          <p:nvPr/>
        </p:nvPicPr>
        <p:blipFill>
          <a:blip r:embed="rId9">
            <a:clrChange>
              <a:clrFrom>
                <a:srgbClr val="000000"/>
              </a:clrFrom>
              <a:clrTo>
                <a:srgbClr val="000000">
                  <a:alpha val="0"/>
                </a:srgbClr>
              </a:clrTo>
            </a:clrChange>
          </a:blip>
          <a:stretch>
            <a:fillRect/>
          </a:stretch>
        </p:blipFill>
        <p:spPr bwMode="auto">
          <a:xfrm>
            <a:off x="4456763" y="2679620"/>
            <a:ext cx="842595" cy="793973"/>
          </a:xfrm>
          <a:prstGeom prst="rect">
            <a:avLst/>
          </a:prstGeom>
          <a:ln>
            <a:noFill/>
          </a:ln>
        </p:spPr>
      </p:pic>
      <p:sp>
        <p:nvSpPr>
          <p:cNvPr id="74" name="角丸四角形 73"/>
          <p:cNvSpPr/>
          <p:nvPr/>
        </p:nvSpPr>
        <p:spPr>
          <a:xfrm>
            <a:off x="558269" y="772732"/>
            <a:ext cx="1612800" cy="216000"/>
          </a:xfrm>
          <a:prstGeom prst="roundRect">
            <a:avLst/>
          </a:prstGeom>
          <a:solidFill>
            <a:srgbClr val="BF6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検体採取</a:t>
            </a:r>
            <a:endParaRPr kumimoji="1" lang="ja-JP" altLang="en-US" sz="1400" b="1" dirty="0">
              <a:latin typeface="Meiryo UI" panose="020B0604030504040204" pitchFamily="50" charset="-128"/>
              <a:ea typeface="Meiryo UI" panose="020B0604030504040204" pitchFamily="50" charset="-128"/>
            </a:endParaRPr>
          </a:p>
        </p:txBody>
      </p:sp>
      <p:sp>
        <p:nvSpPr>
          <p:cNvPr id="83" name="角丸四角形 82"/>
          <p:cNvSpPr/>
          <p:nvPr/>
        </p:nvSpPr>
        <p:spPr>
          <a:xfrm>
            <a:off x="2500034" y="778518"/>
            <a:ext cx="1404000" cy="216000"/>
          </a:xfrm>
          <a:prstGeom prst="roundRect">
            <a:avLst/>
          </a:prstGeom>
          <a:solidFill>
            <a:srgbClr val="BF6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結果分析</a:t>
            </a:r>
            <a:endParaRPr kumimoji="1" lang="ja-JP" altLang="en-US" sz="1400" b="1" dirty="0">
              <a:latin typeface="Meiryo UI" panose="020B0604030504040204" pitchFamily="50" charset="-128"/>
              <a:ea typeface="Meiryo UI" panose="020B0604030504040204" pitchFamily="50" charset="-128"/>
            </a:endParaRPr>
          </a:p>
        </p:txBody>
      </p:sp>
      <p:sp>
        <p:nvSpPr>
          <p:cNvPr id="91" name="角丸四角形 90"/>
          <p:cNvSpPr/>
          <p:nvPr/>
        </p:nvSpPr>
        <p:spPr>
          <a:xfrm>
            <a:off x="4182328" y="770855"/>
            <a:ext cx="1368000" cy="216000"/>
          </a:xfrm>
          <a:prstGeom prst="roundRect">
            <a:avLst/>
          </a:prstGeom>
          <a:solidFill>
            <a:srgbClr val="BF6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結果通知</a:t>
            </a:r>
            <a:endParaRPr kumimoji="1" lang="ja-JP" altLang="en-US" sz="1400" b="1" dirty="0">
              <a:latin typeface="Meiryo UI" panose="020B0604030504040204" pitchFamily="50" charset="-128"/>
              <a:ea typeface="Meiryo UI" panose="020B0604030504040204" pitchFamily="50" charset="-128"/>
            </a:endParaRPr>
          </a:p>
        </p:txBody>
      </p:sp>
      <p:sp>
        <p:nvSpPr>
          <p:cNvPr id="192" name="テキスト ボックス 191"/>
          <p:cNvSpPr txBox="1"/>
          <p:nvPr/>
        </p:nvSpPr>
        <p:spPr>
          <a:xfrm>
            <a:off x="1334151" y="546348"/>
            <a:ext cx="4183908" cy="194925"/>
          </a:xfrm>
          <a:prstGeom prst="rect">
            <a:avLst/>
          </a:prstGeom>
          <a:noFill/>
        </p:spPr>
        <p:txBody>
          <a:bodyPr wrap="square" rtlCol="0">
            <a:spAutoFit/>
          </a:bodyPr>
          <a:lstStyle/>
          <a:p>
            <a:pPr>
              <a:lnSpc>
                <a:spcPts val="800"/>
              </a:lnSpc>
            </a:pPr>
            <a:r>
              <a:rPr kumimoji="1" lang="ja-JP" altLang="en-US" sz="1000" dirty="0" smtClean="0">
                <a:latin typeface="Meiryo UI" panose="020B0604030504040204" pitchFamily="50" charset="-128"/>
                <a:ea typeface="Meiryo UI" panose="020B0604030504040204" pitchFamily="50" charset="-128"/>
              </a:rPr>
              <a:t>検査事業所は主に薬局や自費検査機関を想定。点線囲み部分は委託も可。</a:t>
            </a:r>
            <a:endParaRPr kumimoji="1" lang="ja-JP" altLang="en-US" sz="10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737047" y="2384178"/>
            <a:ext cx="4381906" cy="261610"/>
          </a:xfrm>
          <a:prstGeom prst="rect">
            <a:avLst/>
          </a:prstGeom>
          <a:noFill/>
        </p:spPr>
        <p:txBody>
          <a:bodyPr wrap="square" rtlCol="0">
            <a:spAutoFit/>
          </a:bodyPr>
          <a:lstStyle/>
          <a:p>
            <a:r>
              <a:rPr kumimoji="1" lang="ja-JP" altLang="en-US" sz="1100" b="1" dirty="0" smtClean="0">
                <a:latin typeface="Meiryo UI" panose="020B0604030504040204" pitchFamily="50" charset="-128"/>
                <a:ea typeface="Meiryo UI" panose="020B0604030504040204" pitchFamily="50" charset="-128"/>
              </a:rPr>
              <a:t>確実な受診に結び付けるため、手続き上の課題や仕組みを早急に検討</a:t>
            </a:r>
            <a:endParaRPr kumimoji="1" lang="ja-JP" altLang="en-US" sz="1100" b="1" dirty="0">
              <a:latin typeface="Meiryo UI" panose="020B0604030504040204" pitchFamily="50" charset="-128"/>
              <a:ea typeface="Meiryo UI" panose="020B0604030504040204" pitchFamily="50" charset="-128"/>
            </a:endParaRPr>
          </a:p>
        </p:txBody>
      </p:sp>
      <p:sp>
        <p:nvSpPr>
          <p:cNvPr id="193" name="テキスト ボックス 192"/>
          <p:cNvSpPr txBox="1"/>
          <p:nvPr/>
        </p:nvSpPr>
        <p:spPr>
          <a:xfrm>
            <a:off x="5698806" y="2577824"/>
            <a:ext cx="4381906" cy="253916"/>
          </a:xfrm>
          <a:prstGeom prst="rect">
            <a:avLst/>
          </a:prstGeom>
          <a:noFill/>
        </p:spPr>
        <p:txBody>
          <a:bodyPr wrap="square" rtlCol="0">
            <a:spAutoFit/>
          </a:bodyPr>
          <a:lstStyle/>
          <a:p>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考えられる対応</a:t>
            </a:r>
            <a:r>
              <a:rPr kumimoji="1" lang="en-US" altLang="ja-JP" sz="1050" b="1" dirty="0" smtClean="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3" name="角丸四角形 2"/>
          <p:cNvSpPr/>
          <p:nvPr/>
        </p:nvSpPr>
        <p:spPr>
          <a:xfrm>
            <a:off x="127027" y="5574856"/>
            <a:ext cx="1692000" cy="1108019"/>
          </a:xfrm>
          <a:prstGeom prst="roundRect">
            <a:avLst>
              <a:gd name="adj" fmla="val 9533"/>
            </a:avLst>
          </a:prstGeom>
          <a:noFill/>
          <a:ln>
            <a:solidFill>
              <a:schemeClr val="accent6">
                <a:lumMod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8740347" y="4548218"/>
            <a:ext cx="1295226" cy="215444"/>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※12</a:t>
            </a:r>
            <a:r>
              <a:rPr kumimoji="1" lang="ja-JP" altLang="en-US" sz="800" dirty="0" smtClean="0">
                <a:latin typeface="Meiryo UI" panose="020B0604030504040204" pitchFamily="50" charset="-128"/>
                <a:ea typeface="Meiryo UI" panose="020B0604030504040204" pitchFamily="50" charset="-128"/>
              </a:rPr>
              <a:t>月</a:t>
            </a:r>
            <a:r>
              <a:rPr kumimoji="1" lang="en-US" altLang="ja-JP" sz="800" dirty="0" smtClean="0">
                <a:latin typeface="Meiryo UI" panose="020B0604030504040204" pitchFamily="50" charset="-128"/>
                <a:ea typeface="Meiryo UI" panose="020B0604030504040204" pitchFamily="50" charset="-128"/>
              </a:rPr>
              <a:t>22</a:t>
            </a:r>
            <a:r>
              <a:rPr kumimoji="1" lang="ja-JP" altLang="en-US" sz="800" dirty="0" smtClean="0">
                <a:latin typeface="Meiryo UI" panose="020B0604030504040204" pitchFamily="50" charset="-128"/>
                <a:ea typeface="Meiryo UI" panose="020B0604030504040204" pitchFamily="50" charset="-128"/>
              </a:rPr>
              <a:t>日</a:t>
            </a:r>
            <a:r>
              <a:rPr kumimoji="1" lang="en-US" altLang="ja-JP" sz="800" dirty="0" smtClean="0">
                <a:latin typeface="Meiryo UI" panose="020B0604030504040204" pitchFamily="50" charset="-128"/>
                <a:ea typeface="Meiryo UI" panose="020B0604030504040204" pitchFamily="50" charset="-128"/>
              </a:rPr>
              <a:t>9:00</a:t>
            </a:r>
            <a:r>
              <a:rPr kumimoji="1" lang="ja-JP" altLang="en-US" sz="800" dirty="0" smtClean="0">
                <a:latin typeface="Meiryo UI" panose="020B0604030504040204" pitchFamily="50" charset="-128"/>
                <a:ea typeface="Meiryo UI" panose="020B0604030504040204" pitchFamily="50" charset="-128"/>
              </a:rPr>
              <a:t>時点</a:t>
            </a:r>
            <a:endParaRPr kumimoji="1" lang="en-US" altLang="ja-JP" sz="800" dirty="0" smtClean="0">
              <a:latin typeface="Meiryo UI" panose="020B0604030504040204" pitchFamily="50" charset="-128"/>
              <a:ea typeface="Meiryo UI" panose="020B0604030504040204" pitchFamily="50" charset="-128"/>
            </a:endParaRPr>
          </a:p>
        </p:txBody>
      </p:sp>
      <p:sp>
        <p:nvSpPr>
          <p:cNvPr id="56" name="正方形/長方形 55"/>
          <p:cNvSpPr/>
          <p:nvPr/>
        </p:nvSpPr>
        <p:spPr>
          <a:xfrm>
            <a:off x="7830355" y="4788704"/>
            <a:ext cx="1986745" cy="186686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薬局</a:t>
            </a:r>
            <a:endParaRPr kumimoji="1" lang="en-US" altLang="ja-JP" sz="1100" dirty="0" smtClean="0">
              <a:latin typeface="Meiryo UI" panose="020B0604030504040204" pitchFamily="50" charset="-128"/>
              <a:ea typeface="Meiryo UI" panose="020B0604030504040204" pitchFamily="50" charset="-128"/>
            </a:endParaRPr>
          </a:p>
          <a:p>
            <a:pPr algn="r"/>
            <a:r>
              <a:rPr kumimoji="1" lang="en-US" altLang="ja-JP" sz="1100" dirty="0" smtClean="0">
                <a:latin typeface="Meiryo UI" panose="020B0604030504040204" pitchFamily="50" charset="-128"/>
                <a:ea typeface="Meiryo UI" panose="020B0604030504040204" pitchFamily="50" charset="-128"/>
              </a:rPr>
              <a:t>131</a:t>
            </a:r>
            <a:r>
              <a:rPr kumimoji="1" lang="ja-JP" altLang="en-US" sz="1100" dirty="0" smtClean="0">
                <a:latin typeface="Meiryo UI" panose="020B0604030504040204" pitchFamily="50" charset="-128"/>
                <a:ea typeface="Meiryo UI" panose="020B0604030504040204" pitchFamily="50" charset="-128"/>
              </a:rPr>
              <a:t>か所</a:t>
            </a:r>
            <a:endParaRPr kumimoji="1" lang="en-US" altLang="ja-JP" sz="1100" dirty="0" smtClean="0">
              <a:latin typeface="Meiryo UI" panose="020B0604030504040204" pitchFamily="50" charset="-128"/>
              <a:ea typeface="Meiryo UI" panose="020B0604030504040204" pitchFamily="50" charset="-128"/>
            </a:endParaRPr>
          </a:p>
          <a:p>
            <a:pPr algn="r">
              <a:lnSpc>
                <a:spcPts val="700"/>
              </a:lnSpc>
            </a:pP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自費検査機関</a:t>
            </a:r>
            <a:endParaRPr kumimoji="1" lang="en-US" altLang="ja-JP" sz="1100" dirty="0" smtClean="0">
              <a:latin typeface="Meiryo UI" panose="020B0604030504040204" pitchFamily="50" charset="-128"/>
              <a:ea typeface="Meiryo UI" panose="020B0604030504040204" pitchFamily="50" charset="-128"/>
            </a:endParaRPr>
          </a:p>
          <a:p>
            <a:pPr algn="r"/>
            <a:r>
              <a:rPr kumimoji="1" lang="en-US" altLang="ja-JP" sz="1100" dirty="0" smtClean="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か所</a:t>
            </a:r>
            <a:endParaRPr kumimoji="1" lang="en-US" altLang="ja-JP" sz="1100" dirty="0" smtClean="0">
              <a:latin typeface="Meiryo UI" panose="020B0604030504040204" pitchFamily="50" charset="-128"/>
              <a:ea typeface="Meiryo UI" panose="020B0604030504040204" pitchFamily="50" charset="-128"/>
            </a:endParaRPr>
          </a:p>
          <a:p>
            <a:pPr algn="r">
              <a:lnSpc>
                <a:spcPts val="700"/>
              </a:lnSpc>
            </a:pP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その他</a:t>
            </a:r>
            <a:endParaRPr kumimoji="1" lang="en-US" altLang="ja-JP" sz="1100" dirty="0" smtClean="0">
              <a:latin typeface="Meiryo UI" panose="020B0604030504040204" pitchFamily="50" charset="-128"/>
              <a:ea typeface="Meiryo UI" panose="020B0604030504040204" pitchFamily="50" charset="-128"/>
            </a:endParaRPr>
          </a:p>
          <a:p>
            <a:pPr algn="r"/>
            <a:r>
              <a:rPr kumimoji="1" lang="en-US" altLang="ja-JP" sz="1100" dirty="0">
                <a:latin typeface="Meiryo UI" panose="020B0604030504040204" pitchFamily="50" charset="-128"/>
                <a:ea typeface="Meiryo UI" panose="020B0604030504040204" pitchFamily="50" charset="-128"/>
              </a:rPr>
              <a:t>4</a:t>
            </a:r>
            <a:r>
              <a:rPr kumimoji="1" lang="ja-JP" altLang="en-US" sz="1100" smtClean="0">
                <a:latin typeface="Meiryo UI" panose="020B0604030504040204" pitchFamily="50" charset="-128"/>
                <a:ea typeface="Meiryo UI" panose="020B0604030504040204" pitchFamily="50" charset="-128"/>
              </a:rPr>
              <a:t>か所</a:t>
            </a:r>
            <a:endParaRPr kumimoji="1" lang="en-US" altLang="ja-JP" sz="1100" dirty="0" smtClean="0">
              <a:latin typeface="Meiryo UI" panose="020B0604030504040204" pitchFamily="50" charset="-128"/>
              <a:ea typeface="Meiryo UI" panose="020B0604030504040204" pitchFamily="50" charset="-128"/>
            </a:endParaRPr>
          </a:p>
          <a:p>
            <a:pPr algn="r"/>
            <a:endParaRPr kumimoji="1" lang="en-US" altLang="ja-JP" sz="1100" dirty="0" smtClean="0">
              <a:latin typeface="Meiryo UI" panose="020B0604030504040204" pitchFamily="50" charset="-128"/>
              <a:ea typeface="Meiryo UI" panose="020B0604030504040204" pitchFamily="50" charset="-128"/>
            </a:endParaRPr>
          </a:p>
          <a:p>
            <a:pPr algn="r"/>
            <a:endParaRPr kumimoji="1" lang="en-US" altLang="ja-JP" sz="1100" dirty="0" smtClean="0">
              <a:latin typeface="Meiryo UI" panose="020B0604030504040204" pitchFamily="50" charset="-128"/>
              <a:ea typeface="Meiryo UI" panose="020B0604030504040204" pitchFamily="50" charset="-128"/>
            </a:endParaRPr>
          </a:p>
          <a:p>
            <a:pPr algn="r"/>
            <a:endParaRPr kumimoji="1" lang="en-US" altLang="ja-JP" sz="1100" dirty="0" smtClean="0">
              <a:latin typeface="Meiryo UI" panose="020B0604030504040204" pitchFamily="50" charset="-128"/>
              <a:ea typeface="Meiryo UI" panose="020B0604030504040204" pitchFamily="50" charset="-128"/>
            </a:endParaRPr>
          </a:p>
          <a:p>
            <a:pPr algn="r"/>
            <a:endParaRPr kumimoji="1" lang="ja-JP" altLang="en-US" sz="1100" dirty="0">
              <a:latin typeface="Meiryo UI" panose="020B0604030504040204" pitchFamily="50" charset="-128"/>
              <a:ea typeface="Meiryo UI" panose="020B0604030504040204" pitchFamily="50" charset="-128"/>
            </a:endParaRPr>
          </a:p>
        </p:txBody>
      </p:sp>
      <p:cxnSp>
        <p:nvCxnSpPr>
          <p:cNvPr id="5" name="直線コネクタ 4"/>
          <p:cNvCxnSpPr/>
          <p:nvPr/>
        </p:nvCxnSpPr>
        <p:spPr>
          <a:xfrm>
            <a:off x="7960678" y="6173149"/>
            <a:ext cx="1836000" cy="12879"/>
          </a:xfrm>
          <a:prstGeom prst="line">
            <a:avLst/>
          </a:prstGeom>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7986436" y="6262153"/>
            <a:ext cx="2030875"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合計　　　　　　　 </a:t>
            </a:r>
            <a:r>
              <a:rPr kumimoji="1" lang="en-US" altLang="ja-JP" sz="1200" b="1" dirty="0" smtClean="0">
                <a:latin typeface="Meiryo UI" panose="020B0604030504040204" pitchFamily="50" charset="-128"/>
                <a:ea typeface="Meiryo UI" panose="020B0604030504040204" pitchFamily="50" charset="-128"/>
              </a:rPr>
              <a:t>143</a:t>
            </a:r>
            <a:r>
              <a:rPr kumimoji="1" lang="ja-JP" altLang="en-US" sz="1200" b="1" dirty="0" smtClean="0">
                <a:latin typeface="Meiryo UI" panose="020B0604030504040204" pitchFamily="50" charset="-128"/>
                <a:ea typeface="Meiryo UI" panose="020B0604030504040204" pitchFamily="50" charset="-128"/>
              </a:rPr>
              <a:t>か所</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76109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1329</TotalTime>
  <Words>898</Words>
  <PresentationFormat>A4 210 x 297 mm</PresentationFormat>
  <Paragraphs>137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2021-12-22T01:06:37Z</cp:lastPrinted>
  <dcterms:created xsi:type="dcterms:W3CDTF">2021-11-12T07:06:52Z</dcterms:created>
  <dcterms:modified xsi:type="dcterms:W3CDTF">2021-12-22T01:11:05Z</dcterms:modified>
</cp:coreProperties>
</file>