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CC"/>
    <a:srgbClr val="FF99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90FBC-0A1E-49D1-ABC3-8FEB1131A459}" type="doc">
      <dgm:prSet loTypeId="urn:microsoft.com/office/officeart/2005/8/layout/chevron1" loCatId="process" qsTypeId="urn:microsoft.com/office/officeart/2005/8/quickstyle/simple1" qsCatId="simple" csTypeId="urn:microsoft.com/office/officeart/2005/8/colors/accent0_2" csCatId="mainScheme" phldr="1"/>
      <dgm:spPr/>
    </dgm:pt>
    <dgm:pt modelId="{C7956DE1-F9AE-4B62-B6FA-15673F29F063}">
      <dgm:prSet phldrT="[テキスト]"/>
      <dgm:spPr>
        <a:solidFill>
          <a:schemeClr val="tx1"/>
        </a:solidFill>
      </dgm:spPr>
      <dgm:t>
        <a:bodyPr/>
        <a:lstStyle/>
        <a:p>
          <a:r>
            <a:rPr kumimoji="1" lang="ja-JP" altLang="en-US" b="1" dirty="0" smtClean="0">
              <a:solidFill>
                <a:schemeClr val="bg1"/>
              </a:solidFill>
            </a:rPr>
            <a:t>見える化</a:t>
          </a:r>
          <a:endParaRPr kumimoji="1" lang="ja-JP" altLang="en-US" b="1" dirty="0">
            <a:solidFill>
              <a:schemeClr val="bg1"/>
            </a:solidFill>
          </a:endParaRPr>
        </a:p>
      </dgm:t>
    </dgm:pt>
    <dgm:pt modelId="{214B9C24-4BB4-471A-8F28-CC029FC00567}" type="parTrans" cxnId="{96E4E20C-95B0-495E-A963-AD8078504BDA}">
      <dgm:prSet/>
      <dgm:spPr/>
      <dgm:t>
        <a:bodyPr/>
        <a:lstStyle/>
        <a:p>
          <a:endParaRPr kumimoji="1" lang="ja-JP" altLang="en-US"/>
        </a:p>
      </dgm:t>
    </dgm:pt>
    <dgm:pt modelId="{5E08236E-FB6E-41B8-8CC1-E35E92EAA869}" type="sibTrans" cxnId="{96E4E20C-95B0-495E-A963-AD8078504BDA}">
      <dgm:prSet/>
      <dgm:spPr/>
      <dgm:t>
        <a:bodyPr/>
        <a:lstStyle/>
        <a:p>
          <a:endParaRPr kumimoji="1" lang="ja-JP" altLang="en-US"/>
        </a:p>
      </dgm:t>
    </dgm:pt>
    <dgm:pt modelId="{D848A043-4775-4897-9522-FEDC89155EE3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仮登録</a:t>
          </a:r>
          <a:endParaRPr kumimoji="1" lang="en-US" altLang="ja-JP" dirty="0" smtClean="0">
            <a:solidFill>
              <a:schemeClr val="tx1"/>
            </a:solidFill>
          </a:endParaRPr>
        </a:p>
      </dgm:t>
    </dgm:pt>
    <dgm:pt modelId="{E5C9434A-53BC-4A30-B2DB-DA84D8467693}" type="parTrans" cxnId="{832F994D-A779-4E76-978F-E2D0F76B5F1E}">
      <dgm:prSet/>
      <dgm:spPr/>
      <dgm:t>
        <a:bodyPr/>
        <a:lstStyle/>
        <a:p>
          <a:endParaRPr kumimoji="1" lang="ja-JP" altLang="en-US"/>
        </a:p>
      </dgm:t>
    </dgm:pt>
    <dgm:pt modelId="{23F8382A-EE6F-4539-9E76-72488DDC1BD3}" type="sibTrans" cxnId="{832F994D-A779-4E76-978F-E2D0F76B5F1E}">
      <dgm:prSet/>
      <dgm:spPr/>
      <dgm:t>
        <a:bodyPr/>
        <a:lstStyle/>
        <a:p>
          <a:endParaRPr kumimoji="1" lang="ja-JP" altLang="en-US"/>
        </a:p>
      </dgm:t>
    </dgm:pt>
    <dgm:pt modelId="{16E9A560-0400-49F9-857E-000B55A2297F}">
      <dgm:prSet phldrT="[テキスト]"/>
      <dgm:spPr/>
      <dgm:t>
        <a:bodyPr/>
        <a:lstStyle/>
        <a:p>
          <a:r>
            <a:rPr kumimoji="1" lang="ja-JP" altLang="en-US" smtClean="0">
              <a:solidFill>
                <a:schemeClr val="tx1"/>
              </a:solidFill>
            </a:rPr>
            <a:t>入力項目精査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E76D464-8F9E-4251-91A8-232E4A01CC6F}" type="parTrans" cxnId="{70BDD412-5AA0-4214-833D-93F1F408FD71}">
      <dgm:prSet/>
      <dgm:spPr/>
      <dgm:t>
        <a:bodyPr/>
        <a:lstStyle/>
        <a:p>
          <a:endParaRPr kumimoji="1" lang="ja-JP" altLang="en-US"/>
        </a:p>
      </dgm:t>
    </dgm:pt>
    <dgm:pt modelId="{795DDB5A-9D7C-47EE-B3B0-076E99289D9A}" type="sibTrans" cxnId="{70BDD412-5AA0-4214-833D-93F1F408FD71}">
      <dgm:prSet/>
      <dgm:spPr/>
      <dgm:t>
        <a:bodyPr/>
        <a:lstStyle/>
        <a:p>
          <a:endParaRPr kumimoji="1" lang="ja-JP" altLang="en-US"/>
        </a:p>
      </dgm:t>
    </dgm:pt>
    <dgm:pt modelId="{0A905E0E-5430-485A-8B4E-209FA48F85E6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患者受入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74B5D1E3-94CE-457D-95C0-0516D025F263}" type="parTrans" cxnId="{229AA8B8-EF32-4176-9D1C-0F78FCE36AF8}">
      <dgm:prSet/>
      <dgm:spPr/>
      <dgm:t>
        <a:bodyPr/>
        <a:lstStyle/>
        <a:p>
          <a:endParaRPr kumimoji="1" lang="ja-JP" altLang="en-US"/>
        </a:p>
      </dgm:t>
    </dgm:pt>
    <dgm:pt modelId="{C7A6007B-1F35-4B0B-9751-FB7E16E1F95C}" type="sibTrans" cxnId="{229AA8B8-EF32-4176-9D1C-0F78FCE36AF8}">
      <dgm:prSet/>
      <dgm:spPr/>
      <dgm:t>
        <a:bodyPr/>
        <a:lstStyle/>
        <a:p>
          <a:endParaRPr kumimoji="1" lang="ja-JP" altLang="en-US"/>
        </a:p>
      </dgm:t>
    </dgm:pt>
    <dgm:pt modelId="{36E2FA1D-2859-4812-87F9-B4CBD6E4536D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ﾌｫﾛｰｱｯﾌﾟ申請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35BFF71-1263-4254-8CB7-1078ECF63697}" type="parTrans" cxnId="{B093F95A-D7F5-48B8-ADCC-8120AE53BED6}">
      <dgm:prSet/>
      <dgm:spPr/>
      <dgm:t>
        <a:bodyPr/>
        <a:lstStyle/>
        <a:p>
          <a:endParaRPr kumimoji="1" lang="ja-JP" altLang="en-US"/>
        </a:p>
      </dgm:t>
    </dgm:pt>
    <dgm:pt modelId="{4AFE0515-4DE6-45CA-B9E8-85807DA32F2F}" type="sibTrans" cxnId="{B093F95A-D7F5-48B8-ADCC-8120AE53BED6}">
      <dgm:prSet/>
      <dgm:spPr/>
      <dgm:t>
        <a:bodyPr/>
        <a:lstStyle/>
        <a:p>
          <a:endParaRPr kumimoji="1" lang="ja-JP" altLang="en-US"/>
        </a:p>
      </dgm:t>
    </dgm:pt>
    <dgm:pt modelId="{144D86A0-3A12-4E7D-9B04-1A45FC3C53E5}">
      <dgm:prSet phldrT="[テキスト]"/>
      <dgm:spPr>
        <a:solidFill>
          <a:schemeClr val="tx1"/>
        </a:solidFill>
      </dgm:spPr>
      <dgm:t>
        <a:bodyPr/>
        <a:lstStyle/>
        <a:p>
          <a:r>
            <a:rPr kumimoji="1" lang="ja-JP" altLang="en-US" b="1" dirty="0" smtClean="0">
              <a:solidFill>
                <a:schemeClr val="bg1"/>
              </a:solidFill>
            </a:rPr>
            <a:t>入院調整</a:t>
          </a:r>
          <a:endParaRPr kumimoji="1" lang="ja-JP" altLang="en-US" b="1" dirty="0">
            <a:solidFill>
              <a:schemeClr val="bg1"/>
            </a:solidFill>
          </a:endParaRPr>
        </a:p>
      </dgm:t>
    </dgm:pt>
    <dgm:pt modelId="{92413F66-EB96-498B-92FC-1D594CA9BD27}" type="parTrans" cxnId="{F28A6EC6-5B26-49DB-8801-7BCAE5C43826}">
      <dgm:prSet/>
      <dgm:spPr/>
      <dgm:t>
        <a:bodyPr/>
        <a:lstStyle/>
        <a:p>
          <a:endParaRPr kumimoji="1" lang="ja-JP" altLang="en-US"/>
        </a:p>
      </dgm:t>
    </dgm:pt>
    <dgm:pt modelId="{2C52CFB3-6871-48AB-8D47-B45255278A63}" type="sibTrans" cxnId="{F28A6EC6-5B26-49DB-8801-7BCAE5C43826}">
      <dgm:prSet/>
      <dgm:spPr/>
      <dgm:t>
        <a:bodyPr/>
        <a:lstStyle/>
        <a:p>
          <a:endParaRPr kumimoji="1" lang="ja-JP" altLang="en-US"/>
        </a:p>
      </dgm:t>
    </dgm:pt>
    <dgm:pt modelId="{887A384E-F929-4DDE-B4B9-7E610A65E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搬送調整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2E53A3C-F4B4-4FF5-BDD9-6FBFAC5AD588}" type="parTrans" cxnId="{07071F5C-A7C3-4947-98B0-A719361F3EEA}">
      <dgm:prSet/>
      <dgm:spPr/>
      <dgm:t>
        <a:bodyPr/>
        <a:lstStyle/>
        <a:p>
          <a:endParaRPr kumimoji="1" lang="ja-JP" altLang="en-US"/>
        </a:p>
      </dgm:t>
    </dgm:pt>
    <dgm:pt modelId="{BEDCB50C-8605-44FF-B56D-B6F15B3FD295}" type="sibTrans" cxnId="{07071F5C-A7C3-4947-98B0-A719361F3EEA}">
      <dgm:prSet/>
      <dgm:spPr/>
      <dgm:t>
        <a:bodyPr/>
        <a:lstStyle/>
        <a:p>
          <a:endParaRPr kumimoji="1" lang="ja-JP" altLang="en-US"/>
        </a:p>
      </dgm:t>
    </dgm:pt>
    <dgm:pt modelId="{815E0D25-707B-497C-8176-24F2BF9D751A}">
      <dgm:prSet phldrT="[テキスト]"/>
      <dgm:spPr>
        <a:solidFill>
          <a:schemeClr val="tx1"/>
        </a:solidFill>
      </dgm:spPr>
      <dgm:t>
        <a:bodyPr/>
        <a:lstStyle/>
        <a:p>
          <a:r>
            <a:rPr kumimoji="1" lang="ja-JP" altLang="en-US" b="1" dirty="0" smtClean="0">
              <a:solidFill>
                <a:schemeClr val="bg1"/>
              </a:solidFill>
            </a:rPr>
            <a:t>患者搬送</a:t>
          </a:r>
          <a:endParaRPr kumimoji="1" lang="ja-JP" altLang="en-US" b="1" dirty="0">
            <a:solidFill>
              <a:schemeClr val="bg1"/>
            </a:solidFill>
          </a:endParaRPr>
        </a:p>
      </dgm:t>
    </dgm:pt>
    <dgm:pt modelId="{E7CEEA6C-8BD8-45ED-A0F0-05E7CE1CA50A}" type="parTrans" cxnId="{A1055EFF-91B7-428F-BCDA-511AEFEC439C}">
      <dgm:prSet/>
      <dgm:spPr/>
      <dgm:t>
        <a:bodyPr/>
        <a:lstStyle/>
        <a:p>
          <a:endParaRPr kumimoji="1" lang="ja-JP" altLang="en-US"/>
        </a:p>
      </dgm:t>
    </dgm:pt>
    <dgm:pt modelId="{57330679-AFF5-4DB0-ADFB-B9E4D63963FF}" type="sibTrans" cxnId="{A1055EFF-91B7-428F-BCDA-511AEFEC439C}">
      <dgm:prSet/>
      <dgm:spPr/>
      <dgm:t>
        <a:bodyPr/>
        <a:lstStyle/>
        <a:p>
          <a:endParaRPr kumimoji="1" lang="ja-JP" altLang="en-US"/>
        </a:p>
      </dgm:t>
    </dgm:pt>
    <dgm:pt modelId="{EE052404-8C21-4DFC-86CF-53EECE817C14}">
      <dgm:prSet phldrT="[テキスト]"/>
      <dgm:spPr>
        <a:noFill/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  <a:latin typeface="+mn-ea"/>
              <a:ea typeface="+mn-ea"/>
            </a:rPr>
            <a:t>搬送先</a:t>
          </a:r>
          <a:r>
            <a:rPr kumimoji="1" lang="en-US" altLang="ja-JP" dirty="0" smtClean="0">
              <a:solidFill>
                <a:schemeClr val="tx1"/>
              </a:solidFill>
              <a:latin typeface="+mn-ea"/>
              <a:ea typeface="+mn-ea"/>
            </a:rPr>
            <a:t/>
          </a:r>
          <a:br>
            <a:rPr kumimoji="1" lang="en-US" altLang="ja-JP" dirty="0" smtClean="0">
              <a:solidFill>
                <a:schemeClr val="tx1"/>
              </a:solidFill>
              <a:latin typeface="+mn-ea"/>
              <a:ea typeface="+mn-ea"/>
            </a:rPr>
          </a:br>
          <a:r>
            <a:rPr kumimoji="1" lang="ja-JP" altLang="en-US" dirty="0" smtClean="0">
              <a:solidFill>
                <a:schemeClr val="tx1"/>
              </a:solidFill>
              <a:latin typeface="+mn-ea"/>
              <a:ea typeface="+mn-ea"/>
            </a:rPr>
            <a:t>決定</a:t>
          </a:r>
          <a:endParaRPr kumimoji="1" lang="ja-JP" altLang="en-US" b="1" dirty="0">
            <a:solidFill>
              <a:schemeClr val="tx1"/>
            </a:solidFill>
            <a:latin typeface="+mn-ea"/>
            <a:ea typeface="+mn-ea"/>
          </a:endParaRPr>
        </a:p>
      </dgm:t>
    </dgm:pt>
    <dgm:pt modelId="{E7F2DF14-E449-43FE-B472-843E919740EE}" type="parTrans" cxnId="{F1F51152-F631-4C6F-B290-2BFA51DFD142}">
      <dgm:prSet/>
      <dgm:spPr/>
      <dgm:t>
        <a:bodyPr/>
        <a:lstStyle/>
        <a:p>
          <a:endParaRPr kumimoji="1" lang="ja-JP" altLang="en-US"/>
        </a:p>
      </dgm:t>
    </dgm:pt>
    <dgm:pt modelId="{23B14C19-4819-40A2-A294-6F31B0B86619}" type="sibTrans" cxnId="{F1F51152-F631-4C6F-B290-2BFA51DFD142}">
      <dgm:prSet/>
      <dgm:spPr/>
      <dgm:t>
        <a:bodyPr/>
        <a:lstStyle/>
        <a:p>
          <a:endParaRPr kumimoji="1" lang="ja-JP" altLang="en-US"/>
        </a:p>
      </dgm:t>
    </dgm:pt>
    <dgm:pt modelId="{D8E45509-22CB-4334-82A0-05EE4649570D}" type="pres">
      <dgm:prSet presAssocID="{06190FBC-0A1E-49D1-ABC3-8FEB1131A459}" presName="Name0" presStyleCnt="0">
        <dgm:presLayoutVars>
          <dgm:dir/>
          <dgm:animLvl val="lvl"/>
          <dgm:resizeHandles val="exact"/>
        </dgm:presLayoutVars>
      </dgm:prSet>
      <dgm:spPr/>
    </dgm:pt>
    <dgm:pt modelId="{DEC340FD-92B6-45F9-BEEB-EA273B610A7E}" type="pres">
      <dgm:prSet presAssocID="{C7956DE1-F9AE-4B62-B6FA-15673F29F063}" presName="parTxOnly" presStyleLbl="node1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059D137-B4C1-41B5-9FA8-1EE708F0F3C6}" type="pres">
      <dgm:prSet presAssocID="{5E08236E-FB6E-41B8-8CC1-E35E92EAA869}" presName="parTxOnlySpace" presStyleCnt="0"/>
      <dgm:spPr/>
    </dgm:pt>
    <dgm:pt modelId="{238C1019-2758-47ED-94F5-2383D324BAE7}" type="pres">
      <dgm:prSet presAssocID="{D848A043-4775-4897-9522-FEDC89155EE3}" presName="parTxOnly" presStyleLbl="node1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3E6B204-8AF1-4635-BE5C-AE20617F3385}" type="pres">
      <dgm:prSet presAssocID="{23F8382A-EE6F-4539-9E76-72488DDC1BD3}" presName="parTxOnlySpace" presStyleCnt="0"/>
      <dgm:spPr/>
    </dgm:pt>
    <dgm:pt modelId="{F5C313DF-0F18-4D2F-B7A8-17DE66C46C3C}" type="pres">
      <dgm:prSet presAssocID="{16E9A560-0400-49F9-857E-000B55A2297F}" presName="parTxOnly" presStyleLbl="node1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2290B0-6E7E-476A-BCA6-74E99FF452D5}" type="pres">
      <dgm:prSet presAssocID="{795DDB5A-9D7C-47EE-B3B0-076E99289D9A}" presName="parTxOnlySpace" presStyleCnt="0"/>
      <dgm:spPr/>
    </dgm:pt>
    <dgm:pt modelId="{CFD8FDF2-FDB6-4F72-917C-F89BA7833A5F}" type="pres">
      <dgm:prSet presAssocID="{36E2FA1D-2859-4812-87F9-B4CBD6E4536D}" presName="parTxOnly" presStyleLbl="node1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D569FE-C4D3-404C-9698-72E10D22A1CC}" type="pres">
      <dgm:prSet presAssocID="{4AFE0515-4DE6-45CA-B9E8-85807DA32F2F}" presName="parTxOnlySpace" presStyleCnt="0"/>
      <dgm:spPr/>
    </dgm:pt>
    <dgm:pt modelId="{84C3BFAD-2A11-4DB5-977A-9DDD969DEFC6}" type="pres">
      <dgm:prSet presAssocID="{144D86A0-3A12-4E7D-9B04-1A45FC3C53E5}" presName="parTxOnly" presStyleLbl="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E12B7DE-67C9-4269-8294-9989D75AD646}" type="pres">
      <dgm:prSet presAssocID="{2C52CFB3-6871-48AB-8D47-B45255278A63}" presName="parTxOnlySpace" presStyleCnt="0"/>
      <dgm:spPr/>
    </dgm:pt>
    <dgm:pt modelId="{62D8AAAC-11C2-4BFC-96C9-9200FFB08259}" type="pres">
      <dgm:prSet presAssocID="{EE052404-8C21-4DFC-86CF-53EECE817C14}" presName="parTxOnly" presStyleLbl="node1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6F3B6E-8C99-48B0-95DE-53253586E244}" type="pres">
      <dgm:prSet presAssocID="{23B14C19-4819-40A2-A294-6F31B0B86619}" presName="parTxOnlySpace" presStyleCnt="0"/>
      <dgm:spPr/>
    </dgm:pt>
    <dgm:pt modelId="{AC404A8C-5379-4E5E-A07C-B4F4A4E25CAC}" type="pres">
      <dgm:prSet presAssocID="{887A384E-F929-4DDE-B4B9-7E610A65E8A8}" presName="parTxOnly" presStyleLbl="node1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3E9FB2-892E-47B0-9C45-4DDF4AFD0890}" type="pres">
      <dgm:prSet presAssocID="{BEDCB50C-8605-44FF-B56D-B6F15B3FD295}" presName="parTxOnlySpace" presStyleCnt="0"/>
      <dgm:spPr/>
    </dgm:pt>
    <dgm:pt modelId="{F669B331-0BB7-49FD-B525-CE769695495F}" type="pres">
      <dgm:prSet presAssocID="{815E0D25-707B-497C-8176-24F2BF9D751A}" presName="parTxOnly" presStyleLbl="node1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DCCB1F7-9966-47FE-A78D-37E0F906E8A8}" type="pres">
      <dgm:prSet presAssocID="{57330679-AFF5-4DB0-ADFB-B9E4D63963FF}" presName="parTxOnlySpace" presStyleCnt="0"/>
      <dgm:spPr/>
    </dgm:pt>
    <dgm:pt modelId="{E3D743A9-DD8B-4F26-A52B-8028D6C5D2F2}" type="pres">
      <dgm:prSet presAssocID="{0A905E0E-5430-485A-8B4E-209FA48F85E6}" presName="parTxOnly" presStyleLbl="node1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7071F5C-A7C3-4947-98B0-A719361F3EEA}" srcId="{06190FBC-0A1E-49D1-ABC3-8FEB1131A459}" destId="{887A384E-F929-4DDE-B4B9-7E610A65E8A8}" srcOrd="6" destOrd="0" parTransId="{12E53A3C-F4B4-4FF5-BDD9-6FBFAC5AD588}" sibTransId="{BEDCB50C-8605-44FF-B56D-B6F15B3FD295}"/>
    <dgm:cxn modelId="{F1F51152-F631-4C6F-B290-2BFA51DFD142}" srcId="{06190FBC-0A1E-49D1-ABC3-8FEB1131A459}" destId="{EE052404-8C21-4DFC-86CF-53EECE817C14}" srcOrd="5" destOrd="0" parTransId="{E7F2DF14-E449-43FE-B472-843E919740EE}" sibTransId="{23B14C19-4819-40A2-A294-6F31B0B86619}"/>
    <dgm:cxn modelId="{A1055EFF-91B7-428F-BCDA-511AEFEC439C}" srcId="{06190FBC-0A1E-49D1-ABC3-8FEB1131A459}" destId="{815E0D25-707B-497C-8176-24F2BF9D751A}" srcOrd="7" destOrd="0" parTransId="{E7CEEA6C-8BD8-45ED-A0F0-05E7CE1CA50A}" sibTransId="{57330679-AFF5-4DB0-ADFB-B9E4D63963FF}"/>
    <dgm:cxn modelId="{96E4E20C-95B0-495E-A963-AD8078504BDA}" srcId="{06190FBC-0A1E-49D1-ABC3-8FEB1131A459}" destId="{C7956DE1-F9AE-4B62-B6FA-15673F29F063}" srcOrd="0" destOrd="0" parTransId="{214B9C24-4BB4-471A-8F28-CC029FC00567}" sibTransId="{5E08236E-FB6E-41B8-8CC1-E35E92EAA869}"/>
    <dgm:cxn modelId="{4DF4BEF2-5AB5-42BE-AA5D-C0E0FB4811F1}" type="presOf" srcId="{C7956DE1-F9AE-4B62-B6FA-15673F29F063}" destId="{DEC340FD-92B6-45F9-BEEB-EA273B610A7E}" srcOrd="0" destOrd="0" presId="urn:microsoft.com/office/officeart/2005/8/layout/chevron1"/>
    <dgm:cxn modelId="{E9E286A0-1A41-4DEF-AC2F-A489B14B5803}" type="presOf" srcId="{144D86A0-3A12-4E7D-9B04-1A45FC3C53E5}" destId="{84C3BFAD-2A11-4DB5-977A-9DDD969DEFC6}" srcOrd="0" destOrd="0" presId="urn:microsoft.com/office/officeart/2005/8/layout/chevron1"/>
    <dgm:cxn modelId="{1432D736-7592-43C2-87D3-D22E4EEB312E}" type="presOf" srcId="{06190FBC-0A1E-49D1-ABC3-8FEB1131A459}" destId="{D8E45509-22CB-4334-82A0-05EE4649570D}" srcOrd="0" destOrd="0" presId="urn:microsoft.com/office/officeart/2005/8/layout/chevron1"/>
    <dgm:cxn modelId="{149E5EC6-38FD-406B-AFA1-7C165757DD08}" type="presOf" srcId="{36E2FA1D-2859-4812-87F9-B4CBD6E4536D}" destId="{CFD8FDF2-FDB6-4F72-917C-F89BA7833A5F}" srcOrd="0" destOrd="0" presId="urn:microsoft.com/office/officeart/2005/8/layout/chevron1"/>
    <dgm:cxn modelId="{AE0804AF-932D-4161-A12F-3DABD8BA5511}" type="presOf" srcId="{EE052404-8C21-4DFC-86CF-53EECE817C14}" destId="{62D8AAAC-11C2-4BFC-96C9-9200FFB08259}" srcOrd="0" destOrd="0" presId="urn:microsoft.com/office/officeart/2005/8/layout/chevron1"/>
    <dgm:cxn modelId="{70BDD412-5AA0-4214-833D-93F1F408FD71}" srcId="{06190FBC-0A1E-49D1-ABC3-8FEB1131A459}" destId="{16E9A560-0400-49F9-857E-000B55A2297F}" srcOrd="2" destOrd="0" parTransId="{4E76D464-8F9E-4251-91A8-232E4A01CC6F}" sibTransId="{795DDB5A-9D7C-47EE-B3B0-076E99289D9A}"/>
    <dgm:cxn modelId="{F28A6EC6-5B26-49DB-8801-7BCAE5C43826}" srcId="{06190FBC-0A1E-49D1-ABC3-8FEB1131A459}" destId="{144D86A0-3A12-4E7D-9B04-1A45FC3C53E5}" srcOrd="4" destOrd="0" parTransId="{92413F66-EB96-498B-92FC-1D594CA9BD27}" sibTransId="{2C52CFB3-6871-48AB-8D47-B45255278A63}"/>
    <dgm:cxn modelId="{36411795-D6BC-4F81-9CB7-D9313F6E63CD}" type="presOf" srcId="{815E0D25-707B-497C-8176-24F2BF9D751A}" destId="{F669B331-0BB7-49FD-B525-CE769695495F}" srcOrd="0" destOrd="0" presId="urn:microsoft.com/office/officeart/2005/8/layout/chevron1"/>
    <dgm:cxn modelId="{B093F95A-D7F5-48B8-ADCC-8120AE53BED6}" srcId="{06190FBC-0A1E-49D1-ABC3-8FEB1131A459}" destId="{36E2FA1D-2859-4812-87F9-B4CBD6E4536D}" srcOrd="3" destOrd="0" parTransId="{135BFF71-1263-4254-8CB7-1078ECF63697}" sibTransId="{4AFE0515-4DE6-45CA-B9E8-85807DA32F2F}"/>
    <dgm:cxn modelId="{33C775A6-AE64-466F-BB9A-68BB8BE8A78B}" type="presOf" srcId="{887A384E-F929-4DDE-B4B9-7E610A65E8A8}" destId="{AC404A8C-5379-4E5E-A07C-B4F4A4E25CAC}" srcOrd="0" destOrd="0" presId="urn:microsoft.com/office/officeart/2005/8/layout/chevron1"/>
    <dgm:cxn modelId="{94B17759-0ED3-4B1B-8FD8-89B3857D23D9}" type="presOf" srcId="{D848A043-4775-4897-9522-FEDC89155EE3}" destId="{238C1019-2758-47ED-94F5-2383D324BAE7}" srcOrd="0" destOrd="0" presId="urn:microsoft.com/office/officeart/2005/8/layout/chevron1"/>
    <dgm:cxn modelId="{229AA8B8-EF32-4176-9D1C-0F78FCE36AF8}" srcId="{06190FBC-0A1E-49D1-ABC3-8FEB1131A459}" destId="{0A905E0E-5430-485A-8B4E-209FA48F85E6}" srcOrd="8" destOrd="0" parTransId="{74B5D1E3-94CE-457D-95C0-0516D025F263}" sibTransId="{C7A6007B-1F35-4B0B-9751-FB7E16E1F95C}"/>
    <dgm:cxn modelId="{D2D1F5F1-4BB9-4090-89E1-7257E1D96654}" type="presOf" srcId="{16E9A560-0400-49F9-857E-000B55A2297F}" destId="{F5C313DF-0F18-4D2F-B7A8-17DE66C46C3C}" srcOrd="0" destOrd="0" presId="urn:microsoft.com/office/officeart/2005/8/layout/chevron1"/>
    <dgm:cxn modelId="{832F994D-A779-4E76-978F-E2D0F76B5F1E}" srcId="{06190FBC-0A1E-49D1-ABC3-8FEB1131A459}" destId="{D848A043-4775-4897-9522-FEDC89155EE3}" srcOrd="1" destOrd="0" parTransId="{E5C9434A-53BC-4A30-B2DB-DA84D8467693}" sibTransId="{23F8382A-EE6F-4539-9E76-72488DDC1BD3}"/>
    <dgm:cxn modelId="{070DDB82-4F10-4ECA-B42A-FB683A08D046}" type="presOf" srcId="{0A905E0E-5430-485A-8B4E-209FA48F85E6}" destId="{E3D743A9-DD8B-4F26-A52B-8028D6C5D2F2}" srcOrd="0" destOrd="0" presId="urn:microsoft.com/office/officeart/2005/8/layout/chevron1"/>
    <dgm:cxn modelId="{36E36BDD-6B8C-4A0D-A83D-71D940D364E5}" type="presParOf" srcId="{D8E45509-22CB-4334-82A0-05EE4649570D}" destId="{DEC340FD-92B6-45F9-BEEB-EA273B610A7E}" srcOrd="0" destOrd="0" presId="urn:microsoft.com/office/officeart/2005/8/layout/chevron1"/>
    <dgm:cxn modelId="{C97374E1-BDD4-4B34-8B48-E968AEB2141D}" type="presParOf" srcId="{D8E45509-22CB-4334-82A0-05EE4649570D}" destId="{F059D137-B4C1-41B5-9FA8-1EE708F0F3C6}" srcOrd="1" destOrd="0" presId="urn:microsoft.com/office/officeart/2005/8/layout/chevron1"/>
    <dgm:cxn modelId="{A2CF7564-CFDF-41A1-9B01-97F52ED24FEA}" type="presParOf" srcId="{D8E45509-22CB-4334-82A0-05EE4649570D}" destId="{238C1019-2758-47ED-94F5-2383D324BAE7}" srcOrd="2" destOrd="0" presId="urn:microsoft.com/office/officeart/2005/8/layout/chevron1"/>
    <dgm:cxn modelId="{2F4A4D63-79A2-4D32-9F61-B72B32F247A9}" type="presParOf" srcId="{D8E45509-22CB-4334-82A0-05EE4649570D}" destId="{53E6B204-8AF1-4635-BE5C-AE20617F3385}" srcOrd="3" destOrd="0" presId="urn:microsoft.com/office/officeart/2005/8/layout/chevron1"/>
    <dgm:cxn modelId="{49806993-5AEE-48A9-9559-D645509E7E4E}" type="presParOf" srcId="{D8E45509-22CB-4334-82A0-05EE4649570D}" destId="{F5C313DF-0F18-4D2F-B7A8-17DE66C46C3C}" srcOrd="4" destOrd="0" presId="urn:microsoft.com/office/officeart/2005/8/layout/chevron1"/>
    <dgm:cxn modelId="{A7C92A1F-7BF3-4E95-9F0D-B3FD4C3BC2E1}" type="presParOf" srcId="{D8E45509-22CB-4334-82A0-05EE4649570D}" destId="{0E2290B0-6E7E-476A-BCA6-74E99FF452D5}" srcOrd="5" destOrd="0" presId="urn:microsoft.com/office/officeart/2005/8/layout/chevron1"/>
    <dgm:cxn modelId="{6C7332D4-C4B9-4670-8BA7-91E9551B887A}" type="presParOf" srcId="{D8E45509-22CB-4334-82A0-05EE4649570D}" destId="{CFD8FDF2-FDB6-4F72-917C-F89BA7833A5F}" srcOrd="6" destOrd="0" presId="urn:microsoft.com/office/officeart/2005/8/layout/chevron1"/>
    <dgm:cxn modelId="{CEE3B884-ACF8-4A3C-9185-2C31BFE607FB}" type="presParOf" srcId="{D8E45509-22CB-4334-82A0-05EE4649570D}" destId="{95D569FE-C4D3-404C-9698-72E10D22A1CC}" srcOrd="7" destOrd="0" presId="urn:microsoft.com/office/officeart/2005/8/layout/chevron1"/>
    <dgm:cxn modelId="{E879F426-6F15-4104-AE9C-D41E72A5FBF9}" type="presParOf" srcId="{D8E45509-22CB-4334-82A0-05EE4649570D}" destId="{84C3BFAD-2A11-4DB5-977A-9DDD969DEFC6}" srcOrd="8" destOrd="0" presId="urn:microsoft.com/office/officeart/2005/8/layout/chevron1"/>
    <dgm:cxn modelId="{7D6EC04E-B4DE-4D53-997F-692C434C7058}" type="presParOf" srcId="{D8E45509-22CB-4334-82A0-05EE4649570D}" destId="{FE12B7DE-67C9-4269-8294-9989D75AD646}" srcOrd="9" destOrd="0" presId="urn:microsoft.com/office/officeart/2005/8/layout/chevron1"/>
    <dgm:cxn modelId="{DF8B3EB3-5883-4354-A35F-B69B72117853}" type="presParOf" srcId="{D8E45509-22CB-4334-82A0-05EE4649570D}" destId="{62D8AAAC-11C2-4BFC-96C9-9200FFB08259}" srcOrd="10" destOrd="0" presId="urn:microsoft.com/office/officeart/2005/8/layout/chevron1"/>
    <dgm:cxn modelId="{4145218D-06C0-4F3E-A04B-BD03DD3BC901}" type="presParOf" srcId="{D8E45509-22CB-4334-82A0-05EE4649570D}" destId="{7B6F3B6E-8C99-48B0-95DE-53253586E244}" srcOrd="11" destOrd="0" presId="urn:microsoft.com/office/officeart/2005/8/layout/chevron1"/>
    <dgm:cxn modelId="{D64BC26B-F208-4272-8130-4C4E843746BE}" type="presParOf" srcId="{D8E45509-22CB-4334-82A0-05EE4649570D}" destId="{AC404A8C-5379-4E5E-A07C-B4F4A4E25CAC}" srcOrd="12" destOrd="0" presId="urn:microsoft.com/office/officeart/2005/8/layout/chevron1"/>
    <dgm:cxn modelId="{50FF1B2E-3E7F-4F2E-8D1B-EAC8857A22A4}" type="presParOf" srcId="{D8E45509-22CB-4334-82A0-05EE4649570D}" destId="{A33E9FB2-892E-47B0-9C45-4DDF4AFD0890}" srcOrd="13" destOrd="0" presId="urn:microsoft.com/office/officeart/2005/8/layout/chevron1"/>
    <dgm:cxn modelId="{1479B787-4335-4AFF-96BD-4F2452BC086A}" type="presParOf" srcId="{D8E45509-22CB-4334-82A0-05EE4649570D}" destId="{F669B331-0BB7-49FD-B525-CE769695495F}" srcOrd="14" destOrd="0" presId="urn:microsoft.com/office/officeart/2005/8/layout/chevron1"/>
    <dgm:cxn modelId="{C3061732-4456-4EBD-9455-2D8FA65DC9E0}" type="presParOf" srcId="{D8E45509-22CB-4334-82A0-05EE4649570D}" destId="{4DCCB1F7-9966-47FE-A78D-37E0F906E8A8}" srcOrd="15" destOrd="0" presId="urn:microsoft.com/office/officeart/2005/8/layout/chevron1"/>
    <dgm:cxn modelId="{4A8BA976-655A-4EE1-B4FD-6C6A9E8BB1E1}" type="presParOf" srcId="{D8E45509-22CB-4334-82A0-05EE4649570D}" destId="{E3D743A9-DD8B-4F26-A52B-8028D6C5D2F2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340FD-92B6-45F9-BEEB-EA273B610A7E}">
      <dsp:nvSpPr>
        <dsp:cNvPr id="0" name=""/>
        <dsp:cNvSpPr/>
      </dsp:nvSpPr>
      <dsp:spPr>
        <a:xfrm>
          <a:off x="140" y="262430"/>
          <a:ext cx="1402081" cy="56083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b="1" kern="1200" dirty="0" smtClean="0">
              <a:solidFill>
                <a:schemeClr val="bg1"/>
              </a:solidFill>
            </a:rPr>
            <a:t>見える化</a:t>
          </a:r>
          <a:endParaRPr kumimoji="1" lang="ja-JP" altLang="en-US" sz="1300" b="1" kern="1200" dirty="0">
            <a:solidFill>
              <a:schemeClr val="bg1"/>
            </a:solidFill>
          </a:endParaRPr>
        </a:p>
      </dsp:txBody>
      <dsp:txXfrm>
        <a:off x="280556" y="262430"/>
        <a:ext cx="841249" cy="560832"/>
      </dsp:txXfrm>
    </dsp:sp>
    <dsp:sp modelId="{238C1019-2758-47ED-94F5-2383D324BAE7}">
      <dsp:nvSpPr>
        <dsp:cNvPr id="0" name=""/>
        <dsp:cNvSpPr/>
      </dsp:nvSpPr>
      <dsp:spPr>
        <a:xfrm>
          <a:off x="1262013" y="262430"/>
          <a:ext cx="1402081" cy="56083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>
              <a:solidFill>
                <a:schemeClr val="tx1"/>
              </a:solidFill>
            </a:rPr>
            <a:t>仮登録</a:t>
          </a:r>
          <a:endParaRPr kumimoji="1" lang="en-US" altLang="ja-JP" sz="1300" kern="1200" dirty="0" smtClean="0">
            <a:solidFill>
              <a:schemeClr val="tx1"/>
            </a:solidFill>
          </a:endParaRPr>
        </a:p>
      </dsp:txBody>
      <dsp:txXfrm>
        <a:off x="1542429" y="262430"/>
        <a:ext cx="841249" cy="560832"/>
      </dsp:txXfrm>
    </dsp:sp>
    <dsp:sp modelId="{F5C313DF-0F18-4D2F-B7A8-17DE66C46C3C}">
      <dsp:nvSpPr>
        <dsp:cNvPr id="0" name=""/>
        <dsp:cNvSpPr/>
      </dsp:nvSpPr>
      <dsp:spPr>
        <a:xfrm>
          <a:off x="2523886" y="262430"/>
          <a:ext cx="1402081" cy="56083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smtClean="0">
              <a:solidFill>
                <a:schemeClr val="tx1"/>
              </a:solidFill>
            </a:rPr>
            <a:t>入力項目精査</a:t>
          </a:r>
          <a:endParaRPr kumimoji="1" lang="ja-JP" altLang="en-US" sz="1300" kern="1200" dirty="0">
            <a:solidFill>
              <a:schemeClr val="tx1"/>
            </a:solidFill>
          </a:endParaRPr>
        </a:p>
      </dsp:txBody>
      <dsp:txXfrm>
        <a:off x="2804302" y="262430"/>
        <a:ext cx="841249" cy="560832"/>
      </dsp:txXfrm>
    </dsp:sp>
    <dsp:sp modelId="{CFD8FDF2-FDB6-4F72-917C-F89BA7833A5F}">
      <dsp:nvSpPr>
        <dsp:cNvPr id="0" name=""/>
        <dsp:cNvSpPr/>
      </dsp:nvSpPr>
      <dsp:spPr>
        <a:xfrm>
          <a:off x="3785759" y="262430"/>
          <a:ext cx="1402081" cy="56083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>
              <a:solidFill>
                <a:schemeClr val="tx1"/>
              </a:solidFill>
            </a:rPr>
            <a:t>ﾌｫﾛｰｱｯﾌﾟ申請</a:t>
          </a:r>
          <a:endParaRPr kumimoji="1" lang="ja-JP" altLang="en-US" sz="1300" kern="1200" dirty="0">
            <a:solidFill>
              <a:schemeClr val="tx1"/>
            </a:solidFill>
          </a:endParaRPr>
        </a:p>
      </dsp:txBody>
      <dsp:txXfrm>
        <a:off x="4066175" y="262430"/>
        <a:ext cx="841249" cy="560832"/>
      </dsp:txXfrm>
    </dsp:sp>
    <dsp:sp modelId="{84C3BFAD-2A11-4DB5-977A-9DDD969DEFC6}">
      <dsp:nvSpPr>
        <dsp:cNvPr id="0" name=""/>
        <dsp:cNvSpPr/>
      </dsp:nvSpPr>
      <dsp:spPr>
        <a:xfrm>
          <a:off x="5047632" y="262430"/>
          <a:ext cx="1402081" cy="56083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b="1" kern="1200" dirty="0" smtClean="0">
              <a:solidFill>
                <a:schemeClr val="bg1"/>
              </a:solidFill>
            </a:rPr>
            <a:t>入院調整</a:t>
          </a:r>
          <a:endParaRPr kumimoji="1" lang="ja-JP" altLang="en-US" sz="1300" b="1" kern="1200" dirty="0">
            <a:solidFill>
              <a:schemeClr val="bg1"/>
            </a:solidFill>
          </a:endParaRPr>
        </a:p>
      </dsp:txBody>
      <dsp:txXfrm>
        <a:off x="5328048" y="262430"/>
        <a:ext cx="841249" cy="560832"/>
      </dsp:txXfrm>
    </dsp:sp>
    <dsp:sp modelId="{62D8AAAC-11C2-4BFC-96C9-9200FFB08259}">
      <dsp:nvSpPr>
        <dsp:cNvPr id="0" name=""/>
        <dsp:cNvSpPr/>
      </dsp:nvSpPr>
      <dsp:spPr>
        <a:xfrm>
          <a:off x="6309506" y="262430"/>
          <a:ext cx="1402081" cy="560832"/>
        </a:xfrm>
        <a:prstGeom prst="chevron">
          <a:avLst/>
        </a:pr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>
              <a:solidFill>
                <a:schemeClr val="tx1"/>
              </a:solidFill>
              <a:latin typeface="+mn-ea"/>
              <a:ea typeface="+mn-ea"/>
            </a:rPr>
            <a:t>搬送先</a:t>
          </a:r>
          <a:r>
            <a:rPr kumimoji="1" lang="en-US" altLang="ja-JP" sz="1300" kern="1200" dirty="0" smtClean="0">
              <a:solidFill>
                <a:schemeClr val="tx1"/>
              </a:solidFill>
              <a:latin typeface="+mn-ea"/>
              <a:ea typeface="+mn-ea"/>
            </a:rPr>
            <a:t/>
          </a:r>
          <a:br>
            <a:rPr kumimoji="1" lang="en-US" altLang="ja-JP" sz="1300" kern="1200" dirty="0" smtClean="0">
              <a:solidFill>
                <a:schemeClr val="tx1"/>
              </a:solidFill>
              <a:latin typeface="+mn-ea"/>
              <a:ea typeface="+mn-ea"/>
            </a:rPr>
          </a:br>
          <a:r>
            <a:rPr kumimoji="1" lang="ja-JP" altLang="en-US" sz="1300" kern="1200" dirty="0" smtClean="0">
              <a:solidFill>
                <a:schemeClr val="tx1"/>
              </a:solidFill>
              <a:latin typeface="+mn-ea"/>
              <a:ea typeface="+mn-ea"/>
            </a:rPr>
            <a:t>決定</a:t>
          </a:r>
          <a:endParaRPr kumimoji="1" lang="ja-JP" altLang="en-US" sz="1300" b="1" kern="1200" dirty="0">
            <a:solidFill>
              <a:schemeClr val="tx1"/>
            </a:solidFill>
            <a:latin typeface="+mn-ea"/>
            <a:ea typeface="+mn-ea"/>
          </a:endParaRPr>
        </a:p>
      </dsp:txBody>
      <dsp:txXfrm>
        <a:off x="6589922" y="262430"/>
        <a:ext cx="841249" cy="560832"/>
      </dsp:txXfrm>
    </dsp:sp>
    <dsp:sp modelId="{AC404A8C-5379-4E5E-A07C-B4F4A4E25CAC}">
      <dsp:nvSpPr>
        <dsp:cNvPr id="0" name=""/>
        <dsp:cNvSpPr/>
      </dsp:nvSpPr>
      <dsp:spPr>
        <a:xfrm>
          <a:off x="7571379" y="262430"/>
          <a:ext cx="1402081" cy="56083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>
              <a:solidFill>
                <a:schemeClr val="tx1"/>
              </a:solidFill>
            </a:rPr>
            <a:t>搬送調整</a:t>
          </a:r>
          <a:endParaRPr kumimoji="1" lang="ja-JP" altLang="en-US" sz="1300" kern="1200" dirty="0">
            <a:solidFill>
              <a:schemeClr val="tx1"/>
            </a:solidFill>
          </a:endParaRPr>
        </a:p>
      </dsp:txBody>
      <dsp:txXfrm>
        <a:off x="7851795" y="262430"/>
        <a:ext cx="841249" cy="560832"/>
      </dsp:txXfrm>
    </dsp:sp>
    <dsp:sp modelId="{F669B331-0BB7-49FD-B525-CE769695495F}">
      <dsp:nvSpPr>
        <dsp:cNvPr id="0" name=""/>
        <dsp:cNvSpPr/>
      </dsp:nvSpPr>
      <dsp:spPr>
        <a:xfrm>
          <a:off x="8833252" y="262430"/>
          <a:ext cx="1402081" cy="56083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b="1" kern="1200" dirty="0" smtClean="0">
              <a:solidFill>
                <a:schemeClr val="bg1"/>
              </a:solidFill>
            </a:rPr>
            <a:t>患者搬送</a:t>
          </a:r>
          <a:endParaRPr kumimoji="1" lang="ja-JP" altLang="en-US" sz="1300" b="1" kern="1200" dirty="0">
            <a:solidFill>
              <a:schemeClr val="bg1"/>
            </a:solidFill>
          </a:endParaRPr>
        </a:p>
      </dsp:txBody>
      <dsp:txXfrm>
        <a:off x="9113668" y="262430"/>
        <a:ext cx="841249" cy="560832"/>
      </dsp:txXfrm>
    </dsp:sp>
    <dsp:sp modelId="{E3D743A9-DD8B-4F26-A52B-8028D6C5D2F2}">
      <dsp:nvSpPr>
        <dsp:cNvPr id="0" name=""/>
        <dsp:cNvSpPr/>
      </dsp:nvSpPr>
      <dsp:spPr>
        <a:xfrm>
          <a:off x="10095125" y="262430"/>
          <a:ext cx="1402081" cy="56083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>
              <a:solidFill>
                <a:schemeClr val="tx1"/>
              </a:solidFill>
            </a:rPr>
            <a:t>患者受入</a:t>
          </a:r>
          <a:endParaRPr kumimoji="1" lang="ja-JP" altLang="en-US" sz="1300" kern="1200" dirty="0">
            <a:solidFill>
              <a:schemeClr val="tx1"/>
            </a:solidFill>
          </a:endParaRPr>
        </a:p>
      </dsp:txBody>
      <dsp:txXfrm>
        <a:off x="10375541" y="262430"/>
        <a:ext cx="841249" cy="56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5125" cy="3913187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角丸四角形 77"/>
          <p:cNvSpPr/>
          <p:nvPr/>
        </p:nvSpPr>
        <p:spPr>
          <a:xfrm>
            <a:off x="8224749" y="2619288"/>
            <a:ext cx="3475638" cy="4147887"/>
          </a:xfrm>
          <a:prstGeom prst="roundRect">
            <a:avLst>
              <a:gd name="adj" fmla="val 1276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76"/>
          <p:cNvSpPr/>
          <p:nvPr/>
        </p:nvSpPr>
        <p:spPr>
          <a:xfrm>
            <a:off x="4336702" y="2619288"/>
            <a:ext cx="3568836" cy="4147887"/>
          </a:xfrm>
          <a:prstGeom prst="roundRect">
            <a:avLst>
              <a:gd name="adj" fmla="val 1249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角丸四角形 73"/>
          <p:cNvSpPr/>
          <p:nvPr/>
        </p:nvSpPr>
        <p:spPr>
          <a:xfrm>
            <a:off x="349075" y="2619288"/>
            <a:ext cx="3728539" cy="4147888"/>
          </a:xfrm>
          <a:prstGeom prst="roundRect">
            <a:avLst>
              <a:gd name="adj" fmla="val 10155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今後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の感染拡大に備えた具体的取組　</a:t>
            </a:r>
            <a:r>
              <a:rPr lang="en-US" altLang="ja-JP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病床稼働状況の可視化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、入院・搬送調整のシステム化</a:t>
            </a:r>
            <a:r>
              <a:rPr lang="en-US" altLang="ja-JP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ja-JP" altLang="en-US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749" y="525370"/>
            <a:ext cx="1193589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コロナ受入病床の稼働状況データを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情報システム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O-CIS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」に取り込むことにより、各医療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機関において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リアルタイム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で病床稼働状況を把握できる仕組みを構築する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併せて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、入院調整と患者搬送を同一システム上で運用することにより、入院フォローアップセンター業務の効率化を図る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から開始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07" y="3464880"/>
            <a:ext cx="960195" cy="823257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517940" y="3025321"/>
            <a:ext cx="1121544" cy="505118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コロナ患者</a:t>
            </a:r>
            <a:endParaRPr kumimoji="1" lang="en-US" altLang="ja-JP" sz="1200" b="1" dirty="0" smtClean="0">
              <a:effectLst>
                <a:glow rad="127000">
                  <a:schemeClr val="bg1"/>
                </a:glow>
              </a:effectLst>
            </a:endParaRPr>
          </a:p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受入医療</a:t>
            </a:r>
            <a:r>
              <a:rPr kumimoji="1" lang="ja-JP" altLang="en-US" sz="1200" b="1" dirty="0">
                <a:effectLst>
                  <a:glow rad="127000">
                    <a:schemeClr val="bg1"/>
                  </a:glow>
                </a:effectLst>
              </a:rPr>
              <a:t>機関</a:t>
            </a:r>
          </a:p>
        </p:txBody>
      </p:sp>
      <p:pic>
        <p:nvPicPr>
          <p:cNvPr id="48" name="Picture 2" descr="https://1.bp.blogspot.com/-xgM_1wGR_UU/XhwqbjEW_uI/AAAAAAABW_k/vuQt_8nd6_oeRilc7Nuv6_Qixlat9eycACNcBGAsYHQ/s1600/medical_car_kyukyusya_nanam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025" y="3501292"/>
            <a:ext cx="879993" cy="72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テキスト ボックス 48"/>
          <p:cNvSpPr txBox="1"/>
          <p:nvPr/>
        </p:nvSpPr>
        <p:spPr>
          <a:xfrm>
            <a:off x="476375" y="1424883"/>
            <a:ext cx="27406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新たな３つのシステム化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 rot="19403407">
            <a:off x="1203508" y="2654907"/>
            <a:ext cx="787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endParaRPr kumimoji="1" lang="ja-JP" altLang="en-US" sz="1600" dirty="0">
              <a:ln w="952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653155" y="2728172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見える化</a:t>
            </a:r>
            <a:endParaRPr kumimoji="1" lang="ja-JP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9277609" y="2694568"/>
            <a:ext cx="1385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患者搬送</a:t>
            </a:r>
            <a:endParaRPr kumimoji="1" lang="ja-JP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530422" y="2730226"/>
            <a:ext cx="1146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入院調整</a:t>
            </a:r>
            <a:endParaRPr kumimoji="1" lang="ja-JP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4612691" y="3200059"/>
            <a:ext cx="939979" cy="32350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保健所</a:t>
            </a:r>
            <a:endParaRPr kumimoji="1" lang="en-US" altLang="ja-JP" sz="1200" b="1" dirty="0">
              <a:effectLst>
                <a:glow rad="127000">
                  <a:schemeClr val="bg1"/>
                </a:glow>
              </a:effectLst>
            </a:endParaRPr>
          </a:p>
        </p:txBody>
      </p:sp>
      <p:pic>
        <p:nvPicPr>
          <p:cNvPr id="86" name="図 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796" y="3490307"/>
            <a:ext cx="907259" cy="777086"/>
          </a:xfrm>
          <a:prstGeom prst="rect">
            <a:avLst/>
          </a:prstGeom>
        </p:spPr>
      </p:pic>
      <p:sp>
        <p:nvSpPr>
          <p:cNvPr id="91" name="正方形/長方形 90"/>
          <p:cNvSpPr/>
          <p:nvPr/>
        </p:nvSpPr>
        <p:spPr>
          <a:xfrm>
            <a:off x="8683224" y="3266233"/>
            <a:ext cx="939979" cy="32350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民間救急</a:t>
            </a:r>
            <a:endParaRPr kumimoji="1" lang="en-US" altLang="ja-JP" sz="1200" b="1" dirty="0">
              <a:effectLst>
                <a:glow rad="127000">
                  <a:schemeClr val="bg1"/>
                </a:glow>
              </a:effectLst>
            </a:endParaRPr>
          </a:p>
        </p:txBody>
      </p:sp>
      <p:pic>
        <p:nvPicPr>
          <p:cNvPr id="92" name="図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690" y="3447883"/>
            <a:ext cx="960195" cy="823257"/>
          </a:xfrm>
          <a:prstGeom prst="rect">
            <a:avLst/>
          </a:prstGeom>
        </p:spPr>
      </p:pic>
      <p:sp>
        <p:nvSpPr>
          <p:cNvPr id="93" name="正方形/長方形 92"/>
          <p:cNvSpPr/>
          <p:nvPr/>
        </p:nvSpPr>
        <p:spPr>
          <a:xfrm>
            <a:off x="10217939" y="3035832"/>
            <a:ext cx="1121544" cy="505118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コロナ患者</a:t>
            </a:r>
            <a:endParaRPr kumimoji="1" lang="en-US" altLang="ja-JP" sz="1200" b="1" dirty="0" smtClean="0">
              <a:effectLst>
                <a:glow rad="127000">
                  <a:schemeClr val="bg1"/>
                </a:glow>
              </a:effectLst>
            </a:endParaRPr>
          </a:p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受入医療</a:t>
            </a:r>
            <a:r>
              <a:rPr kumimoji="1" lang="ja-JP" altLang="en-US" sz="1200" b="1" dirty="0">
                <a:effectLst>
                  <a:glow rad="127000">
                    <a:schemeClr val="bg1"/>
                  </a:glow>
                </a:effectLst>
              </a:rPr>
              <a:t>機関</a:t>
            </a:r>
          </a:p>
        </p:txBody>
      </p:sp>
      <p:cxnSp>
        <p:nvCxnSpPr>
          <p:cNvPr id="95" name="直線矢印コネクタ 94"/>
          <p:cNvCxnSpPr/>
          <p:nvPr/>
        </p:nvCxnSpPr>
        <p:spPr>
          <a:xfrm flipV="1">
            <a:off x="9495018" y="3693254"/>
            <a:ext cx="837672" cy="52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>
            <a:stCxn id="34" idx="3"/>
            <a:endCxn id="106" idx="1"/>
          </p:cNvCxnSpPr>
          <p:nvPr/>
        </p:nvCxnSpPr>
        <p:spPr>
          <a:xfrm flipV="1">
            <a:off x="1563002" y="3872770"/>
            <a:ext cx="393233" cy="37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正方形/長方形 104"/>
          <p:cNvSpPr/>
          <p:nvPr/>
        </p:nvSpPr>
        <p:spPr>
          <a:xfrm>
            <a:off x="2859999" y="3150232"/>
            <a:ext cx="1121544" cy="505118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ポータルサイト</a:t>
            </a:r>
            <a:endParaRPr kumimoji="1" lang="ja-JP" altLang="en-US" sz="1200" b="1" dirty="0">
              <a:effectLst>
                <a:glow rad="127000">
                  <a:schemeClr val="bg1"/>
                </a:glow>
              </a:effectLst>
            </a:endParaRPr>
          </a:p>
        </p:txBody>
      </p:sp>
      <p:pic>
        <p:nvPicPr>
          <p:cNvPr id="106" name="図 1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6235" y="3567970"/>
            <a:ext cx="542925" cy="609600"/>
          </a:xfrm>
          <a:prstGeom prst="rect">
            <a:avLst/>
          </a:prstGeom>
        </p:spPr>
      </p:pic>
      <p:cxnSp>
        <p:nvCxnSpPr>
          <p:cNvPr id="110" name="直線矢印コネクタ 109"/>
          <p:cNvCxnSpPr>
            <a:stCxn id="106" idx="3"/>
          </p:cNvCxnSpPr>
          <p:nvPr/>
        </p:nvCxnSpPr>
        <p:spPr>
          <a:xfrm flipV="1">
            <a:off x="2499160" y="3870382"/>
            <a:ext cx="465226" cy="23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609209" y="4311349"/>
            <a:ext cx="328644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ja-JP" altLang="en-US" sz="1400" dirty="0" smtClean="0"/>
              <a:t>　受入医療機関が病床</a:t>
            </a:r>
            <a:r>
              <a:rPr lang="ja-JP" altLang="en-US" sz="1400" dirty="0"/>
              <a:t>稼働</a:t>
            </a:r>
            <a:r>
              <a:rPr lang="ja-JP" altLang="en-US" sz="1400" dirty="0" smtClean="0"/>
              <a:t>状況</a:t>
            </a:r>
            <a:endParaRPr lang="en-US" altLang="ja-JP" sz="1400" dirty="0" smtClean="0"/>
          </a:p>
          <a:p>
            <a:pPr marL="268288" indent="-268288"/>
            <a:r>
              <a:rPr lang="ja-JP" altLang="en-US" sz="1200" dirty="0" smtClean="0"/>
              <a:t>（確保病床数</a:t>
            </a:r>
            <a:r>
              <a:rPr lang="en-US" altLang="ja-JP" sz="1200" dirty="0" smtClean="0"/>
              <a:t>/</a:t>
            </a:r>
            <a:r>
              <a:rPr lang="ja-JP" altLang="en-US" sz="1200" dirty="0" smtClean="0"/>
              <a:t>即応病床数</a:t>
            </a:r>
            <a:r>
              <a:rPr lang="en-US" altLang="ja-JP" sz="1200" dirty="0" smtClean="0"/>
              <a:t>/</a:t>
            </a:r>
            <a:r>
              <a:rPr lang="ja-JP" altLang="en-US" sz="1200" dirty="0" smtClean="0"/>
              <a:t>入院中患者数</a:t>
            </a:r>
            <a:r>
              <a:rPr lang="ja-JP" altLang="en-US" sz="1200" dirty="0"/>
              <a:t>等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pPr marL="268288" indent="-268288"/>
            <a:r>
              <a:rPr lang="ja-JP" altLang="en-US" sz="1400" dirty="0" smtClean="0"/>
              <a:t>　を</a:t>
            </a:r>
            <a:r>
              <a:rPr lang="en-US" altLang="ja-JP" sz="1400" dirty="0" smtClean="0"/>
              <a:t>G-MIS</a:t>
            </a:r>
            <a:r>
              <a:rPr lang="ja-JP" altLang="en-US" sz="1400" dirty="0" smtClean="0"/>
              <a:t>に入力</a:t>
            </a:r>
            <a:endParaRPr lang="en-US" altLang="ja-JP" sz="1400" dirty="0" smtClean="0"/>
          </a:p>
          <a:p>
            <a:pPr algn="ctr"/>
            <a:r>
              <a:rPr lang="ja-JP" altLang="en-US" sz="1400" dirty="0">
                <a:solidFill>
                  <a:srgbClr val="FF9933"/>
                </a:solidFill>
              </a:rPr>
              <a:t>▼</a:t>
            </a:r>
            <a:endParaRPr kumimoji="1" lang="en-US" altLang="ja-JP" sz="1400" dirty="0" smtClean="0">
              <a:solidFill>
                <a:srgbClr val="FF9933"/>
              </a:solidFill>
            </a:endParaRPr>
          </a:p>
          <a:p>
            <a:pPr marL="174625" indent="-174625"/>
            <a:r>
              <a:rPr kumimoji="1" lang="ja-JP" altLang="en-US" sz="1400" dirty="0" smtClean="0"/>
              <a:t>　府において独自に</a:t>
            </a:r>
            <a:r>
              <a:rPr lang="en-US" altLang="ja-JP" sz="1400" dirty="0" smtClean="0"/>
              <a:t>G-MIS</a:t>
            </a:r>
            <a:r>
              <a:rPr lang="ja-JP" altLang="en-US" sz="1400" dirty="0" smtClean="0"/>
              <a:t>データを</a:t>
            </a:r>
            <a:endParaRPr lang="en-US" altLang="ja-JP" sz="1400" dirty="0" smtClean="0"/>
          </a:p>
          <a:p>
            <a:pPr marL="174625" indent="-174625"/>
            <a:r>
              <a:rPr lang="ja-JP" altLang="en-US" sz="1400" dirty="0"/>
              <a:t>　</a:t>
            </a:r>
            <a:r>
              <a:rPr lang="en-US" altLang="ja-JP" sz="1400" dirty="0" smtClean="0"/>
              <a:t>SF</a:t>
            </a:r>
            <a:r>
              <a:rPr lang="ja-JP" altLang="en-US" sz="1400" dirty="0" smtClean="0"/>
              <a:t>に取り込み、リアルタイムで</a:t>
            </a:r>
            <a:endParaRPr lang="en-US" altLang="ja-JP" sz="1400" dirty="0" smtClean="0"/>
          </a:p>
          <a:p>
            <a:pPr marL="174625" indent="-174625"/>
            <a:r>
              <a:rPr lang="ja-JP" altLang="en-US" sz="1400" dirty="0"/>
              <a:t>　</a:t>
            </a:r>
            <a:r>
              <a:rPr lang="ja-JP" altLang="en-US" sz="1400" dirty="0" smtClean="0"/>
              <a:t>病床稼働</a:t>
            </a:r>
            <a:r>
              <a:rPr lang="ja-JP" altLang="en-US" sz="1400" dirty="0"/>
              <a:t>状況を</a:t>
            </a:r>
            <a:r>
              <a:rPr lang="ja-JP" altLang="en-US" sz="1400" dirty="0" smtClean="0"/>
              <a:t>把握が可能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>
                <a:solidFill>
                  <a:srgbClr val="FF9933"/>
                </a:solidFill>
              </a:rPr>
              <a:t>▼</a:t>
            </a:r>
            <a:endParaRPr lang="en-US" altLang="ja-JP" sz="1400" dirty="0" smtClean="0">
              <a:solidFill>
                <a:srgbClr val="FF9933"/>
              </a:solidFill>
            </a:endParaRPr>
          </a:p>
          <a:p>
            <a:r>
              <a:rPr lang="ja-JP" altLang="en-US" sz="1400" dirty="0" smtClean="0"/>
              <a:t>　</a:t>
            </a:r>
            <a:r>
              <a:rPr lang="ja-JP" altLang="en-US" sz="1400" dirty="0"/>
              <a:t>ポータルサイトで</a:t>
            </a:r>
            <a:r>
              <a:rPr lang="ja-JP" altLang="en-US" sz="1400" dirty="0" smtClean="0"/>
              <a:t>府</a:t>
            </a:r>
            <a:r>
              <a:rPr lang="ja-JP" altLang="en-US" sz="1400" dirty="0"/>
              <a:t>・</a:t>
            </a:r>
            <a:r>
              <a:rPr lang="ja-JP" altLang="en-US" sz="1400" dirty="0" smtClean="0"/>
              <a:t>保健所</a:t>
            </a:r>
            <a:r>
              <a:rPr lang="ja-JP" altLang="en-US" sz="1400" dirty="0"/>
              <a:t>・</a:t>
            </a:r>
            <a:r>
              <a:rPr lang="ja-JP" altLang="en-US" sz="1400" dirty="0" smtClean="0"/>
              <a:t>受入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医療機関との間で稼働状況を共有す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ることにより効率的な運用を促進</a:t>
            </a:r>
            <a:endParaRPr lang="en-US" altLang="ja-JP" sz="1400" dirty="0" smtClean="0"/>
          </a:p>
        </p:txBody>
      </p:sp>
      <p:sp>
        <p:nvSpPr>
          <p:cNvPr id="118" name="正方形/長方形 117"/>
          <p:cNvSpPr/>
          <p:nvPr/>
        </p:nvSpPr>
        <p:spPr>
          <a:xfrm>
            <a:off x="1666924" y="3126399"/>
            <a:ext cx="1121544" cy="505118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b="1" dirty="0" smtClean="0">
                <a:effectLst>
                  <a:glow rad="127000">
                    <a:schemeClr val="bg1"/>
                  </a:glow>
                </a:effectLst>
              </a:rPr>
              <a:t>G-MIS</a:t>
            </a:r>
            <a:r>
              <a:rPr lang="en-US" altLang="ja-JP" sz="1200" b="1" dirty="0">
                <a:effectLst>
                  <a:glow rad="127000">
                    <a:schemeClr val="bg1"/>
                  </a:glow>
                </a:effectLst>
              </a:rPr>
              <a:t/>
            </a:r>
            <a:br>
              <a:rPr lang="en-US" altLang="ja-JP" sz="1200" b="1" dirty="0">
                <a:effectLst>
                  <a:glow rad="127000">
                    <a:schemeClr val="bg1"/>
                  </a:glow>
                </a:effectLst>
              </a:rPr>
            </a:br>
            <a:r>
              <a:rPr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（厚労省）</a:t>
            </a:r>
            <a:endParaRPr lang="en-US" altLang="ja-JP" sz="1200" b="1" dirty="0" smtClean="0"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619516" y="4423196"/>
            <a:ext cx="30697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入院調整業務の更なるシステム</a:t>
            </a:r>
            <a:endParaRPr lang="en-US" altLang="ja-JP" sz="1400" dirty="0" smtClean="0"/>
          </a:p>
          <a:p>
            <a:r>
              <a:rPr lang="ja-JP" altLang="en-US" sz="1400" dirty="0" smtClean="0"/>
              <a:t>　化を推進（</a:t>
            </a:r>
            <a:r>
              <a:rPr lang="en-US" altLang="ja-JP" sz="1400" dirty="0" smtClean="0"/>
              <a:t>SF</a:t>
            </a:r>
            <a:r>
              <a:rPr lang="ja-JP" altLang="en-US" sz="1400" dirty="0" smtClean="0"/>
              <a:t>を活用）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>
                <a:solidFill>
                  <a:srgbClr val="C00000"/>
                </a:solidFill>
              </a:rPr>
              <a:t>▼</a:t>
            </a:r>
            <a:endParaRPr lang="en-US" altLang="ja-JP" sz="1400" dirty="0">
              <a:solidFill>
                <a:srgbClr val="C00000"/>
              </a:solidFill>
            </a:endParaRPr>
          </a:p>
          <a:p>
            <a:pPr algn="ctr"/>
            <a:r>
              <a:rPr lang="en-US" altLang="ja-JP" sz="1400" dirty="0" smtClean="0">
                <a:solidFill>
                  <a:srgbClr val="C00000"/>
                </a:solidFill>
              </a:rPr>
              <a:t> </a:t>
            </a:r>
            <a:r>
              <a:rPr lang="ja-JP" altLang="en-US" sz="1400" dirty="0" smtClean="0"/>
              <a:t>既往歴等の患者情報の入力漏れ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入院要件などの内容を</a:t>
            </a:r>
            <a:r>
              <a:rPr lang="ja-JP" altLang="en-US" sz="1400" dirty="0"/>
              <a:t>確認</a:t>
            </a:r>
            <a:r>
              <a:rPr lang="ja-JP" altLang="en-US" sz="1400" dirty="0" smtClean="0"/>
              <a:t>する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ことで、スムーズな申請が可能</a:t>
            </a:r>
          </a:p>
          <a:p>
            <a:pPr algn="ctr"/>
            <a:r>
              <a:rPr lang="ja-JP" altLang="en-US" sz="1400" dirty="0" smtClean="0">
                <a:solidFill>
                  <a:srgbClr val="C00000"/>
                </a:solidFill>
              </a:rPr>
              <a:t>▼</a:t>
            </a:r>
            <a:endParaRPr lang="en-US" altLang="ja-JP" sz="1400" dirty="0"/>
          </a:p>
          <a:p>
            <a:pPr algn="ctr"/>
            <a:r>
              <a:rPr lang="ja-JP" altLang="en-US" sz="1400" dirty="0" smtClean="0"/>
              <a:t>入院調整の迅速化と保健所及び</a:t>
            </a:r>
            <a:endParaRPr lang="en-US" altLang="ja-JP" sz="1400" dirty="0"/>
          </a:p>
          <a:p>
            <a:pPr algn="ctr"/>
            <a:r>
              <a:rPr lang="ja-JP" altLang="en-US" sz="1400" dirty="0" smtClean="0"/>
              <a:t>入院</a:t>
            </a:r>
            <a:r>
              <a:rPr lang="en-US" altLang="ja-JP" sz="1400" dirty="0" smtClean="0"/>
              <a:t>FC</a:t>
            </a:r>
            <a:r>
              <a:rPr lang="ja-JP" altLang="en-US" sz="1400" dirty="0" smtClean="0"/>
              <a:t>の事務作業の軽減を実現</a:t>
            </a:r>
            <a:endParaRPr lang="en-US" altLang="ja-JP" sz="1400" dirty="0" smtClean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472188" y="4379512"/>
            <a:ext cx="30008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入院患者と搬送車両との情報伝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達方法を</a:t>
            </a:r>
            <a:r>
              <a:rPr lang="ja-JP" altLang="en-US" sz="1400" dirty="0"/>
              <a:t>システム化（</a:t>
            </a:r>
            <a:r>
              <a:rPr lang="en-US" altLang="ja-JP" sz="1400" dirty="0"/>
              <a:t>SF</a:t>
            </a:r>
            <a:r>
              <a:rPr lang="ja-JP" altLang="en-US" sz="1400" dirty="0"/>
              <a:t>を</a:t>
            </a:r>
            <a:r>
              <a:rPr lang="ja-JP" altLang="en-US" sz="1400" dirty="0" smtClean="0"/>
              <a:t>活用</a:t>
            </a:r>
            <a:r>
              <a:rPr lang="en-US" altLang="ja-JP" sz="1400" dirty="0" smtClean="0"/>
              <a:t>)</a:t>
            </a:r>
            <a:r>
              <a:rPr lang="ja-JP" altLang="en-US" sz="1400" strike="dblStrike" dirty="0" smtClean="0">
                <a:solidFill>
                  <a:srgbClr val="FF0000"/>
                </a:solidFill>
              </a:rPr>
              <a:t>　</a:t>
            </a:r>
            <a:endParaRPr lang="en-US" altLang="ja-JP" sz="1400" strike="dblStrike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rgbClr val="0070C0"/>
                </a:solidFill>
              </a:rPr>
              <a:t>▼</a:t>
            </a:r>
            <a:endParaRPr kumimoji="1" lang="en-US" altLang="ja-JP" sz="1400" dirty="0" smtClean="0">
              <a:solidFill>
                <a:srgbClr val="0070C0"/>
              </a:solidFill>
            </a:endParaRPr>
          </a:p>
          <a:p>
            <a:r>
              <a:rPr lang="ja-JP" altLang="en-US" sz="1400" dirty="0" smtClean="0"/>
              <a:t>　搬送事業者への迅速な搬送依頼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により、スムーズな患者受入れ</a:t>
            </a:r>
            <a:endParaRPr lang="en-US" altLang="ja-JP" sz="1400" dirty="0" smtClean="0"/>
          </a:p>
          <a:p>
            <a:r>
              <a:rPr lang="ja-JP" altLang="en-US" sz="1400" dirty="0" smtClean="0"/>
              <a:t>　が可能</a:t>
            </a:r>
            <a:endParaRPr kumimoji="1" lang="en-US" altLang="ja-JP" sz="1400" strike="dblStrike" dirty="0" smtClean="0"/>
          </a:p>
          <a:p>
            <a:pPr algn="ctr"/>
            <a:r>
              <a:rPr lang="ja-JP" altLang="en-US" sz="1400" dirty="0" smtClean="0">
                <a:solidFill>
                  <a:srgbClr val="0070C0"/>
                </a:solidFill>
              </a:rPr>
              <a:t>▼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r>
              <a:rPr lang="ja-JP" altLang="en-US" sz="1400" dirty="0" smtClean="0"/>
              <a:t>　将来的</a:t>
            </a:r>
            <a:r>
              <a:rPr lang="ja-JP" altLang="en-US" sz="1400" dirty="0"/>
              <a:t>に</a:t>
            </a:r>
            <a:r>
              <a:rPr lang="ja-JP" altLang="en-US" sz="1400" dirty="0" smtClean="0"/>
              <a:t>は、受入病院が患者の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到着</a:t>
            </a:r>
            <a:r>
              <a:rPr lang="ja-JP" altLang="en-US" sz="1400" dirty="0"/>
              <a:t>時刻</a:t>
            </a:r>
            <a:r>
              <a:rPr lang="ja-JP" altLang="en-US" sz="1400" dirty="0" smtClean="0"/>
              <a:t>や問診情報の事前確認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を実現予定</a:t>
            </a:r>
            <a:endParaRPr lang="en-US" altLang="ja-JP" sz="1400" dirty="0" smtClean="0"/>
          </a:p>
        </p:txBody>
      </p:sp>
      <p:pic>
        <p:nvPicPr>
          <p:cNvPr id="122" name="図 121">
            <a:extLst>
              <a:ext uri="{FF2B5EF4-FFF2-40B4-BE49-F238E27FC236}">
                <a16:creationId xmlns:a16="http://schemas.microsoft.com/office/drawing/2014/main" id="{C4CD7A26-AC7E-4237-A472-23FC964577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552" y="3479863"/>
            <a:ext cx="1018594" cy="796489"/>
          </a:xfrm>
          <a:prstGeom prst="rect">
            <a:avLst/>
          </a:prstGeom>
        </p:spPr>
      </p:pic>
      <p:sp>
        <p:nvSpPr>
          <p:cNvPr id="123" name="正方形/長方形 122"/>
          <p:cNvSpPr/>
          <p:nvPr/>
        </p:nvSpPr>
        <p:spPr>
          <a:xfrm>
            <a:off x="6085852" y="3195390"/>
            <a:ext cx="1792567" cy="321729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大阪府</a:t>
            </a:r>
            <a:r>
              <a:rPr kumimoji="1" lang="ja-JP" altLang="en-US" sz="1200" b="1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入院</a:t>
            </a:r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フォロー</a:t>
            </a:r>
            <a:endParaRPr kumimoji="1" lang="en-US" altLang="ja-JP" sz="1200" b="1" dirty="0" smtClean="0">
              <a:effectLst>
                <a:glow rad="127000">
                  <a:schemeClr val="bg1"/>
                </a:glow>
              </a:effectLst>
            </a:endParaRPr>
          </a:p>
          <a:p>
            <a:pPr algn="ctr"/>
            <a:r>
              <a:rPr kumimoji="1" lang="ja-JP" altLang="en-US" sz="1200" b="1" dirty="0" smtClean="0">
                <a:effectLst>
                  <a:glow rad="127000">
                    <a:schemeClr val="bg1"/>
                  </a:glow>
                </a:effectLst>
              </a:rPr>
              <a:t>アップセンター</a:t>
            </a:r>
            <a:endParaRPr kumimoji="1" lang="en-US" altLang="ja-JP" sz="1200" b="1" dirty="0"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3592202" y="1415213"/>
            <a:ext cx="7272232" cy="450571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大阪府療養者情報システム（</a:t>
            </a:r>
            <a:r>
              <a:rPr lang="en-US" altLang="ja-JP" b="1" u="sng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O</a:t>
            </a:r>
            <a:r>
              <a:rPr lang="en-US" altLang="ja-JP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saka-</a:t>
            </a:r>
            <a:r>
              <a:rPr lang="en-US" altLang="ja-JP" b="1" u="sng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C</a:t>
            </a:r>
            <a:r>
              <a:rPr lang="en-US" altLang="ja-JP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ovid19-</a:t>
            </a:r>
            <a:r>
              <a:rPr lang="en-US" altLang="ja-JP" b="1" u="sng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I</a:t>
            </a:r>
            <a:r>
              <a:rPr lang="en-US" altLang="ja-JP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nformation-</a:t>
            </a:r>
            <a:r>
              <a:rPr lang="en-US" altLang="ja-JP" b="1" u="sng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S</a:t>
            </a:r>
            <a:r>
              <a:rPr lang="en-US" altLang="ja-JP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ystem</a:t>
            </a:r>
            <a:r>
              <a:rPr kumimoji="1" lang="ja-JP" altLang="en-US" b="1" u="sng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</a:rPr>
              <a:t>）</a:t>
            </a:r>
            <a:endParaRPr kumimoji="1" lang="en-US" altLang="ja-JP" b="1" u="sng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10085440" y="3817947"/>
            <a:ext cx="247250" cy="14852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 flipV="1">
            <a:off x="9495018" y="3823244"/>
            <a:ext cx="247439" cy="1432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752529352"/>
              </p:ext>
            </p:extLst>
          </p:nvPr>
        </p:nvGraphicFramePr>
        <p:xfrm>
          <a:off x="337178" y="1662381"/>
          <a:ext cx="11497347" cy="1085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4" name="テキスト ボックス 43"/>
          <p:cNvSpPr txBox="1"/>
          <p:nvPr/>
        </p:nvSpPr>
        <p:spPr>
          <a:xfrm rot="19403407">
            <a:off x="8944371" y="2624444"/>
            <a:ext cx="787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endParaRPr kumimoji="1" lang="ja-JP" altLang="en-US" sz="1600" dirty="0">
              <a:ln w="952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 rot="19403407">
            <a:off x="5080046" y="2649698"/>
            <a:ext cx="787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endParaRPr kumimoji="1" lang="ja-JP" altLang="en-US" sz="1600" dirty="0">
              <a:ln w="952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539123" y="5080565"/>
            <a:ext cx="253733" cy="81172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</a:rPr>
              <a:t>ポイント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8385495" y="4981542"/>
            <a:ext cx="253733" cy="8117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/>
              <a:t>ポイント</a:t>
            </a:r>
            <a:endParaRPr kumimoji="1" lang="ja-JP" altLang="en-US" sz="1100" b="1" dirty="0"/>
          </a:p>
        </p:txBody>
      </p:sp>
      <p:sp>
        <p:nvSpPr>
          <p:cNvPr id="46" name="角丸四角形 45"/>
          <p:cNvSpPr/>
          <p:nvPr/>
        </p:nvSpPr>
        <p:spPr>
          <a:xfrm>
            <a:off x="4546359" y="5031969"/>
            <a:ext cx="253733" cy="81172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</a:rPr>
              <a:t>ポイント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546359" y="5929460"/>
            <a:ext cx="253733" cy="59156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</a:rPr>
              <a:t>効　果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39122" y="6008793"/>
            <a:ext cx="253733" cy="61748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</a:rPr>
              <a:t>効　果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8385494" y="5896261"/>
            <a:ext cx="253733" cy="61748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</a:rPr>
              <a:t>効　果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219" y="3659360"/>
            <a:ext cx="342983" cy="34298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949396" y="3976629"/>
            <a:ext cx="957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/>
              <a:t>Salesforce</a:t>
            </a:r>
            <a:endParaRPr kumimoji="1" lang="ja-JP" altLang="en-US" sz="1100" b="1" dirty="0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383" y="3687219"/>
            <a:ext cx="342983" cy="342983"/>
          </a:xfrm>
          <a:prstGeom prst="rect">
            <a:avLst/>
          </a:prstGeom>
        </p:spPr>
      </p:pic>
      <p:sp>
        <p:nvSpPr>
          <p:cNvPr id="54" name="テキスト ボックス 53"/>
          <p:cNvSpPr txBox="1"/>
          <p:nvPr/>
        </p:nvSpPr>
        <p:spPr>
          <a:xfrm>
            <a:off x="5547560" y="4004488"/>
            <a:ext cx="957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/>
              <a:t>Salesforce</a:t>
            </a:r>
            <a:endParaRPr kumimoji="1" lang="ja-JP" altLang="en-US" sz="1100" b="1" dirty="0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457" y="3836543"/>
            <a:ext cx="342983" cy="342983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9442634" y="4162125"/>
            <a:ext cx="957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/>
              <a:t>Salesforce</a:t>
            </a:r>
            <a:endParaRPr kumimoji="1" lang="ja-JP" altLang="en-US" sz="1100" b="1" dirty="0"/>
          </a:p>
        </p:txBody>
      </p:sp>
      <p:cxnSp>
        <p:nvCxnSpPr>
          <p:cNvPr id="58" name="直線矢印コネクタ 57"/>
          <p:cNvCxnSpPr>
            <a:endCxn id="122" idx="1"/>
          </p:cNvCxnSpPr>
          <p:nvPr/>
        </p:nvCxnSpPr>
        <p:spPr>
          <a:xfrm>
            <a:off x="6208154" y="3878107"/>
            <a:ext cx="273398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endCxn id="86" idx="3"/>
          </p:cNvCxnSpPr>
          <p:nvPr/>
        </p:nvCxnSpPr>
        <p:spPr>
          <a:xfrm flipH="1">
            <a:off x="5518055" y="3878107"/>
            <a:ext cx="299823" cy="74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"/>
          <p:cNvSpPr txBox="1"/>
          <p:nvPr/>
        </p:nvSpPr>
        <p:spPr>
          <a:xfrm>
            <a:off x="10568227" y="48320"/>
            <a:ext cx="15425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３－２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33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6097</TotalTime>
  <Words>398</Words>
  <PresentationFormat>ワイド画面</PresentationFormat>
  <Paragraphs>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2021-12-16T07:40:24Z</cp:lastPrinted>
  <dcterms:created xsi:type="dcterms:W3CDTF">2020-07-15T08:05:42Z</dcterms:created>
  <dcterms:modified xsi:type="dcterms:W3CDTF">2021-12-21T02:20:46Z</dcterms:modified>
</cp:coreProperties>
</file>