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4"/>
  </p:sldMasterIdLst>
  <p:notesMasterIdLst>
    <p:notesMasterId r:id="rId7"/>
  </p:notesMasterIdLst>
  <p:sldIdLst>
    <p:sldId id="594" r:id="rId5"/>
    <p:sldId id="595" r:id="rId6"/>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DC7F779-EFF5-43C9-87A6-C67220768686}">
          <p14:sldIdLst>
            <p14:sldId id="594"/>
            <p14:sldId id="59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F7F"/>
    <a:srgbClr val="0070C0"/>
    <a:srgbClr val="5B9BD5"/>
    <a:srgbClr val="FF0000"/>
    <a:srgbClr val="0033CC"/>
    <a:srgbClr val="3366FF"/>
    <a:srgbClr val="0677D2"/>
    <a:srgbClr val="9DC3E6"/>
    <a:srgbClr val="2E75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155F70-5DCB-43E7-AD8E-EB307C0BCD8D}" v="1" dt="2021-05-30T01:59:11.75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3357" autoAdjust="0"/>
  </p:normalViewPr>
  <p:slideViewPr>
    <p:cSldViewPr snapToGrid="0">
      <p:cViewPr varScale="1">
        <p:scale>
          <a:sx n="74" d="100"/>
          <a:sy n="74" d="100"/>
        </p:scale>
        <p:origin x="498" y="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5"/>
            <a:ext cx="2949575" cy="498475"/>
          </a:xfrm>
          <a:prstGeom prst="rect">
            <a:avLst/>
          </a:prstGeom>
        </p:spPr>
        <p:txBody>
          <a:bodyPr vert="horz" lIns="91399" tIns="45700" rIns="91399" bIns="4570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5"/>
            <a:ext cx="2949575" cy="498475"/>
          </a:xfrm>
          <a:prstGeom prst="rect">
            <a:avLst/>
          </a:prstGeom>
        </p:spPr>
        <p:txBody>
          <a:bodyPr vert="horz" lIns="91399" tIns="45700" rIns="91399" bIns="45700" rtlCol="0"/>
          <a:lstStyle>
            <a:lvl1pPr algn="r">
              <a:defRPr sz="1200"/>
            </a:lvl1pPr>
          </a:lstStyle>
          <a:p>
            <a:fld id="{0CC79B56-3F93-49B8-BF5B-E2942DFEBC41}" type="datetimeFigureOut">
              <a:rPr kumimoji="1" lang="ja-JP" altLang="en-US" smtClean="0"/>
              <a:t>2021/12/22</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399" tIns="45700" rIns="91399" bIns="45700" rtlCol="0" anchor="ctr"/>
          <a:lstStyle/>
          <a:p>
            <a:endParaRPr lang="ja-JP" altLang="en-US"/>
          </a:p>
        </p:txBody>
      </p:sp>
      <p:sp>
        <p:nvSpPr>
          <p:cNvPr id="5" name="ノート プレースホルダー 4"/>
          <p:cNvSpPr>
            <a:spLocks noGrp="1"/>
          </p:cNvSpPr>
          <p:nvPr>
            <p:ph type="body" sz="quarter" idx="3"/>
          </p:nvPr>
        </p:nvSpPr>
        <p:spPr>
          <a:xfrm>
            <a:off x="681041" y="4783144"/>
            <a:ext cx="5445125" cy="3913187"/>
          </a:xfrm>
          <a:prstGeom prst="rect">
            <a:avLst/>
          </a:prstGeom>
        </p:spPr>
        <p:txBody>
          <a:bodyPr vert="horz" lIns="91399" tIns="45700" rIns="91399" bIns="4570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40867"/>
            <a:ext cx="2949575" cy="498475"/>
          </a:xfrm>
          <a:prstGeom prst="rect">
            <a:avLst/>
          </a:prstGeom>
        </p:spPr>
        <p:txBody>
          <a:bodyPr vert="horz" lIns="91399" tIns="45700" rIns="91399" bIns="4570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7"/>
            <a:ext cx="2949575" cy="498475"/>
          </a:xfrm>
          <a:prstGeom prst="rect">
            <a:avLst/>
          </a:prstGeom>
        </p:spPr>
        <p:txBody>
          <a:bodyPr vert="horz" lIns="91399" tIns="45700" rIns="91399" bIns="45700" rtlCol="0" anchor="b"/>
          <a:lstStyle>
            <a:lvl1pPr algn="r">
              <a:defRPr sz="1200"/>
            </a:lvl1pPr>
          </a:lstStyle>
          <a:p>
            <a:fld id="{5BFB98CA-D6EC-4BA5-A9B2-86EEAB6615F3}" type="slidenum">
              <a:rPr kumimoji="1" lang="ja-JP" altLang="en-US" smtClean="0"/>
              <a:t>‹#›</a:t>
            </a:fld>
            <a:endParaRPr kumimoji="1" lang="ja-JP" altLang="en-US"/>
          </a:p>
        </p:txBody>
      </p:sp>
    </p:spTree>
    <p:extLst>
      <p:ext uri="{BB962C8B-B14F-4D97-AF65-F5344CB8AC3E}">
        <p14:creationId xmlns:p14="http://schemas.microsoft.com/office/powerpoint/2010/main" val="12395190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BFB98CA-D6EC-4BA5-A9B2-86EEAB6615F3}" type="slidenum">
              <a:rPr kumimoji="1" lang="ja-JP" altLang="en-US" smtClean="0"/>
              <a:t>1</a:t>
            </a:fld>
            <a:endParaRPr kumimoji="1" lang="ja-JP" altLang="en-US"/>
          </a:p>
        </p:txBody>
      </p:sp>
    </p:spTree>
    <p:extLst>
      <p:ext uri="{BB962C8B-B14F-4D97-AF65-F5344CB8AC3E}">
        <p14:creationId xmlns:p14="http://schemas.microsoft.com/office/powerpoint/2010/main" val="2019760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BFB98CA-D6EC-4BA5-A9B2-86EEAB6615F3}" type="slidenum">
              <a:rPr kumimoji="1" lang="ja-JP" altLang="en-US" smtClean="0"/>
              <a:t>2</a:t>
            </a:fld>
            <a:endParaRPr kumimoji="1" lang="ja-JP" altLang="en-US"/>
          </a:p>
        </p:txBody>
      </p:sp>
    </p:spTree>
    <p:extLst>
      <p:ext uri="{BB962C8B-B14F-4D97-AF65-F5344CB8AC3E}">
        <p14:creationId xmlns:p14="http://schemas.microsoft.com/office/powerpoint/2010/main" val="3734082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765DBD0-F1EE-4590-9485-592CB684914C}" type="datetime1">
              <a:rPr kumimoji="1" lang="ja-JP" altLang="en-US" smtClean="0"/>
              <a:t>2021/12/22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3670982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D21ABD-940D-43F0-A761-90799ED56192}" type="datetime1">
              <a:rPr kumimoji="1" lang="ja-JP" altLang="en-US" smtClean="0"/>
              <a:t>2021/12/22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3502090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BF08B96-6A4F-4C10-BEA6-6FF00A08BCAE}" type="datetime1">
              <a:rPr kumimoji="1" lang="ja-JP" altLang="en-US" smtClean="0"/>
              <a:t>2021/12/22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2209356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5FECFA0-0FAF-4CEA-A4BF-7CB8F1D67FBB}" type="datetime1">
              <a:rPr kumimoji="1" lang="ja-JP" altLang="en-US" smtClean="0"/>
              <a:t>2021/12/22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3765146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880FD2D-D51A-4987-B805-AA63C08A77CA}" type="datetime1">
              <a:rPr kumimoji="1" lang="ja-JP" altLang="en-US" smtClean="0"/>
              <a:t>2021/12/22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532125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411CFA7-1E42-4D55-A07D-8479B46C07BF}" type="datetime1">
              <a:rPr kumimoji="1" lang="ja-JP" altLang="en-US" smtClean="0"/>
              <a:t>2021/12/22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1450189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0059615-8854-4C6C-9166-BC4A9A247E35}" type="datetime1">
              <a:rPr kumimoji="1" lang="ja-JP" altLang="en-US" smtClean="0"/>
              <a:t>2021/12/22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567987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E4CD98B-57A3-40D4-957D-BC11683DC7A3}" type="datetime1">
              <a:rPr kumimoji="1" lang="ja-JP" altLang="en-US" smtClean="0"/>
              <a:t>2021/12/22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686717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BB4277-FF2F-46AD-80BC-757EDC9D3F7B}" type="datetime1">
              <a:rPr kumimoji="1" lang="ja-JP" altLang="en-US" smtClean="0"/>
              <a:t>2021/12/22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4012107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7AF1BD2-6C41-42C5-B3EA-4047DD381192}" type="datetime1">
              <a:rPr kumimoji="1" lang="ja-JP" altLang="en-US" smtClean="0"/>
              <a:t>2021/12/22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65385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730C3ED-C243-4E85-B02A-5E08EF596A9D}" type="datetime1">
              <a:rPr kumimoji="1" lang="ja-JP" altLang="en-US" smtClean="0"/>
              <a:t>2021/12/22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3814556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E0746C-3B12-405A-A015-AC796D33CF33}" type="datetime1">
              <a:rPr kumimoji="1" lang="ja-JP" altLang="en-US" smtClean="0"/>
              <a:t>2021/12/22</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8C7CE-77F2-4AAA-A495-430C220A77B2}" type="slidenum">
              <a:rPr kumimoji="1" lang="ja-JP" altLang="en-US" smtClean="0"/>
              <a:t>‹#›</a:t>
            </a:fld>
            <a:endParaRPr kumimoji="1" lang="ja-JP" altLang="en-US"/>
          </a:p>
        </p:txBody>
      </p:sp>
    </p:spTree>
    <p:extLst>
      <p:ext uri="{BB962C8B-B14F-4D97-AF65-F5344CB8AC3E}">
        <p14:creationId xmlns:p14="http://schemas.microsoft.com/office/powerpoint/2010/main" val="3329341255"/>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a:extLst>
              <a:ext uri="{FF2B5EF4-FFF2-40B4-BE49-F238E27FC236}">
                <a16:creationId xmlns:a16="http://schemas.microsoft.com/office/drawing/2014/main" id="{BC6AEAAE-BA98-4DB5-87E0-98E6907B584F}"/>
              </a:ext>
            </a:extLst>
          </p:cNvPr>
          <p:cNvSpPr/>
          <p:nvPr/>
        </p:nvSpPr>
        <p:spPr>
          <a:xfrm>
            <a:off x="65269" y="780145"/>
            <a:ext cx="8816551" cy="307777"/>
          </a:xfrm>
          <a:prstGeom prst="rect">
            <a:avLst/>
          </a:prstGeom>
          <a:ln w="12700">
            <a:noFill/>
          </a:ln>
        </p:spPr>
        <p:txBody>
          <a:bodyPr wrap="square">
            <a:spAutoFit/>
          </a:bodyPr>
          <a:lstStyle/>
          <a:p>
            <a:r>
              <a:rPr lang="ja-JP" altLang="en-US" sz="1400" dirty="0">
                <a:solidFill>
                  <a:schemeClr val="accent1">
                    <a:lumMod val="75000"/>
                  </a:schemeClr>
                </a:solidFill>
                <a:latin typeface="HGPｺﾞｼｯｸE" panose="020B0900000000000000" pitchFamily="50" charset="-128"/>
                <a:ea typeface="HGPｺﾞｼｯｸE" panose="020B0900000000000000" pitchFamily="50" charset="-128"/>
                <a:cs typeface="Meiryo UI" panose="020B0604030504040204" pitchFamily="50" charset="-128"/>
              </a:rPr>
              <a:t>●</a:t>
            </a:r>
            <a:r>
              <a:rPr lang="ja-JP" altLang="en-US" sz="1400" dirty="0">
                <a:latin typeface="HGPｺﾞｼｯｸE" panose="020B0900000000000000" pitchFamily="50" charset="-128"/>
                <a:ea typeface="HGPｺﾞｼｯｸE" panose="020B0900000000000000" pitchFamily="50" charset="-128"/>
                <a:cs typeface="Meiryo UI" panose="020B0604030504040204" pitchFamily="50" charset="-128"/>
              </a:rPr>
              <a:t>対策１　</a:t>
            </a:r>
            <a:r>
              <a:rPr lang="ja-JP" altLang="en-US" sz="1400" b="1" dirty="0">
                <a:latin typeface="Meiryo UI" panose="020B0604030504040204" pitchFamily="50" charset="-128"/>
                <a:ea typeface="Meiryo UI" panose="020B0604030504040204" pitchFamily="50" charset="-128"/>
              </a:rPr>
              <a:t>今後の感染拡大に備えた更なる病床確保</a:t>
            </a:r>
            <a:endParaRPr lang="en-US" altLang="ja-JP" sz="1400" b="1" dirty="0">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18FB5C3C-EC4B-44F2-982D-CCE2C8CC9AE4}"/>
              </a:ext>
            </a:extLst>
          </p:cNvPr>
          <p:cNvSpPr>
            <a:spLocks noGrp="1"/>
          </p:cNvSpPr>
          <p:nvPr>
            <p:ph type="sldNum" sz="quarter" idx="12"/>
          </p:nvPr>
        </p:nvSpPr>
        <p:spPr>
          <a:xfrm>
            <a:off x="10134600" y="6584156"/>
            <a:ext cx="2057400" cy="273844"/>
          </a:xfrm>
        </p:spPr>
        <p:txBody>
          <a:bodyPr/>
          <a:lstStyle/>
          <a:p>
            <a:fld id="{F216AE56-EAD3-4706-B860-3EC2C2952B40}" type="slidenum">
              <a:rPr kumimoji="1" lang="ja-JP" altLang="en-US" sz="1200"/>
              <a:t>1</a:t>
            </a:fld>
            <a:endParaRPr kumimoji="1" lang="ja-JP" altLang="en-US" sz="1200" dirty="0"/>
          </a:p>
        </p:txBody>
      </p:sp>
      <p:sp>
        <p:nvSpPr>
          <p:cNvPr id="4" name="正方形/長方形 3">
            <a:extLst>
              <a:ext uri="{FF2B5EF4-FFF2-40B4-BE49-F238E27FC236}">
                <a16:creationId xmlns:a16="http://schemas.microsoft.com/office/drawing/2014/main" id="{1629BA19-2E3D-45B1-A647-88855EFB016A}"/>
              </a:ext>
            </a:extLst>
          </p:cNvPr>
          <p:cNvSpPr/>
          <p:nvPr/>
        </p:nvSpPr>
        <p:spPr>
          <a:xfrm>
            <a:off x="0" y="510102"/>
            <a:ext cx="8329115" cy="307777"/>
          </a:xfrm>
          <a:prstGeom prst="rect">
            <a:avLst/>
          </a:prstGeom>
        </p:spPr>
        <p:txBody>
          <a:bodyPr wrap="square">
            <a:spAutoFit/>
          </a:bodyPr>
          <a:lstStyle/>
          <a:p>
            <a:r>
              <a:rPr kumimoji="1" lang="en-US" altLang="ja-JP" sz="1400" b="1" u="sng" dirty="0">
                <a:latin typeface="Meiryo UI" panose="020B0604030504040204" pitchFamily="50" charset="-128"/>
                <a:ea typeface="Meiryo UI" panose="020B0604030504040204" pitchFamily="50" charset="-128"/>
              </a:rPr>
              <a:t>Ⅰ</a:t>
            </a:r>
            <a:r>
              <a:rPr kumimoji="1" lang="ja-JP" altLang="en-US" sz="1400" b="1" u="sng" dirty="0">
                <a:latin typeface="Meiryo UI" panose="020B0604030504040204" pitchFamily="50" charset="-128"/>
                <a:ea typeface="Meiryo UI" panose="020B0604030504040204" pitchFamily="50" charset="-128"/>
              </a:rPr>
              <a:t>　入院を必要とする患者が、迅速・確実に病床等につなげられる体制を整備</a:t>
            </a:r>
          </a:p>
        </p:txBody>
      </p:sp>
      <p:sp>
        <p:nvSpPr>
          <p:cNvPr id="20" name="テキスト ボックス 19">
            <a:extLst>
              <a:ext uri="{FF2B5EF4-FFF2-40B4-BE49-F238E27FC236}">
                <a16:creationId xmlns:a16="http://schemas.microsoft.com/office/drawing/2014/main" id="{ACB34B6C-8432-416B-9913-69DB52C174CE}"/>
              </a:ext>
            </a:extLst>
          </p:cNvPr>
          <p:cNvSpPr txBox="1"/>
          <p:nvPr/>
        </p:nvSpPr>
        <p:spPr>
          <a:xfrm>
            <a:off x="0" y="-1875"/>
            <a:ext cx="12192000" cy="461665"/>
          </a:xfrm>
          <a:prstGeom prst="rect">
            <a:avLst/>
          </a:prstGeom>
          <a:solidFill>
            <a:schemeClr val="tx2"/>
          </a:solidFill>
        </p:spPr>
        <p:txBody>
          <a:bodyPr wrap="square" rtlCol="0">
            <a:spAutoFit/>
          </a:bodyPr>
          <a:lstStyle/>
          <a:p>
            <a:pPr algn="ctr"/>
            <a:r>
              <a:rPr lang="ja-JP" altLang="en-US" sz="2400" b="1" dirty="0">
                <a:solidFill>
                  <a:schemeClr val="bg1"/>
                </a:solidFill>
                <a:latin typeface="UD デジタル 教科書体 NK-B" panose="02020700000000000000" pitchFamily="18" charset="-128"/>
                <a:ea typeface="UD デジタル 教科書体 NK-B" panose="02020700000000000000" pitchFamily="18" charset="-128"/>
              </a:rPr>
              <a:t>第六波に向けた保健・医療提供体制の主な取組状況</a:t>
            </a:r>
            <a:endParaRPr lang="en-US" altLang="ja-JP" sz="2400" b="1" dirty="0">
              <a:solidFill>
                <a:schemeClr val="bg1"/>
              </a:solidFill>
              <a:latin typeface="UD デジタル 教科書体 NK-B" panose="02020700000000000000" pitchFamily="18" charset="-128"/>
              <a:ea typeface="UD デジタル 教科書体 NK-B" panose="02020700000000000000" pitchFamily="18"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192790039"/>
              </p:ext>
            </p:extLst>
          </p:nvPr>
        </p:nvGraphicFramePr>
        <p:xfrm>
          <a:off x="250710" y="1062462"/>
          <a:ext cx="11920742" cy="2682215"/>
        </p:xfrm>
        <a:graphic>
          <a:graphicData uri="http://schemas.openxmlformats.org/drawingml/2006/table">
            <a:tbl>
              <a:tblPr>
                <a:tableStyleId>{D7AC3CCA-C797-4891-BE02-D94E43425B78}</a:tableStyleId>
              </a:tblPr>
              <a:tblGrid>
                <a:gridCol w="3741741">
                  <a:extLst>
                    <a:ext uri="{9D8B030D-6E8A-4147-A177-3AD203B41FA5}">
                      <a16:colId xmlns:a16="http://schemas.microsoft.com/office/drawing/2014/main" val="3323586397"/>
                    </a:ext>
                  </a:extLst>
                </a:gridCol>
                <a:gridCol w="8179001">
                  <a:extLst>
                    <a:ext uri="{9D8B030D-6E8A-4147-A177-3AD203B41FA5}">
                      <a16:colId xmlns:a16="http://schemas.microsoft.com/office/drawing/2014/main" val="3785490006"/>
                    </a:ext>
                  </a:extLst>
                </a:gridCol>
              </a:tblGrid>
              <a:tr h="27462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項　目</a:t>
                      </a:r>
                      <a:endPar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0" marB="0" anchor="ctr">
                    <a:solidFill>
                      <a:schemeClr val="accent1">
                        <a:lumMod val="40000"/>
                        <a:lumOff val="60000"/>
                      </a:schemeClr>
                    </a:solidFill>
                  </a:tcPr>
                </a:tc>
                <a:tc>
                  <a:txBody>
                    <a:bodyPr/>
                    <a:lstStyle/>
                    <a:p>
                      <a:pPr algn="ctr"/>
                      <a:r>
                        <a:rPr kumimoji="1" lang="ja-JP" altLang="en-US" sz="1200" b="0" dirty="0">
                          <a:latin typeface="Meiryo UI" panose="020B0604030504040204" pitchFamily="50" charset="-128"/>
                          <a:ea typeface="Meiryo UI" panose="020B0604030504040204" pitchFamily="50" charset="-128"/>
                        </a:rPr>
                        <a:t>取　組　状　況</a:t>
                      </a:r>
                    </a:p>
                  </a:txBody>
                  <a:tcPr marL="36000" marR="36000" marT="0" marB="0" anchor="ctr">
                    <a:solidFill>
                      <a:schemeClr val="accent1">
                        <a:lumMod val="40000"/>
                        <a:lumOff val="60000"/>
                      </a:schemeClr>
                    </a:solidFill>
                  </a:tcPr>
                </a:tc>
                <a:extLst>
                  <a:ext uri="{0D108BD9-81ED-4DB2-BD59-A6C34878D82A}">
                    <a16:rowId xmlns:a16="http://schemas.microsoft.com/office/drawing/2014/main" val="2037257725"/>
                  </a:ext>
                </a:extLst>
              </a:tr>
              <a:tr h="83944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病床の確保</a:t>
                      </a:r>
                      <a:endParaRPr kumimoji="0"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目標</a:t>
                      </a:r>
                      <a:r>
                        <a:rPr kumimoji="0"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3,710</a:t>
                      </a: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床（重症</a:t>
                      </a:r>
                      <a:r>
                        <a:rPr kumimoji="0"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610</a:t>
                      </a: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床、軽症中等症</a:t>
                      </a:r>
                      <a:r>
                        <a:rPr kumimoji="0"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3,100</a:t>
                      </a: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床）</a:t>
                      </a:r>
                      <a:endPar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0" marB="0" anchor="ct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○確保病床</a:t>
                      </a:r>
                      <a:r>
                        <a:rPr kumimoji="1" lang="en-US" altLang="ja-JP"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3,680</a:t>
                      </a: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床（重症</a:t>
                      </a:r>
                      <a:r>
                        <a:rPr kumimoji="1" lang="en-US" altLang="ja-JP"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610</a:t>
                      </a: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床、軽症中等症</a:t>
                      </a:r>
                      <a:r>
                        <a:rPr kumimoji="1" lang="en-US" altLang="ja-JP"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3,070</a:t>
                      </a: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床）</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12</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月末までの見込み含む）</a:t>
                      </a:r>
                      <a:endPar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※10</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27</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日に府より要請した医療機関以外にも新たに病床を確保した医療機関等の病床数含む</a:t>
                      </a:r>
                      <a:endPar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うち、豊能・三島・中河内・大阪市に所在する医療機関（約</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90</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病院）＋</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177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床　</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国関係医療機関（約</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20</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病院）＋</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51</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床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10/27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との比較）</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r>
                        <a:rPr kumimoji="1" lang="ja-JP" altLang="en-US" sz="1200" b="1" dirty="0" smtClean="0">
                          <a:solidFill>
                            <a:schemeClr val="tx1"/>
                          </a:solidFill>
                          <a:latin typeface="Meiryo UI" panose="020B0604030504040204" pitchFamily="50" charset="-128"/>
                          <a:ea typeface="Meiryo UI" panose="020B0604030504040204" pitchFamily="50" charset="-128"/>
                        </a:rPr>
                        <a:t>○転退院サポートセンターによる転退院支援、後方支援病院：</a:t>
                      </a:r>
                      <a:r>
                        <a:rPr kumimoji="1" lang="en-US" altLang="ja-JP" sz="1200" b="1" dirty="0" smtClean="0">
                          <a:solidFill>
                            <a:schemeClr val="tx1"/>
                          </a:solidFill>
                          <a:latin typeface="Meiryo UI" panose="020B0604030504040204" pitchFamily="50" charset="-128"/>
                          <a:ea typeface="Meiryo UI" panose="020B0604030504040204" pitchFamily="50" charset="-128"/>
                        </a:rPr>
                        <a:t>215</a:t>
                      </a:r>
                      <a:r>
                        <a:rPr kumimoji="1" lang="ja-JP" altLang="en-US" sz="1200" b="1" dirty="0" smtClean="0">
                          <a:solidFill>
                            <a:schemeClr val="tx1"/>
                          </a:solidFill>
                          <a:latin typeface="Meiryo UI" panose="020B0604030504040204" pitchFamily="50" charset="-128"/>
                          <a:ea typeface="Meiryo UI" panose="020B0604030504040204" pitchFamily="50" charset="-128"/>
                        </a:rPr>
                        <a:t>病院</a:t>
                      </a:r>
                      <a:endParaRPr kumimoji="1" lang="ja-JP" altLang="en-US" sz="1100" b="1" dirty="0">
                        <a:solidFill>
                          <a:schemeClr val="tx1"/>
                        </a:solidFill>
                        <a:latin typeface="Meiryo UI" panose="020B0604030504040204" pitchFamily="50" charset="-128"/>
                        <a:ea typeface="Meiryo UI" panose="020B0604030504040204" pitchFamily="50" charset="-128"/>
                      </a:endParaRPr>
                    </a:p>
                  </a:txBody>
                  <a:tcPr marL="36000" marR="36000" marT="0" marB="0" anchor="ctr">
                    <a:noFill/>
                  </a:tcPr>
                </a:tc>
                <a:extLst>
                  <a:ext uri="{0D108BD9-81ED-4DB2-BD59-A6C34878D82A}">
                    <a16:rowId xmlns:a16="http://schemas.microsoft.com/office/drawing/2014/main" val="4085161125"/>
                  </a:ext>
                </a:extLst>
              </a:tr>
              <a:tr h="1485573">
                <a:tc>
                  <a:txBody>
                    <a:bodyPr/>
                    <a:lstStyle/>
                    <a:p>
                      <a:r>
                        <a:rPr kumimoji="1" lang="ja-JP" altLang="en-US" sz="1400" b="1" dirty="0">
                          <a:latin typeface="Meiryo UI" panose="020B0604030504040204" pitchFamily="50" charset="-128"/>
                          <a:ea typeface="Meiryo UI" panose="020B0604030504040204" pitchFamily="50" charset="-128"/>
                        </a:rPr>
                        <a:t>医療人材の確保</a:t>
                      </a:r>
                    </a:p>
                  </a:txBody>
                  <a:tcPr marL="36000" marR="36000" marT="0" marB="0" anchor="ctr">
                    <a:solidFill>
                      <a:schemeClr val="accent1">
                        <a:lumMod val="40000"/>
                        <a:lumOff val="60000"/>
                      </a:schemeClr>
                    </a:solidFill>
                  </a:tcPr>
                </a:tc>
                <a:tc>
                  <a:txBody>
                    <a:bodyPr/>
                    <a:lstStyle/>
                    <a:p>
                      <a:r>
                        <a:rPr kumimoji="1" lang="ja-JP" altLang="en-US" sz="1400" b="1" dirty="0">
                          <a:solidFill>
                            <a:schemeClr val="tx1"/>
                          </a:solidFill>
                          <a:latin typeface="Meiryo UI" panose="020B0604030504040204" pitchFamily="50" charset="-128"/>
                          <a:ea typeface="Meiryo UI" panose="020B0604030504040204" pitchFamily="50" charset="-128"/>
                        </a:rPr>
                        <a:t>○重症患者対応看護師の育成支援</a:t>
                      </a:r>
                      <a:r>
                        <a:rPr kumimoji="1" lang="ja-JP" altLang="en-US" sz="1200" b="0" dirty="0">
                          <a:solidFill>
                            <a:schemeClr val="tx1"/>
                          </a:solidFill>
                          <a:latin typeface="Meiryo UI" panose="020B0604030504040204" pitchFamily="50" charset="-128"/>
                          <a:ea typeface="Meiryo UI" panose="020B0604030504040204" pitchFamily="50" charset="-128"/>
                        </a:rPr>
                        <a:t>（研修等の実施）</a:t>
                      </a:r>
                      <a:endParaRPr kumimoji="1" lang="en-US" altLang="ja-JP" sz="1400" b="0" dirty="0">
                        <a:solidFill>
                          <a:schemeClr val="tx1"/>
                        </a:solidFill>
                        <a:latin typeface="Meiryo UI" panose="020B0604030504040204" pitchFamily="50" charset="-128"/>
                        <a:ea typeface="Meiryo UI" panose="020B0604030504040204" pitchFamily="50" charset="-128"/>
                      </a:endParaRPr>
                    </a:p>
                    <a:p>
                      <a:r>
                        <a:rPr kumimoji="1" lang="ja-JP" altLang="en-US" sz="1400" b="1" dirty="0">
                          <a:solidFill>
                            <a:schemeClr val="tx1"/>
                          </a:solidFill>
                          <a:latin typeface="Meiryo UI" panose="020B0604030504040204" pitchFamily="50" charset="-128"/>
                          <a:ea typeface="Meiryo UI" panose="020B0604030504040204" pitchFamily="50" charset="-128"/>
                        </a:rPr>
                        <a:t>○大阪コロナ重症センターへの医療人材</a:t>
                      </a:r>
                      <a:r>
                        <a:rPr kumimoji="1" lang="ja-JP" altLang="en-US" sz="1400" b="1" dirty="0" smtClean="0">
                          <a:solidFill>
                            <a:schemeClr val="tx1"/>
                          </a:solidFill>
                          <a:latin typeface="Meiryo UI" panose="020B0604030504040204" pitchFamily="50" charset="-128"/>
                          <a:ea typeface="Meiryo UI" panose="020B0604030504040204" pitchFamily="50" charset="-128"/>
                        </a:rPr>
                        <a:t>確保：約</a:t>
                      </a:r>
                      <a:r>
                        <a:rPr kumimoji="1" lang="en-US" altLang="ja-JP" sz="1400" b="1" dirty="0">
                          <a:solidFill>
                            <a:schemeClr val="tx1"/>
                          </a:solidFill>
                          <a:latin typeface="Meiryo UI" panose="020B0604030504040204" pitchFamily="50" charset="-128"/>
                          <a:ea typeface="Meiryo UI" panose="020B0604030504040204" pitchFamily="50" charset="-128"/>
                        </a:rPr>
                        <a:t>230</a:t>
                      </a:r>
                      <a:r>
                        <a:rPr kumimoji="1" lang="ja-JP" altLang="en-US" sz="1400" b="1" dirty="0" smtClean="0">
                          <a:solidFill>
                            <a:schemeClr val="tx1"/>
                          </a:solidFill>
                          <a:latin typeface="Meiryo UI" panose="020B0604030504040204" pitchFamily="50" charset="-128"/>
                          <a:ea typeface="Meiryo UI" panose="020B0604030504040204" pitchFamily="50" charset="-128"/>
                        </a:rPr>
                        <a:t>人</a:t>
                      </a:r>
                      <a:endParaRPr kumimoji="1" lang="en-US" altLang="ja-JP" sz="1400" b="1" dirty="0">
                        <a:solidFill>
                          <a:schemeClr val="tx1"/>
                        </a:solidFill>
                        <a:latin typeface="Meiryo UI" panose="020B0604030504040204" pitchFamily="50" charset="-128"/>
                        <a:ea typeface="Meiryo UI" panose="020B0604030504040204" pitchFamily="50" charset="-128"/>
                      </a:endParaRPr>
                    </a:p>
                    <a:p>
                      <a:r>
                        <a:rPr kumimoji="1" lang="ja-JP" altLang="en-US" sz="1050" b="0" dirty="0">
                          <a:solidFill>
                            <a:schemeClr val="tx1"/>
                          </a:solidFill>
                          <a:latin typeface="Meiryo UI" panose="020B0604030504040204" pitchFamily="50" charset="-128"/>
                          <a:ea typeface="Meiryo UI" panose="020B0604030504040204" pitchFamily="50" charset="-128"/>
                        </a:rPr>
                        <a:t>（医師）三次救急医療機関から常時派遣（</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日勤</a:t>
                      </a: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4</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人・夜勤</a:t>
                      </a: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人。</a:t>
                      </a:r>
                      <a:r>
                        <a:rPr kumimoji="1" lang="ja-JP" altLang="en-US" sz="1050" b="0" dirty="0">
                          <a:solidFill>
                            <a:schemeClr val="tx1"/>
                          </a:solidFill>
                          <a:latin typeface="Meiryo UI" panose="020B0604030504040204" pitchFamily="50" charset="-128"/>
                          <a:ea typeface="Meiryo UI" panose="020B0604030504040204" pitchFamily="50" charset="-128"/>
                        </a:rPr>
                        <a:t>登録状況</a:t>
                      </a:r>
                      <a:r>
                        <a:rPr kumimoji="1" lang="en-US" altLang="ja-JP" sz="1050" b="0" dirty="0" smtClean="0">
                          <a:solidFill>
                            <a:schemeClr val="tx1"/>
                          </a:solidFill>
                          <a:latin typeface="Meiryo UI" panose="020B0604030504040204" pitchFamily="50" charset="-128"/>
                          <a:ea typeface="Meiryo UI" panose="020B0604030504040204" pitchFamily="50" charset="-128"/>
                        </a:rPr>
                        <a:t>111</a:t>
                      </a:r>
                      <a:r>
                        <a:rPr kumimoji="1" lang="ja-JP" altLang="en-US" sz="1050" b="0" dirty="0" smtClean="0">
                          <a:solidFill>
                            <a:schemeClr val="tx1"/>
                          </a:solidFill>
                          <a:latin typeface="Meiryo UI" panose="020B0604030504040204" pitchFamily="50" charset="-128"/>
                          <a:ea typeface="Meiryo UI" panose="020B0604030504040204" pitchFamily="50" charset="-128"/>
                        </a:rPr>
                        <a:t>人</a:t>
                      </a: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11</a:t>
                      </a:r>
                      <a:r>
                        <a:rPr kumimoji="1" lang="ja-JP" altLang="en-US" sz="1050" b="0" dirty="0">
                          <a:solidFill>
                            <a:schemeClr val="tx1"/>
                          </a:solidFill>
                          <a:latin typeface="Meiryo UI" panose="020B0604030504040204" pitchFamily="50" charset="-128"/>
                          <a:ea typeface="Meiryo UI" panose="020B0604030504040204" pitchFamily="50" charset="-128"/>
                        </a:rPr>
                        <a:t>医療機関で輪番制）</a:t>
                      </a:r>
                      <a:endParaRPr kumimoji="1" lang="en-US" altLang="ja-JP" sz="1050" b="0" dirty="0">
                        <a:solidFill>
                          <a:schemeClr val="tx1"/>
                        </a:solidFill>
                        <a:latin typeface="Meiryo UI" panose="020B0604030504040204" pitchFamily="50" charset="-128"/>
                        <a:ea typeface="Meiryo UI" panose="020B0604030504040204" pitchFamily="50" charset="-128"/>
                      </a:endParaRPr>
                    </a:p>
                    <a:p>
                      <a:r>
                        <a:rPr kumimoji="1" lang="ja-JP" altLang="en-US" sz="1050" b="0" dirty="0">
                          <a:solidFill>
                            <a:schemeClr val="tx1"/>
                          </a:solidFill>
                          <a:latin typeface="Meiryo UI" panose="020B0604030504040204" pitchFamily="50" charset="-128"/>
                          <a:ea typeface="Meiryo UI" panose="020B0604030504040204" pitchFamily="50" charset="-128"/>
                        </a:rPr>
                        <a:t>（看護師）人材バンク：大阪府看護協会で約</a:t>
                      </a:r>
                      <a:r>
                        <a:rPr kumimoji="1" lang="en-US" altLang="ja-JP" sz="1050" b="0" dirty="0">
                          <a:solidFill>
                            <a:schemeClr val="tx1"/>
                          </a:solidFill>
                          <a:latin typeface="Meiryo UI" panose="020B0604030504040204" pitchFamily="50" charset="-128"/>
                          <a:ea typeface="Meiryo UI" panose="020B0604030504040204" pitchFamily="50" charset="-128"/>
                        </a:rPr>
                        <a:t>100</a:t>
                      </a:r>
                      <a:r>
                        <a:rPr kumimoji="1" lang="ja-JP" altLang="en-US" sz="1050" b="0" dirty="0">
                          <a:solidFill>
                            <a:schemeClr val="tx1"/>
                          </a:solidFill>
                          <a:latin typeface="Meiryo UI" panose="020B0604030504040204" pitchFamily="50" charset="-128"/>
                          <a:ea typeface="Meiryo UI" panose="020B0604030504040204" pitchFamily="50" charset="-128"/>
                        </a:rPr>
                        <a:t>人を常時雇用し、重症センター・協力医療機関・クラスター発生医療機関等で従事。</a:t>
                      </a:r>
                      <a:endParaRPr kumimoji="1" lang="en-US" altLang="ja-JP" sz="1050" b="0" dirty="0">
                        <a:solidFill>
                          <a:schemeClr val="tx1"/>
                        </a:solidFill>
                        <a:latin typeface="Meiryo UI" panose="020B0604030504040204" pitchFamily="50" charset="-128"/>
                        <a:ea typeface="Meiryo UI" panose="020B0604030504040204" pitchFamily="50" charset="-128"/>
                      </a:endParaRPr>
                    </a:p>
                    <a:p>
                      <a:r>
                        <a:rPr kumimoji="1" lang="ja-JP" altLang="en-US" sz="1050" b="0" dirty="0">
                          <a:solidFill>
                            <a:schemeClr val="tx1"/>
                          </a:solidFill>
                          <a:latin typeface="Meiryo UI" panose="020B0604030504040204" pitchFamily="50" charset="-128"/>
                          <a:ea typeface="Meiryo UI" panose="020B0604030504040204" pitchFamily="50" charset="-128"/>
                        </a:rPr>
                        <a:t>　　　　　　　派遣予約協定：ひっ迫時の派遣について府内医療機関等と協定を締結（</a:t>
                      </a:r>
                      <a:r>
                        <a:rPr kumimoji="1" lang="en-US" altLang="ja-JP" sz="1050" b="0" dirty="0">
                          <a:solidFill>
                            <a:schemeClr val="tx1"/>
                          </a:solidFill>
                          <a:latin typeface="Meiryo UI" panose="020B0604030504040204" pitchFamily="50" charset="-128"/>
                          <a:ea typeface="Meiryo UI" panose="020B0604030504040204" pitchFamily="50" charset="-128"/>
                        </a:rPr>
                        <a:t>14</a:t>
                      </a:r>
                      <a:r>
                        <a:rPr kumimoji="1" lang="ja-JP" altLang="en-US" sz="1050" b="0" dirty="0">
                          <a:solidFill>
                            <a:schemeClr val="tx1"/>
                          </a:solidFill>
                          <a:latin typeface="Meiryo UI" panose="020B0604030504040204" pitchFamily="50" charset="-128"/>
                          <a:ea typeface="Meiryo UI" panose="020B0604030504040204" pitchFamily="50" charset="-128"/>
                        </a:rPr>
                        <a:t>医療機関・</a:t>
                      </a:r>
                      <a:r>
                        <a:rPr kumimoji="1" lang="en-US" altLang="ja-JP" sz="1050" b="0" dirty="0">
                          <a:solidFill>
                            <a:schemeClr val="tx1"/>
                          </a:solidFill>
                          <a:latin typeface="Meiryo UI" panose="020B0604030504040204" pitchFamily="50" charset="-128"/>
                          <a:ea typeface="Meiryo UI" panose="020B0604030504040204" pitchFamily="50" charset="-128"/>
                        </a:rPr>
                        <a:t>14</a:t>
                      </a:r>
                      <a:r>
                        <a:rPr kumimoji="1" lang="ja-JP" altLang="en-US" sz="1050" b="0" dirty="0">
                          <a:solidFill>
                            <a:schemeClr val="tx1"/>
                          </a:solidFill>
                          <a:latin typeface="Meiryo UI" panose="020B0604030504040204" pitchFamily="50" charset="-128"/>
                          <a:ea typeface="Meiryo UI" panose="020B0604030504040204" pitchFamily="50" charset="-128"/>
                        </a:rPr>
                        <a:t>人）</a:t>
                      </a:r>
                      <a:endParaRPr kumimoji="1" lang="en-US" altLang="ja-JP" sz="1050" b="0" dirty="0">
                        <a:solidFill>
                          <a:schemeClr val="tx1"/>
                        </a:solidFill>
                        <a:latin typeface="Meiryo UI" panose="020B0604030504040204" pitchFamily="50" charset="-128"/>
                        <a:ea typeface="Meiryo UI" panose="020B0604030504040204" pitchFamily="50" charset="-128"/>
                      </a:endParaRPr>
                    </a:p>
                    <a:p>
                      <a:r>
                        <a:rPr kumimoji="1" lang="ja-JP" altLang="en-US" sz="1050" b="0" dirty="0">
                          <a:solidFill>
                            <a:schemeClr val="tx1"/>
                          </a:solidFill>
                          <a:latin typeface="Meiryo UI" panose="020B0604030504040204" pitchFamily="50" charset="-128"/>
                          <a:ea typeface="Meiryo UI" panose="020B0604030504040204" pitchFamily="50" charset="-128"/>
                        </a:rPr>
                        <a:t>（診療放射線技師）府内医療機関から常時派遣（日勤</a:t>
                      </a:r>
                      <a:r>
                        <a:rPr kumimoji="1" lang="en-US" altLang="ja-JP" sz="1050" b="0" dirty="0">
                          <a:solidFill>
                            <a:schemeClr val="tx1"/>
                          </a:solidFill>
                          <a:latin typeface="Meiryo UI" panose="020B0604030504040204" pitchFamily="50" charset="-128"/>
                          <a:ea typeface="Meiryo UI" panose="020B0604030504040204" pitchFamily="50" charset="-128"/>
                        </a:rPr>
                        <a:t>2</a:t>
                      </a:r>
                      <a:r>
                        <a:rPr kumimoji="1" lang="ja-JP" altLang="en-US" sz="1050" b="0" dirty="0">
                          <a:solidFill>
                            <a:schemeClr val="tx1"/>
                          </a:solidFill>
                          <a:latin typeface="Meiryo UI" panose="020B0604030504040204" pitchFamily="50" charset="-128"/>
                          <a:ea typeface="Meiryo UI" panose="020B0604030504040204" pitchFamily="50" charset="-128"/>
                        </a:rPr>
                        <a:t>人、夜勤</a:t>
                      </a:r>
                      <a:r>
                        <a:rPr kumimoji="1" lang="en-US" altLang="ja-JP" sz="1050" b="0" dirty="0">
                          <a:solidFill>
                            <a:schemeClr val="tx1"/>
                          </a:solidFill>
                          <a:latin typeface="Meiryo UI" panose="020B0604030504040204" pitchFamily="50" charset="-128"/>
                          <a:ea typeface="Meiryo UI" panose="020B0604030504040204" pitchFamily="50" charset="-128"/>
                        </a:rPr>
                        <a:t>1</a:t>
                      </a:r>
                      <a:r>
                        <a:rPr kumimoji="1" lang="ja-JP" altLang="en-US" sz="1050" b="0" dirty="0">
                          <a:solidFill>
                            <a:schemeClr val="tx1"/>
                          </a:solidFill>
                          <a:latin typeface="Meiryo UI" panose="020B0604030504040204" pitchFamily="50" charset="-128"/>
                          <a:ea typeface="Meiryo UI" panose="020B0604030504040204" pitchFamily="50" charset="-128"/>
                        </a:rPr>
                        <a:t>人。</a:t>
                      </a:r>
                      <a:r>
                        <a:rPr kumimoji="1" lang="en-US" altLang="ja-JP" sz="1050" b="0" dirty="0">
                          <a:solidFill>
                            <a:schemeClr val="tx1"/>
                          </a:solidFill>
                          <a:latin typeface="Meiryo UI" panose="020B0604030504040204" pitchFamily="50" charset="-128"/>
                          <a:ea typeface="Meiryo UI" panose="020B0604030504040204" pitchFamily="50" charset="-128"/>
                        </a:rPr>
                        <a:t>2</a:t>
                      </a:r>
                      <a:r>
                        <a:rPr kumimoji="1" lang="ja-JP" altLang="en-US" sz="1050" b="0" dirty="0">
                          <a:solidFill>
                            <a:schemeClr val="tx1"/>
                          </a:solidFill>
                          <a:latin typeface="Meiryo UI" panose="020B0604030504040204" pitchFamily="50" charset="-128"/>
                          <a:ea typeface="Meiryo UI" panose="020B0604030504040204" pitchFamily="50" charset="-128"/>
                        </a:rPr>
                        <a:t>医療機関で輪番制）</a:t>
                      </a:r>
                    </a:p>
                    <a:p>
                      <a:r>
                        <a:rPr kumimoji="1" lang="ja-JP" altLang="en-US" sz="1050" b="0" dirty="0">
                          <a:solidFill>
                            <a:schemeClr val="tx1"/>
                          </a:solidFill>
                          <a:latin typeface="Meiryo UI" panose="020B0604030504040204" pitchFamily="50" charset="-128"/>
                          <a:ea typeface="Meiryo UI" panose="020B0604030504040204" pitchFamily="50" charset="-128"/>
                        </a:rPr>
                        <a:t>　</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上記以外に、大阪コロナ大規模医療・療養センターで勤務する医療従事者　約</a:t>
                      </a:r>
                      <a:r>
                        <a:rPr kumimoji="1" lang="en-US" altLang="ja-JP" sz="1200" b="1" dirty="0">
                          <a:solidFill>
                            <a:schemeClr val="tx1"/>
                          </a:solidFill>
                          <a:latin typeface="Meiryo UI" panose="020B0604030504040204" pitchFamily="50" charset="-128"/>
                          <a:ea typeface="Meiryo UI" panose="020B0604030504040204" pitchFamily="50" charset="-128"/>
                        </a:rPr>
                        <a:t>220</a:t>
                      </a:r>
                      <a:r>
                        <a:rPr kumimoji="1" lang="ja-JP" altLang="en-US" sz="1200" b="1" dirty="0">
                          <a:solidFill>
                            <a:schemeClr val="tx1"/>
                          </a:solidFill>
                          <a:latin typeface="Meiryo UI" panose="020B0604030504040204" pitchFamily="50" charset="-128"/>
                          <a:ea typeface="Meiryo UI" panose="020B0604030504040204" pitchFamily="50" charset="-128"/>
                        </a:rPr>
                        <a:t>人を運営事業者が確保</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050" b="0" dirty="0">
                          <a:solidFill>
                            <a:schemeClr val="tx1"/>
                          </a:solidFill>
                          <a:latin typeface="Meiryo UI" panose="020B0604030504040204" pitchFamily="50" charset="-128"/>
                          <a:ea typeface="Meiryo UI" panose="020B0604030504040204" pitchFamily="50" charset="-128"/>
                        </a:rPr>
                        <a:t>　　（医師）</a:t>
                      </a:r>
                      <a:r>
                        <a:rPr kumimoji="1" lang="en-US" altLang="ja-JP" sz="1050" b="0" dirty="0">
                          <a:solidFill>
                            <a:schemeClr val="tx1"/>
                          </a:solidFill>
                          <a:latin typeface="Meiryo UI" panose="020B0604030504040204" pitchFamily="50" charset="-128"/>
                          <a:ea typeface="Meiryo UI" panose="020B0604030504040204" pitchFamily="50" charset="-128"/>
                        </a:rPr>
                        <a:t>40</a:t>
                      </a:r>
                      <a:r>
                        <a:rPr kumimoji="1" lang="ja-JP" altLang="en-US" sz="1050" b="0" dirty="0">
                          <a:solidFill>
                            <a:schemeClr val="tx1"/>
                          </a:solidFill>
                          <a:latin typeface="Meiryo UI" panose="020B0604030504040204" pitchFamily="50" charset="-128"/>
                          <a:ea typeface="Meiryo UI" panose="020B0604030504040204" pitchFamily="50" charset="-128"/>
                        </a:rPr>
                        <a:t>人</a:t>
                      </a:r>
                      <a:r>
                        <a:rPr kumimoji="1" lang="ja-JP" altLang="en-US" sz="1000" b="0" dirty="0">
                          <a:solidFill>
                            <a:schemeClr val="tx1"/>
                          </a:solidFill>
                          <a:latin typeface="Meiryo UI" panose="020B0604030504040204" pitchFamily="50" charset="-128"/>
                          <a:ea typeface="Meiryo UI" panose="020B0604030504040204" pitchFamily="50" charset="-128"/>
                        </a:rPr>
                        <a:t>（</a:t>
                      </a:r>
                      <a:r>
                        <a:rPr kumimoji="1" lang="en-US" altLang="ja-JP" sz="1000" b="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無症状・軽症患者用</a:t>
                      </a:r>
                      <a:r>
                        <a:rPr kumimoji="1" lang="en-US" altLang="ja-JP" sz="1000" b="0" dirty="0">
                          <a:solidFill>
                            <a:schemeClr val="tx1"/>
                          </a:solidFill>
                          <a:latin typeface="Meiryo UI" panose="020B0604030504040204" pitchFamily="50" charset="-128"/>
                          <a:ea typeface="Meiryo UI" panose="020B0604030504040204" pitchFamily="50" charset="-128"/>
                        </a:rPr>
                        <a:t>800</a:t>
                      </a:r>
                      <a:r>
                        <a:rPr kumimoji="1" lang="ja-JP" altLang="en-US" sz="1000" b="0" dirty="0">
                          <a:solidFill>
                            <a:schemeClr val="tx1"/>
                          </a:solidFill>
                          <a:latin typeface="Meiryo UI" panose="020B0604030504040204" pitchFamily="50" charset="-128"/>
                          <a:ea typeface="Meiryo UI" panose="020B0604030504040204" pitchFamily="50" charset="-128"/>
                        </a:rPr>
                        <a:t>床の常駐医師、オンライン診療医師は含まない。）</a:t>
                      </a:r>
                      <a:r>
                        <a:rPr kumimoji="1" lang="ja-JP" altLang="en-US" sz="1050" b="0" dirty="0">
                          <a:solidFill>
                            <a:schemeClr val="tx1"/>
                          </a:solidFill>
                          <a:latin typeface="Meiryo UI" panose="020B0604030504040204" pitchFamily="50" charset="-128"/>
                          <a:ea typeface="Meiryo UI" panose="020B0604030504040204" pitchFamily="50" charset="-128"/>
                        </a:rPr>
                        <a:t>（看護師）約</a:t>
                      </a:r>
                      <a:r>
                        <a:rPr kumimoji="1" lang="en-US" altLang="ja-JP" sz="1050" b="0" dirty="0">
                          <a:solidFill>
                            <a:schemeClr val="tx1"/>
                          </a:solidFill>
                          <a:latin typeface="Meiryo UI" panose="020B0604030504040204" pitchFamily="50" charset="-128"/>
                          <a:ea typeface="Meiryo UI" panose="020B0604030504040204" pitchFamily="50" charset="-128"/>
                        </a:rPr>
                        <a:t>170</a:t>
                      </a:r>
                      <a:r>
                        <a:rPr kumimoji="1" lang="ja-JP" altLang="en-US" sz="1050" b="0" dirty="0">
                          <a:solidFill>
                            <a:schemeClr val="tx1"/>
                          </a:solidFill>
                          <a:latin typeface="Meiryo UI" panose="020B0604030504040204" pitchFamily="50" charset="-128"/>
                          <a:ea typeface="Meiryo UI" panose="020B0604030504040204" pitchFamily="50" charset="-128"/>
                        </a:rPr>
                        <a:t>人（薬剤師）約</a:t>
                      </a:r>
                      <a:r>
                        <a:rPr kumimoji="1" lang="en-US" altLang="ja-JP" sz="1050" b="0" dirty="0">
                          <a:solidFill>
                            <a:schemeClr val="tx1"/>
                          </a:solidFill>
                          <a:latin typeface="Meiryo UI" panose="020B0604030504040204" pitchFamily="50" charset="-128"/>
                          <a:ea typeface="Meiryo UI" panose="020B0604030504040204" pitchFamily="50" charset="-128"/>
                        </a:rPr>
                        <a:t>10</a:t>
                      </a:r>
                      <a:r>
                        <a:rPr kumimoji="1" lang="ja-JP" altLang="en-US" sz="1050" b="0" dirty="0">
                          <a:solidFill>
                            <a:schemeClr val="tx1"/>
                          </a:solidFill>
                          <a:latin typeface="Meiryo UI" panose="020B0604030504040204" pitchFamily="50" charset="-128"/>
                          <a:ea typeface="Meiryo UI" panose="020B0604030504040204" pitchFamily="50" charset="-128"/>
                        </a:rPr>
                        <a:t>人</a:t>
                      </a:r>
                    </a:p>
                  </a:txBody>
                  <a:tcPr marL="36000" marR="36000" marT="0" marB="0" anchor="ctr">
                    <a:noFill/>
                  </a:tcPr>
                </a:tc>
                <a:extLst>
                  <a:ext uri="{0D108BD9-81ED-4DB2-BD59-A6C34878D82A}">
                    <a16:rowId xmlns:a16="http://schemas.microsoft.com/office/drawing/2014/main" val="2350538792"/>
                  </a:ext>
                </a:extLst>
              </a:tr>
            </a:tbl>
          </a:graphicData>
        </a:graphic>
      </p:graphicFrame>
      <p:sp>
        <p:nvSpPr>
          <p:cNvPr id="7" name="正方形/長方形 6"/>
          <p:cNvSpPr/>
          <p:nvPr/>
        </p:nvSpPr>
        <p:spPr>
          <a:xfrm>
            <a:off x="9564187" y="488388"/>
            <a:ext cx="2860078" cy="253916"/>
          </a:xfrm>
          <a:prstGeom prst="rect">
            <a:avLst/>
          </a:prstGeom>
        </p:spPr>
        <p:txBody>
          <a:bodyPr wrap="none">
            <a:spAutoFit/>
          </a:bodyPr>
          <a:lstStyle/>
          <a:p>
            <a:pPr lvl="0" defTabSz="914400"/>
            <a:r>
              <a:rPr kumimoji="1" lang="ja-JP" altLang="en-US" sz="1050" dirty="0">
                <a:solidFill>
                  <a:prstClr val="black"/>
                </a:solidFill>
                <a:latin typeface="Meiryo UI" panose="020B0604030504040204" pitchFamily="50" charset="-128"/>
                <a:ea typeface="Meiryo UI" panose="020B0604030504040204" pitchFamily="50" charset="-128"/>
              </a:rPr>
              <a:t>（時点は特に記載がなければ</a:t>
            </a:r>
            <a:r>
              <a:rPr kumimoji="1" lang="en-US" altLang="ja-JP" sz="1050" dirty="0">
                <a:solidFill>
                  <a:prstClr val="black"/>
                </a:solidFill>
                <a:latin typeface="Meiryo UI" panose="020B0604030504040204" pitchFamily="50" charset="-128"/>
                <a:ea typeface="Meiryo UI" panose="020B0604030504040204" pitchFamily="50" charset="-128"/>
              </a:rPr>
              <a:t>12</a:t>
            </a:r>
            <a:r>
              <a:rPr kumimoji="1" lang="ja-JP" altLang="en-US" sz="1050" dirty="0">
                <a:solidFill>
                  <a:prstClr val="black"/>
                </a:solidFill>
                <a:latin typeface="Meiryo UI" panose="020B0604030504040204" pitchFamily="50" charset="-128"/>
                <a:ea typeface="Meiryo UI" panose="020B0604030504040204" pitchFamily="50" charset="-128"/>
              </a:rPr>
              <a:t>月</a:t>
            </a:r>
            <a:r>
              <a:rPr kumimoji="1" lang="en-US" altLang="ja-JP" sz="1050" dirty="0">
                <a:solidFill>
                  <a:prstClr val="black"/>
                </a:solidFill>
                <a:latin typeface="Meiryo UI" panose="020B0604030504040204" pitchFamily="50" charset="-128"/>
                <a:ea typeface="Meiryo UI" panose="020B0604030504040204" pitchFamily="50" charset="-128"/>
              </a:rPr>
              <a:t>20</a:t>
            </a:r>
            <a:r>
              <a:rPr kumimoji="1" lang="ja-JP" altLang="en-US" sz="1050" dirty="0">
                <a:solidFill>
                  <a:prstClr val="black"/>
                </a:solidFill>
                <a:latin typeface="Meiryo UI" panose="020B0604030504040204" pitchFamily="50" charset="-128"/>
                <a:ea typeface="Meiryo UI" panose="020B0604030504040204" pitchFamily="50" charset="-128"/>
              </a:rPr>
              <a:t>日時点）</a:t>
            </a:r>
            <a:endParaRPr kumimoji="1" lang="en-US" altLang="ja-JP" sz="1050" dirty="0">
              <a:solidFill>
                <a:prstClr val="black"/>
              </a:solidFill>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B32C9B4A-BF13-4571-95E7-41769B5DB540}"/>
              </a:ext>
            </a:extLst>
          </p:cNvPr>
          <p:cNvSpPr/>
          <p:nvPr/>
        </p:nvSpPr>
        <p:spPr>
          <a:xfrm>
            <a:off x="65269" y="3677498"/>
            <a:ext cx="8816551" cy="307777"/>
          </a:xfrm>
          <a:prstGeom prst="rect">
            <a:avLst/>
          </a:prstGeom>
          <a:ln w="12700">
            <a:noFill/>
          </a:ln>
        </p:spPr>
        <p:txBody>
          <a:bodyPr wrap="square">
            <a:spAutoFit/>
          </a:bodyPr>
          <a:lstStyle/>
          <a:p>
            <a:r>
              <a:rPr lang="ja-JP" altLang="en-US" sz="1400" dirty="0">
                <a:solidFill>
                  <a:schemeClr val="accent1">
                    <a:lumMod val="75000"/>
                  </a:schemeClr>
                </a:solidFill>
                <a:latin typeface="HGPｺﾞｼｯｸE" panose="020B0900000000000000" pitchFamily="50" charset="-128"/>
                <a:ea typeface="HGPｺﾞｼｯｸE" panose="020B0900000000000000" pitchFamily="50" charset="-128"/>
                <a:cs typeface="Meiryo UI" panose="020B0604030504040204" pitchFamily="50" charset="-128"/>
              </a:rPr>
              <a:t>●</a:t>
            </a:r>
            <a:r>
              <a:rPr lang="ja-JP" altLang="en-US" sz="1400" dirty="0">
                <a:latin typeface="HGPｺﾞｼｯｸE" panose="020B0900000000000000" pitchFamily="50" charset="-128"/>
                <a:ea typeface="HGPｺﾞｼｯｸE" panose="020B0900000000000000" pitchFamily="50" charset="-128"/>
                <a:cs typeface="Meiryo UI" panose="020B0604030504040204" pitchFamily="50" charset="-128"/>
              </a:rPr>
              <a:t>対策２　</a:t>
            </a:r>
            <a:r>
              <a:rPr lang="ja-JP" altLang="en-US" sz="1400" b="1" dirty="0">
                <a:latin typeface="Meiryo UI" panose="020B0604030504040204" pitchFamily="50" charset="-128"/>
                <a:ea typeface="Meiryo UI" panose="020B0604030504040204" pitchFamily="50" charset="-128"/>
              </a:rPr>
              <a:t>圏域ごとのネットワーク体制の構築</a:t>
            </a:r>
            <a:endParaRPr lang="en-US" altLang="ja-JP" sz="1400" b="1" dirty="0">
              <a:latin typeface="Meiryo UI" panose="020B0604030504040204" pitchFamily="50" charset="-128"/>
              <a:ea typeface="Meiryo UI" panose="020B0604030504040204" pitchFamily="50" charset="-128"/>
            </a:endParaRPr>
          </a:p>
        </p:txBody>
      </p:sp>
      <p:graphicFrame>
        <p:nvGraphicFramePr>
          <p:cNvPr id="27" name="表 26">
            <a:extLst>
              <a:ext uri="{FF2B5EF4-FFF2-40B4-BE49-F238E27FC236}">
                <a16:creationId xmlns:a16="http://schemas.microsoft.com/office/drawing/2014/main" id="{EEC016A7-0240-4B06-A722-D4F6504201BB}"/>
              </a:ext>
            </a:extLst>
          </p:cNvPr>
          <p:cNvGraphicFramePr>
            <a:graphicFrameLocks noGrp="1"/>
          </p:cNvGraphicFramePr>
          <p:nvPr>
            <p:extLst>
              <p:ext uri="{D42A27DB-BD31-4B8C-83A1-F6EECF244321}">
                <p14:modId xmlns:p14="http://schemas.microsoft.com/office/powerpoint/2010/main" val="96822837"/>
              </p:ext>
            </p:extLst>
          </p:nvPr>
        </p:nvGraphicFramePr>
        <p:xfrm>
          <a:off x="250711" y="3985275"/>
          <a:ext cx="11920742" cy="895819"/>
        </p:xfrm>
        <a:graphic>
          <a:graphicData uri="http://schemas.openxmlformats.org/drawingml/2006/table">
            <a:tbl>
              <a:tblPr>
                <a:tableStyleId>{D7AC3CCA-C797-4891-BE02-D94E43425B78}</a:tableStyleId>
              </a:tblPr>
              <a:tblGrid>
                <a:gridCol w="3741740">
                  <a:extLst>
                    <a:ext uri="{9D8B030D-6E8A-4147-A177-3AD203B41FA5}">
                      <a16:colId xmlns:a16="http://schemas.microsoft.com/office/drawing/2014/main" val="3323586397"/>
                    </a:ext>
                  </a:extLst>
                </a:gridCol>
                <a:gridCol w="8179002">
                  <a:extLst>
                    <a:ext uri="{9D8B030D-6E8A-4147-A177-3AD203B41FA5}">
                      <a16:colId xmlns:a16="http://schemas.microsoft.com/office/drawing/2014/main" val="3785490006"/>
                    </a:ext>
                  </a:extLst>
                </a:gridCol>
              </a:tblGrid>
              <a:tr h="89581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圏域ごとの体制整備・連携強化</a:t>
                      </a:r>
                      <a:endParaRPr kumimoji="0"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0" marB="0" anchor="ctr">
                    <a:solidFill>
                      <a:schemeClr val="accent1">
                        <a:lumMod val="40000"/>
                        <a:lumOff val="60000"/>
                      </a:schemeClr>
                    </a:solidFill>
                  </a:tcPr>
                </a:tc>
                <a:tc>
                  <a:txBody>
                    <a:bodyPr/>
                    <a:lstStyle/>
                    <a:p>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COVID-19</a:t>
                      </a:r>
                      <a:r>
                        <a:rPr kumimoji="1" lang="ja-JP" altLang="en-US" sz="1400" b="1" dirty="0">
                          <a:solidFill>
                            <a:schemeClr val="tx1"/>
                          </a:solidFill>
                          <a:latin typeface="Meiryo UI" panose="020B0604030504040204" pitchFamily="50" charset="-128"/>
                          <a:ea typeface="Meiryo UI" panose="020B0604030504040204" pitchFamily="50" charset="-128"/>
                        </a:rPr>
                        <a:t>病院連絡会の</a:t>
                      </a:r>
                      <a:r>
                        <a:rPr kumimoji="1" lang="ja-JP" altLang="en-US" sz="1400" b="1" dirty="0" smtClean="0">
                          <a:solidFill>
                            <a:schemeClr val="tx1"/>
                          </a:solidFill>
                          <a:latin typeface="Meiryo UI" panose="020B0604030504040204" pitchFamily="50" charset="-128"/>
                          <a:ea typeface="Meiryo UI" panose="020B0604030504040204" pitchFamily="50" charset="-128"/>
                        </a:rPr>
                        <a:t>実施：</a:t>
                      </a:r>
                      <a:r>
                        <a:rPr kumimoji="1" lang="en-US" altLang="ja-JP" sz="1200" b="1" dirty="0" smtClean="0">
                          <a:solidFill>
                            <a:schemeClr val="tx1"/>
                          </a:solidFill>
                          <a:latin typeface="Meiryo UI" panose="020B0604030504040204" pitchFamily="50" charset="-128"/>
                          <a:ea typeface="Meiryo UI" panose="020B0604030504040204" pitchFamily="50" charset="-128"/>
                        </a:rPr>
                        <a:t>10</a:t>
                      </a:r>
                      <a:r>
                        <a:rPr kumimoji="1" lang="ja-JP" altLang="en-US" sz="1200" b="1" dirty="0">
                          <a:solidFill>
                            <a:schemeClr val="tx1"/>
                          </a:solidFill>
                          <a:latin typeface="Meiryo UI" panose="020B0604030504040204" pitchFamily="50" charset="-128"/>
                          <a:ea typeface="Meiryo UI" panose="020B0604030504040204" pitchFamily="50" charset="-128"/>
                        </a:rPr>
                        <a:t>月下旬、各二次医療圏ごとに</a:t>
                      </a:r>
                      <a:r>
                        <a:rPr kumimoji="1" lang="ja-JP" altLang="en-US" sz="1200" b="1" dirty="0" smtClean="0">
                          <a:solidFill>
                            <a:schemeClr val="tx1"/>
                          </a:solidFill>
                          <a:latin typeface="Meiryo UI" panose="020B0604030504040204" pitchFamily="50" charset="-128"/>
                          <a:ea typeface="Meiryo UI" panose="020B0604030504040204" pitchFamily="50" charset="-128"/>
                        </a:rPr>
                        <a:t>開催</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400" b="1" dirty="0">
                          <a:solidFill>
                            <a:schemeClr val="tx1"/>
                          </a:solidFill>
                          <a:latin typeface="Meiryo UI" panose="020B0604030504040204" pitchFamily="50" charset="-128"/>
                          <a:ea typeface="Meiryo UI" panose="020B0604030504040204" pitchFamily="50" charset="-128"/>
                        </a:rPr>
                        <a:t>○圏域内での入院調整の一部</a:t>
                      </a:r>
                      <a:r>
                        <a:rPr kumimoji="1" lang="ja-JP" altLang="en-US" sz="1400" b="1" dirty="0" smtClean="0">
                          <a:solidFill>
                            <a:schemeClr val="tx1"/>
                          </a:solidFill>
                          <a:latin typeface="Meiryo UI" panose="020B0604030504040204" pitchFamily="50" charset="-128"/>
                          <a:ea typeface="Meiryo UI" panose="020B0604030504040204" pitchFamily="50" charset="-128"/>
                        </a:rPr>
                        <a:t>実施：</a:t>
                      </a:r>
                      <a:r>
                        <a:rPr kumimoji="1" lang="ja-JP" altLang="en-US" sz="1200" b="1" dirty="0" smtClean="0">
                          <a:solidFill>
                            <a:schemeClr val="tx1"/>
                          </a:solidFill>
                          <a:latin typeface="Meiryo UI" panose="020B0604030504040204" pitchFamily="50" charset="-128"/>
                          <a:ea typeface="Meiryo UI" panose="020B0604030504040204" pitchFamily="50" charset="-128"/>
                        </a:rPr>
                        <a:t>夜間については一部実施済</a:t>
                      </a:r>
                      <a:endParaRPr kumimoji="1" lang="en-US" altLang="ja-JP" sz="1400" b="1" dirty="0">
                        <a:solidFill>
                          <a:schemeClr val="tx1"/>
                        </a:solidFill>
                        <a:latin typeface="Meiryo UI" panose="020B0604030504040204" pitchFamily="50" charset="-128"/>
                        <a:ea typeface="Meiryo UI" panose="020B0604030504040204" pitchFamily="50" charset="-128"/>
                      </a:endParaRPr>
                    </a:p>
                    <a:p>
                      <a:r>
                        <a:rPr kumimoji="1" lang="ja-JP" altLang="en-US" sz="1400" b="1" dirty="0">
                          <a:solidFill>
                            <a:schemeClr val="tx1"/>
                          </a:solidFill>
                          <a:latin typeface="Meiryo UI" panose="020B0604030504040204" pitchFamily="50" charset="-128"/>
                          <a:ea typeface="Meiryo UI" panose="020B0604030504040204" pitchFamily="50" charset="-128"/>
                        </a:rPr>
                        <a:t>○病床稼働</a:t>
                      </a:r>
                      <a:r>
                        <a:rPr kumimoji="1" lang="ja-JP" altLang="en-US" sz="1400" b="1" dirty="0" smtClean="0">
                          <a:solidFill>
                            <a:schemeClr val="tx1"/>
                          </a:solidFill>
                          <a:latin typeface="Meiryo UI" panose="020B0604030504040204" pitchFamily="50" charset="-128"/>
                          <a:ea typeface="Meiryo UI" panose="020B0604030504040204" pitchFamily="50" charset="-128"/>
                        </a:rPr>
                        <a:t>状況管理ができるポータルサイトを整備：</a:t>
                      </a:r>
                      <a:r>
                        <a:rPr kumimoji="1" lang="en-US" altLang="ja-JP" sz="1200" b="1" dirty="0" smtClean="0">
                          <a:solidFill>
                            <a:schemeClr val="tx1"/>
                          </a:solidFill>
                          <a:latin typeface="Meiryo UI" panose="020B0604030504040204" pitchFamily="50" charset="-128"/>
                          <a:ea typeface="Meiryo UI" panose="020B0604030504040204" pitchFamily="50" charset="-128"/>
                        </a:rPr>
                        <a:t>12/20</a:t>
                      </a:r>
                      <a:r>
                        <a:rPr kumimoji="1" lang="ja-JP" altLang="en-US" sz="1200" b="1" strike="noStrike" baseline="0" dirty="0" smtClean="0">
                          <a:solidFill>
                            <a:schemeClr val="tx1"/>
                          </a:solidFill>
                          <a:latin typeface="Meiryo UI" panose="020B0604030504040204" pitchFamily="50" charset="-128"/>
                          <a:ea typeface="Meiryo UI" panose="020B0604030504040204" pitchFamily="50" charset="-128"/>
                        </a:rPr>
                        <a:t>以降</a:t>
                      </a:r>
                      <a:r>
                        <a:rPr kumimoji="1" lang="ja-JP" altLang="en-US" sz="1200" b="1" dirty="0" smtClean="0">
                          <a:solidFill>
                            <a:schemeClr val="tx1"/>
                          </a:solidFill>
                          <a:latin typeface="Meiryo UI" panose="020B0604030504040204" pitchFamily="50" charset="-128"/>
                          <a:ea typeface="Meiryo UI" panose="020B0604030504040204" pitchFamily="50" charset="-128"/>
                        </a:rPr>
                        <a:t>稼働</a:t>
                      </a:r>
                    </a:p>
                    <a:p>
                      <a:r>
                        <a:rPr kumimoji="1" lang="ja-JP" altLang="en-US" sz="1200" b="0" dirty="0" smtClean="0">
                          <a:latin typeface="Meiryo UI" panose="020B0604030504040204" pitchFamily="50" charset="-128"/>
                          <a:ea typeface="Meiryo UI" panose="020B0604030504040204" pitchFamily="50" charset="-128"/>
                        </a:rPr>
                        <a:t>　各受入医療機関の病床稼働状況について府・保健所・受入医療機関等の間でタイムリーに共有</a:t>
                      </a:r>
                      <a:endParaRPr kumimoji="1" lang="ja-JP" altLang="en-US" sz="1100" b="0" dirty="0">
                        <a:latin typeface="Meiryo UI" panose="020B0604030504040204" pitchFamily="50" charset="-128"/>
                        <a:ea typeface="Meiryo UI" panose="020B0604030504040204" pitchFamily="50" charset="-128"/>
                      </a:endParaRPr>
                    </a:p>
                  </a:txBody>
                  <a:tcPr marL="36000" marR="36000" marT="0" marB="0" anchor="ctr">
                    <a:noFill/>
                  </a:tcPr>
                </a:tc>
                <a:extLst>
                  <a:ext uri="{0D108BD9-81ED-4DB2-BD59-A6C34878D82A}">
                    <a16:rowId xmlns:a16="http://schemas.microsoft.com/office/drawing/2014/main" val="4085161125"/>
                  </a:ext>
                </a:extLst>
              </a:tr>
            </a:tbl>
          </a:graphicData>
        </a:graphic>
      </p:graphicFrame>
      <p:sp>
        <p:nvSpPr>
          <p:cNvPr id="28" name="正方形/長方形 27">
            <a:extLst>
              <a:ext uri="{FF2B5EF4-FFF2-40B4-BE49-F238E27FC236}">
                <a16:creationId xmlns:a16="http://schemas.microsoft.com/office/drawing/2014/main" id="{D66CA121-705A-4146-829D-D413C6D663B2}"/>
              </a:ext>
            </a:extLst>
          </p:cNvPr>
          <p:cNvSpPr/>
          <p:nvPr/>
        </p:nvSpPr>
        <p:spPr>
          <a:xfrm>
            <a:off x="-1" y="4908553"/>
            <a:ext cx="8329115" cy="307777"/>
          </a:xfrm>
          <a:prstGeom prst="rect">
            <a:avLst/>
          </a:prstGeom>
        </p:spPr>
        <p:txBody>
          <a:bodyPr wrap="square">
            <a:spAutoFit/>
          </a:bodyPr>
          <a:lstStyle/>
          <a:p>
            <a:r>
              <a:rPr kumimoji="1" lang="en-US" altLang="ja-JP" sz="1400" b="1" u="sng" dirty="0">
                <a:latin typeface="Meiryo UI" panose="020B0604030504040204" pitchFamily="50" charset="-128"/>
                <a:ea typeface="Meiryo UI" panose="020B0604030504040204" pitchFamily="50" charset="-128"/>
              </a:rPr>
              <a:t>Ⅱ</a:t>
            </a:r>
            <a:r>
              <a:rPr kumimoji="1" lang="ja-JP" altLang="en-US" sz="1400" b="1" u="sng" dirty="0">
                <a:latin typeface="Meiryo UI" panose="020B0604030504040204" pitchFamily="50" charset="-128"/>
                <a:ea typeface="Meiryo UI" panose="020B0604030504040204" pitchFamily="50" charset="-128"/>
              </a:rPr>
              <a:t>　治療が必要な患者への、初期治療体制の強化により、重症化を最小限に抑制</a:t>
            </a:r>
          </a:p>
        </p:txBody>
      </p:sp>
      <p:sp>
        <p:nvSpPr>
          <p:cNvPr id="29" name="正方形/長方形 28">
            <a:extLst>
              <a:ext uri="{FF2B5EF4-FFF2-40B4-BE49-F238E27FC236}">
                <a16:creationId xmlns:a16="http://schemas.microsoft.com/office/drawing/2014/main" id="{E462D4B8-B60D-4FE9-9C69-ECF060A324A1}"/>
              </a:ext>
            </a:extLst>
          </p:cNvPr>
          <p:cNvSpPr/>
          <p:nvPr/>
        </p:nvSpPr>
        <p:spPr>
          <a:xfrm>
            <a:off x="65269" y="5137500"/>
            <a:ext cx="8790582" cy="307777"/>
          </a:xfrm>
          <a:prstGeom prst="rect">
            <a:avLst/>
          </a:prstGeom>
          <a:ln w="12700">
            <a:noFill/>
          </a:ln>
        </p:spPr>
        <p:txBody>
          <a:bodyPr wrap="square">
            <a:spAutoFit/>
          </a:bodyPr>
          <a:lstStyle/>
          <a:p>
            <a:r>
              <a:rPr lang="ja-JP" altLang="en-US" sz="1400" dirty="0">
                <a:solidFill>
                  <a:schemeClr val="accent1">
                    <a:lumMod val="75000"/>
                  </a:schemeClr>
                </a:solidFill>
                <a:latin typeface="HGPｺﾞｼｯｸE" panose="020B0900000000000000" pitchFamily="50" charset="-128"/>
                <a:ea typeface="HGPｺﾞｼｯｸE" panose="020B0900000000000000" pitchFamily="50" charset="-128"/>
                <a:cs typeface="Meiryo UI" panose="020B0604030504040204" pitchFamily="50" charset="-128"/>
              </a:rPr>
              <a:t>●</a:t>
            </a:r>
            <a:r>
              <a:rPr lang="ja-JP" altLang="en-US" sz="1400" dirty="0">
                <a:latin typeface="HGPｺﾞｼｯｸE" panose="020B0900000000000000" pitchFamily="50" charset="-128"/>
                <a:ea typeface="HGPｺﾞｼｯｸE" panose="020B0900000000000000" pitchFamily="50" charset="-128"/>
                <a:cs typeface="Meiryo UI" panose="020B0604030504040204" pitchFamily="50" charset="-128"/>
              </a:rPr>
              <a:t>対策３　</a:t>
            </a:r>
            <a:r>
              <a:rPr lang="ja-JP" altLang="en-US" sz="1400" b="1" dirty="0">
                <a:latin typeface="Meiryo UI" panose="020B0604030504040204" pitchFamily="50" charset="-128"/>
                <a:ea typeface="Meiryo UI" panose="020B0604030504040204" pitchFamily="50" charset="-128"/>
              </a:rPr>
              <a:t>初期治療体制の強化</a:t>
            </a:r>
            <a:endParaRPr lang="en-US" altLang="ja-JP" sz="1400" b="1" dirty="0">
              <a:latin typeface="Meiryo UI" panose="020B0604030504040204" pitchFamily="50" charset="-128"/>
              <a:ea typeface="Meiryo UI" panose="020B0604030504040204" pitchFamily="50" charset="-128"/>
            </a:endParaRPr>
          </a:p>
        </p:txBody>
      </p:sp>
      <p:graphicFrame>
        <p:nvGraphicFramePr>
          <p:cNvPr id="30" name="表 29">
            <a:extLst>
              <a:ext uri="{FF2B5EF4-FFF2-40B4-BE49-F238E27FC236}">
                <a16:creationId xmlns:a16="http://schemas.microsoft.com/office/drawing/2014/main" id="{E6AECFF5-CB50-47AC-AF11-DB1F8D3D4F91}"/>
              </a:ext>
            </a:extLst>
          </p:cNvPr>
          <p:cNvGraphicFramePr>
            <a:graphicFrameLocks noGrp="1"/>
          </p:cNvGraphicFramePr>
          <p:nvPr>
            <p:extLst>
              <p:ext uri="{D42A27DB-BD31-4B8C-83A1-F6EECF244321}">
                <p14:modId xmlns:p14="http://schemas.microsoft.com/office/powerpoint/2010/main" val="1000832356"/>
              </p:ext>
            </p:extLst>
          </p:nvPr>
        </p:nvGraphicFramePr>
        <p:xfrm>
          <a:off x="250710" y="5431069"/>
          <a:ext cx="11920742" cy="1407624"/>
        </p:xfrm>
        <a:graphic>
          <a:graphicData uri="http://schemas.openxmlformats.org/drawingml/2006/table">
            <a:tbl>
              <a:tblPr>
                <a:tableStyleId>{D7AC3CCA-C797-4891-BE02-D94E43425B78}</a:tableStyleId>
              </a:tblPr>
              <a:tblGrid>
                <a:gridCol w="3728862">
                  <a:extLst>
                    <a:ext uri="{9D8B030D-6E8A-4147-A177-3AD203B41FA5}">
                      <a16:colId xmlns:a16="http://schemas.microsoft.com/office/drawing/2014/main" val="3323586397"/>
                    </a:ext>
                  </a:extLst>
                </a:gridCol>
                <a:gridCol w="8191880">
                  <a:extLst>
                    <a:ext uri="{9D8B030D-6E8A-4147-A177-3AD203B41FA5}">
                      <a16:colId xmlns:a16="http://schemas.microsoft.com/office/drawing/2014/main" val="3785490006"/>
                    </a:ext>
                  </a:extLst>
                </a:gridCol>
              </a:tblGrid>
              <a:tr h="140762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入院・宿泊・外来・往診における</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抗体</a:t>
                      </a:r>
                      <a:r>
                        <a:rPr kumimoji="0"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治療体制等の</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充実</a:t>
                      </a:r>
                      <a:endParaRPr kumimoji="0"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0" marR="0" marT="0" marB="0" anchor="ctr">
                    <a:solidFill>
                      <a:schemeClr val="accent1">
                        <a:lumMod val="40000"/>
                        <a:lumOff val="60000"/>
                      </a:schemeClr>
                    </a:solidFill>
                  </a:tcPr>
                </a:tc>
                <a:tc>
                  <a:txBody>
                    <a:bodyPr/>
                    <a:lstStyle/>
                    <a:p>
                      <a:r>
                        <a:rPr kumimoji="1" lang="ja-JP" altLang="en-US" sz="1400" b="1" dirty="0">
                          <a:latin typeface="Meiryo UI" panose="020B0604030504040204" pitchFamily="50" charset="-128"/>
                          <a:ea typeface="Meiryo UI" panose="020B0604030504040204" pitchFamily="50" charset="-128"/>
                        </a:rPr>
                        <a:t>○入院　新型コロナ患者等受入医療機関：最大約</a:t>
                      </a:r>
                      <a:r>
                        <a:rPr kumimoji="1" lang="en-US" altLang="ja-JP" sz="1400" b="1" dirty="0">
                          <a:latin typeface="Meiryo UI" panose="020B0604030504040204" pitchFamily="50" charset="-128"/>
                          <a:ea typeface="Meiryo UI" panose="020B0604030504040204" pitchFamily="50" charset="-128"/>
                        </a:rPr>
                        <a:t>120</a:t>
                      </a:r>
                      <a:r>
                        <a:rPr kumimoji="1" lang="ja-JP" altLang="en-US" sz="1400" b="1" dirty="0">
                          <a:latin typeface="Meiryo UI" panose="020B0604030504040204" pitchFamily="50" charset="-128"/>
                          <a:ea typeface="Meiryo UI" panose="020B0604030504040204" pitchFamily="50" charset="-128"/>
                        </a:rPr>
                        <a:t>医療機関</a:t>
                      </a:r>
                    </a:p>
                    <a:p>
                      <a:r>
                        <a:rPr kumimoji="1" lang="ja-JP" altLang="en-US" sz="1400" b="1" dirty="0">
                          <a:latin typeface="Meiryo UI" panose="020B0604030504040204" pitchFamily="50" charset="-128"/>
                          <a:ea typeface="Meiryo UI" panose="020B0604030504040204" pitchFamily="50" charset="-128"/>
                        </a:rPr>
                        <a:t>　　　　　 短期入院型医療機関：９病院</a:t>
                      </a:r>
                      <a:r>
                        <a:rPr kumimoji="1" lang="ja-JP" altLang="en-US" sz="1100" b="0" dirty="0">
                          <a:latin typeface="Meiryo UI" panose="020B0604030504040204" pitchFamily="50" charset="-128"/>
                          <a:ea typeface="Meiryo UI" panose="020B0604030504040204" pitchFamily="50" charset="-128"/>
                        </a:rPr>
                        <a:t>（</a:t>
                      </a:r>
                      <a:r>
                        <a:rPr kumimoji="1" lang="ja-JP" altLang="en-US" sz="1100" b="0" dirty="0" smtClean="0">
                          <a:latin typeface="Meiryo UI" panose="020B0604030504040204" pitchFamily="50" charset="-128"/>
                          <a:ea typeface="Meiryo UI" panose="020B0604030504040204" pitchFamily="50" charset="-128"/>
                        </a:rPr>
                        <a:t>上記の内数）</a:t>
                      </a:r>
                      <a:endParaRPr kumimoji="1" lang="ja-JP" altLang="en-US" sz="1400" b="0"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○宿泊　診療型宿泊療養施設：９施設</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○外来　抗体治療外来医療機関：</a:t>
                      </a:r>
                      <a:r>
                        <a:rPr kumimoji="1" lang="en-US" altLang="ja-JP" sz="1400" b="1" dirty="0" smtClean="0">
                          <a:latin typeface="Meiryo UI" panose="020B0604030504040204" pitchFamily="50" charset="-128"/>
                          <a:ea typeface="Meiryo UI" panose="020B0604030504040204" pitchFamily="50" charset="-128"/>
                        </a:rPr>
                        <a:t>263</a:t>
                      </a:r>
                      <a:r>
                        <a:rPr kumimoji="1" lang="ja-JP" altLang="en-US" sz="1400" b="1" dirty="0" smtClean="0">
                          <a:latin typeface="Meiryo UI" panose="020B0604030504040204" pitchFamily="50" charset="-128"/>
                          <a:ea typeface="Meiryo UI" panose="020B0604030504040204" pitchFamily="50" charset="-128"/>
                        </a:rPr>
                        <a:t>医療</a:t>
                      </a:r>
                      <a:r>
                        <a:rPr kumimoji="1" lang="ja-JP" altLang="en-US" sz="1400" b="1" dirty="0">
                          <a:latin typeface="Meiryo UI" panose="020B0604030504040204" pitchFamily="50" charset="-128"/>
                          <a:ea typeface="Meiryo UI" panose="020B0604030504040204" pitchFamily="50" charset="-128"/>
                        </a:rPr>
                        <a:t>機関</a:t>
                      </a:r>
                      <a:r>
                        <a:rPr kumimoji="1" lang="ja-JP" altLang="en-US" sz="1100" b="0" dirty="0">
                          <a:latin typeface="Meiryo UI" panose="020B0604030504040204" pitchFamily="50" charset="-128"/>
                          <a:ea typeface="Meiryo UI" panose="020B0604030504040204" pitchFamily="50" charset="-128"/>
                        </a:rPr>
                        <a:t>（受入病院</a:t>
                      </a:r>
                      <a:r>
                        <a:rPr kumimoji="1" lang="en-US" altLang="ja-JP" sz="1100" b="0" dirty="0" smtClean="0">
                          <a:latin typeface="Meiryo UI" panose="020B0604030504040204" pitchFamily="50" charset="-128"/>
                          <a:ea typeface="Meiryo UI" panose="020B0604030504040204" pitchFamily="50" charset="-128"/>
                        </a:rPr>
                        <a:t>85</a:t>
                      </a:r>
                      <a:r>
                        <a:rPr kumimoji="1" lang="ja-JP" altLang="en-US" sz="1100" b="0" dirty="0" smtClean="0">
                          <a:latin typeface="Meiryo UI" panose="020B0604030504040204" pitchFamily="50" charset="-128"/>
                          <a:ea typeface="Meiryo UI" panose="020B0604030504040204" pitchFamily="50" charset="-128"/>
                        </a:rPr>
                        <a:t>病院</a:t>
                      </a:r>
                      <a:r>
                        <a:rPr kumimoji="1" lang="ja-JP" altLang="en-US" sz="1100" b="0" dirty="0">
                          <a:latin typeface="Meiryo UI" panose="020B0604030504040204" pitchFamily="50" charset="-128"/>
                          <a:ea typeface="Meiryo UI" panose="020B0604030504040204" pitchFamily="50" charset="-128"/>
                        </a:rPr>
                        <a:t>、非受入病院</a:t>
                      </a:r>
                      <a:r>
                        <a:rPr kumimoji="1" lang="en-US" altLang="ja-JP" sz="1100" b="0" dirty="0" smtClean="0">
                          <a:latin typeface="Meiryo UI" panose="020B0604030504040204" pitchFamily="50" charset="-128"/>
                          <a:ea typeface="Meiryo UI" panose="020B0604030504040204" pitchFamily="50" charset="-128"/>
                        </a:rPr>
                        <a:t>14</a:t>
                      </a:r>
                      <a:r>
                        <a:rPr kumimoji="1" lang="ja-JP" altLang="en-US" sz="1100" b="0" dirty="0" smtClean="0">
                          <a:latin typeface="Meiryo UI" panose="020B0604030504040204" pitchFamily="50" charset="-128"/>
                          <a:ea typeface="Meiryo UI" panose="020B0604030504040204" pitchFamily="50" charset="-128"/>
                        </a:rPr>
                        <a:t>病院</a:t>
                      </a:r>
                      <a:r>
                        <a:rPr kumimoji="1" lang="ja-JP" altLang="en-US" sz="1100" b="0" dirty="0">
                          <a:latin typeface="Meiryo UI" panose="020B0604030504040204" pitchFamily="50" charset="-128"/>
                          <a:ea typeface="Meiryo UI" panose="020B0604030504040204" pitchFamily="50" charset="-128"/>
                        </a:rPr>
                        <a:t>、</a:t>
                      </a:r>
                      <a:r>
                        <a:rPr kumimoji="1" lang="en-US" altLang="ja-JP" sz="1100" b="0" dirty="0" smtClean="0">
                          <a:latin typeface="Meiryo UI" panose="020B0604030504040204" pitchFamily="50" charset="-128"/>
                          <a:ea typeface="Meiryo UI" panose="020B0604030504040204" pitchFamily="50" charset="-128"/>
                        </a:rPr>
                        <a:t>164</a:t>
                      </a:r>
                      <a:r>
                        <a:rPr kumimoji="1" lang="ja-JP" altLang="en-US" sz="1100" b="0" dirty="0" smtClean="0">
                          <a:latin typeface="Meiryo UI" panose="020B0604030504040204" pitchFamily="50" charset="-128"/>
                          <a:ea typeface="Meiryo UI" panose="020B0604030504040204" pitchFamily="50" charset="-128"/>
                        </a:rPr>
                        <a:t>診療所</a:t>
                      </a:r>
                      <a:r>
                        <a:rPr kumimoji="1" lang="ja-JP" altLang="en-US" sz="1100" b="0" dirty="0">
                          <a:latin typeface="Meiryo UI" panose="020B0604030504040204" pitchFamily="50" charset="-128"/>
                          <a:ea typeface="Meiryo UI" panose="020B0604030504040204" pitchFamily="50" charset="-128"/>
                        </a:rPr>
                        <a:t>）</a:t>
                      </a:r>
                      <a:endParaRPr kumimoji="1" lang="ja-JP" altLang="en-US" sz="1200" b="0"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○往診　抗体治療往診医療機関</a:t>
                      </a:r>
                      <a:r>
                        <a:rPr kumimoji="1" lang="ja-JP" altLang="en-US" sz="1400" b="1" dirty="0" smtClean="0">
                          <a:latin typeface="Meiryo UI" panose="020B0604030504040204" pitchFamily="50" charset="-128"/>
                          <a:ea typeface="Meiryo UI" panose="020B0604030504040204" pitchFamily="50" charset="-128"/>
                        </a:rPr>
                        <a:t>：</a:t>
                      </a:r>
                      <a:r>
                        <a:rPr kumimoji="1" lang="en-US" altLang="ja-JP" sz="1400" b="1" dirty="0" smtClean="0">
                          <a:latin typeface="Meiryo UI" panose="020B0604030504040204" pitchFamily="50" charset="-128"/>
                          <a:ea typeface="Meiryo UI" panose="020B0604030504040204" pitchFamily="50" charset="-128"/>
                        </a:rPr>
                        <a:t>100</a:t>
                      </a:r>
                      <a:r>
                        <a:rPr kumimoji="1" lang="ja-JP" altLang="en-US" sz="1400" b="1" dirty="0" smtClean="0">
                          <a:latin typeface="Meiryo UI" panose="020B0604030504040204" pitchFamily="50" charset="-128"/>
                          <a:ea typeface="Meiryo UI" panose="020B0604030504040204" pitchFamily="50" charset="-128"/>
                        </a:rPr>
                        <a:t>医療</a:t>
                      </a:r>
                      <a:r>
                        <a:rPr kumimoji="1" lang="ja-JP" altLang="en-US" sz="1400" b="1" dirty="0">
                          <a:latin typeface="Meiryo UI" panose="020B0604030504040204" pitchFamily="50" charset="-128"/>
                          <a:ea typeface="Meiryo UI" panose="020B0604030504040204" pitchFamily="50" charset="-128"/>
                        </a:rPr>
                        <a:t>機関</a:t>
                      </a:r>
                      <a:r>
                        <a:rPr kumimoji="1" lang="ja-JP" altLang="en-US" sz="1100" b="0" dirty="0">
                          <a:latin typeface="Meiryo UI" panose="020B0604030504040204" pitchFamily="50" charset="-128"/>
                          <a:ea typeface="Meiryo UI" panose="020B0604030504040204" pitchFamily="50" charset="-128"/>
                        </a:rPr>
                        <a:t>（</a:t>
                      </a:r>
                      <a:r>
                        <a:rPr kumimoji="1" lang="en-US" altLang="ja-JP" sz="1100" b="0" dirty="0">
                          <a:latin typeface="Meiryo UI" panose="020B0604030504040204" pitchFamily="50" charset="-128"/>
                          <a:ea typeface="Meiryo UI" panose="020B0604030504040204" pitchFamily="50" charset="-128"/>
                        </a:rPr>
                        <a:t>5</a:t>
                      </a:r>
                      <a:r>
                        <a:rPr kumimoji="1" lang="ja-JP" altLang="en-US" sz="1100" b="0" dirty="0">
                          <a:latin typeface="Meiryo UI" panose="020B0604030504040204" pitchFamily="50" charset="-128"/>
                          <a:ea typeface="Meiryo UI" panose="020B0604030504040204" pitchFamily="50" charset="-128"/>
                        </a:rPr>
                        <a:t>病院</a:t>
                      </a:r>
                      <a:r>
                        <a:rPr kumimoji="1" lang="ja-JP" altLang="en-US" sz="1100" b="0" dirty="0" smtClean="0">
                          <a:latin typeface="Meiryo UI" panose="020B0604030504040204" pitchFamily="50" charset="-128"/>
                          <a:ea typeface="Meiryo UI" panose="020B0604030504040204" pitchFamily="50" charset="-128"/>
                        </a:rPr>
                        <a:t>、</a:t>
                      </a:r>
                      <a:r>
                        <a:rPr kumimoji="1" lang="en-US" altLang="ja-JP" sz="1100" b="0" dirty="0" smtClean="0">
                          <a:latin typeface="Meiryo UI" panose="020B0604030504040204" pitchFamily="50" charset="-128"/>
                          <a:ea typeface="Meiryo UI" panose="020B0604030504040204" pitchFamily="50" charset="-128"/>
                        </a:rPr>
                        <a:t>95</a:t>
                      </a:r>
                      <a:r>
                        <a:rPr kumimoji="1" lang="ja-JP" altLang="en-US" sz="1100" b="0" dirty="0" smtClean="0">
                          <a:solidFill>
                            <a:schemeClr val="tx1"/>
                          </a:solidFill>
                          <a:latin typeface="Meiryo UI" panose="020B0604030504040204" pitchFamily="50" charset="-128"/>
                          <a:ea typeface="Meiryo UI" panose="020B0604030504040204" pitchFamily="50" charset="-128"/>
                        </a:rPr>
                        <a:t>診</a:t>
                      </a:r>
                      <a:r>
                        <a:rPr kumimoji="1" lang="ja-JP" altLang="en-US" sz="1100" b="0" dirty="0" smtClean="0">
                          <a:latin typeface="Meiryo UI" panose="020B0604030504040204" pitchFamily="50" charset="-128"/>
                          <a:ea typeface="Meiryo UI" panose="020B0604030504040204" pitchFamily="50" charset="-128"/>
                        </a:rPr>
                        <a:t>療所</a:t>
                      </a:r>
                      <a:r>
                        <a:rPr kumimoji="1" lang="ja-JP" altLang="en-US" sz="1100" b="0" dirty="0">
                          <a:latin typeface="Meiryo UI" panose="020B0604030504040204" pitchFamily="50" charset="-128"/>
                          <a:ea typeface="Meiryo UI" panose="020B0604030504040204" pitchFamily="50" charset="-128"/>
                        </a:rPr>
                        <a:t>）</a:t>
                      </a:r>
                    </a:p>
                    <a:p>
                      <a:r>
                        <a:rPr kumimoji="1" lang="ja-JP" altLang="en-US" sz="1400" b="1" dirty="0">
                          <a:latin typeface="Meiryo UI" panose="020B0604030504040204" pitchFamily="50" charset="-128"/>
                          <a:ea typeface="Meiryo UI" panose="020B0604030504040204" pitchFamily="50" charset="-128"/>
                        </a:rPr>
                        <a:t>○バックアップ病院　中和抗体治療バックアップ病院：</a:t>
                      </a:r>
                      <a:r>
                        <a:rPr kumimoji="1" lang="en-US" altLang="ja-JP" sz="1400" b="1" dirty="0">
                          <a:latin typeface="Meiryo UI" panose="020B0604030504040204" pitchFamily="50" charset="-128"/>
                          <a:ea typeface="Meiryo UI" panose="020B0604030504040204" pitchFamily="50" charset="-128"/>
                        </a:rPr>
                        <a:t>59</a:t>
                      </a:r>
                      <a:r>
                        <a:rPr kumimoji="1" lang="ja-JP" altLang="en-US" sz="1400" b="1" dirty="0">
                          <a:latin typeface="Meiryo UI" panose="020B0604030504040204" pitchFamily="50" charset="-128"/>
                          <a:ea typeface="Meiryo UI" panose="020B0604030504040204" pitchFamily="50" charset="-128"/>
                        </a:rPr>
                        <a:t>医療機関</a:t>
                      </a:r>
                      <a:endParaRPr kumimoji="1" lang="ja-JP" altLang="en-US" sz="1200" b="0" dirty="0">
                        <a:latin typeface="Meiryo UI" panose="020B0604030504040204" pitchFamily="50" charset="-128"/>
                        <a:ea typeface="Meiryo UI" panose="020B0604030504040204" pitchFamily="50" charset="-128"/>
                      </a:endParaRPr>
                    </a:p>
                  </a:txBody>
                  <a:tcPr marL="36000" marR="36000" marT="0" marB="0" anchor="ctr">
                    <a:noFill/>
                  </a:tcPr>
                </a:tc>
                <a:extLst>
                  <a:ext uri="{0D108BD9-81ED-4DB2-BD59-A6C34878D82A}">
                    <a16:rowId xmlns:a16="http://schemas.microsoft.com/office/drawing/2014/main" val="4085161125"/>
                  </a:ext>
                </a:extLst>
              </a:tr>
            </a:tbl>
          </a:graphicData>
        </a:graphic>
      </p:graphicFrame>
      <p:sp>
        <p:nvSpPr>
          <p:cNvPr id="18" name="テキスト ボックス 5"/>
          <p:cNvSpPr txBox="1"/>
          <p:nvPr/>
        </p:nvSpPr>
        <p:spPr>
          <a:xfrm>
            <a:off x="10307962" y="52960"/>
            <a:ext cx="1647354" cy="369332"/>
          </a:xfrm>
          <a:prstGeom prst="rect">
            <a:avLst/>
          </a:prstGeom>
          <a:solidFill>
            <a:schemeClr val="bg1"/>
          </a:solid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mtClean="0"/>
              <a:t>資料</a:t>
            </a:r>
            <a:r>
              <a:rPr lang="ja-JP" altLang="en-US" smtClean="0"/>
              <a:t>３－１</a:t>
            </a:r>
            <a:endParaRPr kumimoji="1" lang="ja-JP" altLang="en-US" dirty="0"/>
          </a:p>
        </p:txBody>
      </p:sp>
      <p:sp>
        <p:nvSpPr>
          <p:cNvPr id="3" name="右中かっこ 2"/>
          <p:cNvSpPr/>
          <p:nvPr/>
        </p:nvSpPr>
        <p:spPr>
          <a:xfrm>
            <a:off x="10819580" y="5549101"/>
            <a:ext cx="190975" cy="1171977"/>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6" name="テキスト ボックス 25"/>
          <p:cNvSpPr txBox="1"/>
          <p:nvPr/>
        </p:nvSpPr>
        <p:spPr>
          <a:xfrm>
            <a:off x="10848608" y="5627514"/>
            <a:ext cx="1414173" cy="1015663"/>
          </a:xfrm>
          <a:prstGeom prst="rect">
            <a:avLst/>
          </a:prstGeom>
          <a:noFill/>
        </p:spPr>
        <p:txBody>
          <a:bodyPr wrap="square" lIns="0" rIns="0" rtlCol="0">
            <a:spAutoFit/>
          </a:bodyPr>
          <a:lstStyle/>
          <a:p>
            <a:pPr algn="ctr"/>
            <a:r>
              <a:rPr lang="en-US" altLang="ja-JP" sz="1200" dirty="0">
                <a:solidFill>
                  <a:srgbClr val="000000"/>
                </a:solidFill>
                <a:latin typeface="Meiryo UI" panose="020B0604030504040204" pitchFamily="50" charset="-128"/>
                <a:ea typeface="Meiryo UI" panose="020B0604030504040204" pitchFamily="50" charset="-128"/>
              </a:rPr>
              <a:t>1</a:t>
            </a:r>
            <a:r>
              <a:rPr lang="ja-JP" altLang="en-US" sz="1200" dirty="0">
                <a:solidFill>
                  <a:srgbClr val="000000"/>
                </a:solidFill>
                <a:latin typeface="Meiryo UI" panose="020B0604030504040204" pitchFamily="50" charset="-128"/>
                <a:ea typeface="Meiryo UI" panose="020B0604030504040204" pitchFamily="50" charset="-128"/>
              </a:rPr>
              <a:t>日当たり</a:t>
            </a:r>
            <a:endParaRPr lang="en-US" altLang="ja-JP" sz="1200" dirty="0">
              <a:solidFill>
                <a:srgbClr val="000000"/>
              </a:solidFill>
              <a:latin typeface="Meiryo UI" panose="020B0604030504040204" pitchFamily="50" charset="-128"/>
              <a:ea typeface="Meiryo UI" panose="020B0604030504040204" pitchFamily="50" charset="-128"/>
            </a:endParaRPr>
          </a:p>
          <a:p>
            <a:pPr algn="ctr"/>
            <a:r>
              <a:rPr kumimoji="1" lang="ja-JP" altLang="en-US" sz="1200" dirty="0">
                <a:solidFill>
                  <a:srgbClr val="000000"/>
                </a:solidFill>
                <a:latin typeface="Meiryo UI" panose="020B0604030504040204" pitchFamily="50" charset="-128"/>
                <a:ea typeface="Meiryo UI" panose="020B0604030504040204" pitchFamily="50" charset="-128"/>
              </a:rPr>
              <a:t>約</a:t>
            </a:r>
            <a:r>
              <a:rPr kumimoji="1" lang="en-US" altLang="ja-JP" sz="1200" dirty="0">
                <a:solidFill>
                  <a:srgbClr val="000000"/>
                </a:solidFill>
                <a:latin typeface="Meiryo UI" panose="020B0604030504040204" pitchFamily="50" charset="-128"/>
                <a:ea typeface="Meiryo UI" panose="020B0604030504040204" pitchFamily="50" charset="-128"/>
              </a:rPr>
              <a:t>1,000</a:t>
            </a:r>
            <a:r>
              <a:rPr kumimoji="1" lang="ja-JP" altLang="en-US" sz="1200" dirty="0">
                <a:solidFill>
                  <a:srgbClr val="000000"/>
                </a:solidFill>
                <a:latin typeface="Meiryo UI" panose="020B0604030504040204" pitchFamily="50" charset="-128"/>
                <a:ea typeface="Meiryo UI" panose="020B0604030504040204" pitchFamily="50" charset="-128"/>
              </a:rPr>
              <a:t>人</a:t>
            </a:r>
            <a:endParaRPr kumimoji="1" lang="en-US" altLang="ja-JP" sz="1200" dirty="0">
              <a:solidFill>
                <a:srgbClr val="000000"/>
              </a:solidFill>
              <a:latin typeface="Meiryo UI" panose="020B0604030504040204" pitchFamily="50" charset="-128"/>
              <a:ea typeface="Meiryo UI" panose="020B0604030504040204" pitchFamily="50" charset="-128"/>
            </a:endParaRPr>
          </a:p>
          <a:p>
            <a:pPr algn="ctr"/>
            <a:r>
              <a:rPr kumimoji="1" lang="ja-JP" altLang="en-US" sz="1200" dirty="0">
                <a:solidFill>
                  <a:srgbClr val="000000"/>
                </a:solidFill>
                <a:latin typeface="Meiryo UI" panose="020B0604030504040204" pitchFamily="50" charset="-128"/>
                <a:ea typeface="Meiryo UI" panose="020B0604030504040204" pitchFamily="50" charset="-128"/>
              </a:rPr>
              <a:t>（うち外来・往診で</a:t>
            </a:r>
            <a:endParaRPr kumimoji="1" lang="en-US" altLang="ja-JP" sz="1200" dirty="0">
              <a:solidFill>
                <a:srgbClr val="000000"/>
              </a:solidFill>
              <a:latin typeface="Meiryo UI" panose="020B0604030504040204" pitchFamily="50" charset="-128"/>
              <a:ea typeface="Meiryo UI" panose="020B0604030504040204" pitchFamily="50" charset="-128"/>
            </a:endParaRPr>
          </a:p>
          <a:p>
            <a:pPr algn="ctr"/>
            <a:r>
              <a:rPr kumimoji="1" lang="ja-JP" altLang="en-US" sz="1200" dirty="0">
                <a:solidFill>
                  <a:srgbClr val="000000"/>
                </a:solidFill>
                <a:latin typeface="Meiryo UI" panose="020B0604030504040204" pitchFamily="50" charset="-128"/>
                <a:ea typeface="Meiryo UI" panose="020B0604030504040204" pitchFamily="50" charset="-128"/>
              </a:rPr>
              <a:t>約</a:t>
            </a:r>
            <a:r>
              <a:rPr kumimoji="1" lang="en-US" altLang="ja-JP" sz="1200" dirty="0">
                <a:solidFill>
                  <a:srgbClr val="000000"/>
                </a:solidFill>
                <a:latin typeface="Meiryo UI" panose="020B0604030504040204" pitchFamily="50" charset="-128"/>
                <a:ea typeface="Meiryo UI" panose="020B0604030504040204" pitchFamily="50" charset="-128"/>
              </a:rPr>
              <a:t>700</a:t>
            </a:r>
            <a:r>
              <a:rPr kumimoji="1" lang="ja-JP" altLang="en-US" sz="1200" dirty="0">
                <a:solidFill>
                  <a:srgbClr val="000000"/>
                </a:solidFill>
                <a:latin typeface="Meiryo UI" panose="020B0604030504040204" pitchFamily="50" charset="-128"/>
                <a:ea typeface="Meiryo UI" panose="020B0604030504040204" pitchFamily="50" charset="-128"/>
              </a:rPr>
              <a:t>人）</a:t>
            </a:r>
            <a:endParaRPr kumimoji="1" lang="en-US" altLang="ja-JP" sz="1200" dirty="0">
              <a:solidFill>
                <a:srgbClr val="000000"/>
              </a:solidFill>
              <a:latin typeface="Meiryo UI" panose="020B0604030504040204" pitchFamily="50" charset="-128"/>
              <a:ea typeface="Meiryo UI" panose="020B0604030504040204" pitchFamily="50" charset="-128"/>
            </a:endParaRPr>
          </a:p>
          <a:p>
            <a:pPr algn="ctr"/>
            <a:r>
              <a:rPr kumimoji="1" lang="ja-JP" altLang="en-US" sz="1200" dirty="0">
                <a:solidFill>
                  <a:srgbClr val="000000"/>
                </a:solidFill>
                <a:latin typeface="Meiryo UI" panose="020B0604030504040204" pitchFamily="50" charset="-128"/>
                <a:ea typeface="Meiryo UI" panose="020B0604030504040204" pitchFamily="50" charset="-128"/>
              </a:rPr>
              <a:t>の投与体制を確保　</a:t>
            </a:r>
          </a:p>
        </p:txBody>
      </p:sp>
    </p:spTree>
    <p:extLst>
      <p:ext uri="{BB962C8B-B14F-4D97-AF65-F5344CB8AC3E}">
        <p14:creationId xmlns:p14="http://schemas.microsoft.com/office/powerpoint/2010/main" val="303331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1">
            <a:extLst>
              <a:ext uri="{FF2B5EF4-FFF2-40B4-BE49-F238E27FC236}">
                <a16:creationId xmlns:a16="http://schemas.microsoft.com/office/drawing/2014/main" id="{18FB5C3C-EC4B-44F2-982D-CCE2C8CC9AE4}"/>
              </a:ext>
            </a:extLst>
          </p:cNvPr>
          <p:cNvSpPr>
            <a:spLocks noGrp="1"/>
          </p:cNvSpPr>
          <p:nvPr>
            <p:ph type="sldNum" sz="quarter" idx="12"/>
          </p:nvPr>
        </p:nvSpPr>
        <p:spPr>
          <a:xfrm>
            <a:off x="10134600" y="6574433"/>
            <a:ext cx="2057400" cy="270668"/>
          </a:xfrm>
        </p:spPr>
        <p:txBody>
          <a:bodyPr/>
          <a:lstStyle/>
          <a:p>
            <a:fld id="{F216AE56-EAD3-4706-B860-3EC2C2952B40}" type="slidenum">
              <a:rPr kumimoji="1" lang="ja-JP" altLang="en-US" sz="1200"/>
              <a:t>2</a:t>
            </a:fld>
            <a:endParaRPr kumimoji="1" lang="ja-JP" altLang="en-US" sz="1200" dirty="0"/>
          </a:p>
        </p:txBody>
      </p:sp>
      <p:sp>
        <p:nvSpPr>
          <p:cNvPr id="20" name="テキスト ボックス 19">
            <a:extLst>
              <a:ext uri="{FF2B5EF4-FFF2-40B4-BE49-F238E27FC236}">
                <a16:creationId xmlns:a16="http://schemas.microsoft.com/office/drawing/2014/main" id="{ACB34B6C-8432-416B-9913-69DB52C174CE}"/>
              </a:ext>
            </a:extLst>
          </p:cNvPr>
          <p:cNvSpPr txBox="1"/>
          <p:nvPr/>
        </p:nvSpPr>
        <p:spPr>
          <a:xfrm>
            <a:off x="0" y="-1875"/>
            <a:ext cx="12192000" cy="461665"/>
          </a:xfrm>
          <a:prstGeom prst="rect">
            <a:avLst/>
          </a:prstGeom>
          <a:solidFill>
            <a:schemeClr val="tx2"/>
          </a:solidFill>
        </p:spPr>
        <p:txBody>
          <a:bodyPr wrap="square" rtlCol="0">
            <a:spAutoFit/>
          </a:bodyPr>
          <a:lstStyle/>
          <a:p>
            <a:pPr algn="ctr"/>
            <a:r>
              <a:rPr lang="ja-JP" altLang="en-US" sz="2400" b="1" dirty="0">
                <a:solidFill>
                  <a:schemeClr val="bg1"/>
                </a:solidFill>
                <a:latin typeface="UD デジタル 教科書体 NK-B" panose="02020700000000000000" pitchFamily="18" charset="-128"/>
                <a:ea typeface="UD デジタル 教科書体 NK-B" panose="02020700000000000000" pitchFamily="18" charset="-128"/>
              </a:rPr>
              <a:t>第六波に向けた保健・医療提供体制</a:t>
            </a:r>
            <a:r>
              <a:rPr lang="ja-JP" altLang="en-US" sz="2400" b="1" dirty="0" smtClean="0">
                <a:solidFill>
                  <a:schemeClr val="bg1"/>
                </a:solidFill>
                <a:latin typeface="UD デジタル 教科書体 NK-B" panose="02020700000000000000" pitchFamily="18" charset="-128"/>
                <a:ea typeface="UD デジタル 教科書体 NK-B" panose="02020700000000000000" pitchFamily="18" charset="-128"/>
              </a:rPr>
              <a:t>の主な取組</a:t>
            </a:r>
            <a:r>
              <a:rPr lang="ja-JP" altLang="en-US" sz="2400" b="1" dirty="0">
                <a:solidFill>
                  <a:schemeClr val="bg1"/>
                </a:solidFill>
                <a:latin typeface="UD デジタル 教科書体 NK-B" panose="02020700000000000000" pitchFamily="18" charset="-128"/>
                <a:ea typeface="UD デジタル 教科書体 NK-B" panose="02020700000000000000" pitchFamily="18" charset="-128"/>
              </a:rPr>
              <a:t>状況</a:t>
            </a:r>
            <a:endParaRPr lang="en-US" altLang="ja-JP" sz="2400" b="1" dirty="0">
              <a:solidFill>
                <a:schemeClr val="bg1"/>
              </a:solidFill>
              <a:latin typeface="UD デジタル 教科書体 NK-B" panose="02020700000000000000" pitchFamily="18" charset="-128"/>
              <a:ea typeface="UD デジタル 教科書体 NK-B" panose="02020700000000000000" pitchFamily="18" charset="-128"/>
            </a:endParaRPr>
          </a:p>
        </p:txBody>
      </p:sp>
      <p:graphicFrame>
        <p:nvGraphicFramePr>
          <p:cNvPr id="30" name="表 29">
            <a:extLst>
              <a:ext uri="{FF2B5EF4-FFF2-40B4-BE49-F238E27FC236}">
                <a16:creationId xmlns:a16="http://schemas.microsoft.com/office/drawing/2014/main" id="{E6AECFF5-CB50-47AC-AF11-DB1F8D3D4F91}"/>
              </a:ext>
            </a:extLst>
          </p:cNvPr>
          <p:cNvGraphicFramePr>
            <a:graphicFrameLocks noGrp="1"/>
          </p:cNvGraphicFramePr>
          <p:nvPr>
            <p:extLst>
              <p:ext uri="{D42A27DB-BD31-4B8C-83A1-F6EECF244321}">
                <p14:modId xmlns:p14="http://schemas.microsoft.com/office/powerpoint/2010/main" val="1973748506"/>
              </p:ext>
            </p:extLst>
          </p:nvPr>
        </p:nvGraphicFramePr>
        <p:xfrm>
          <a:off x="250710" y="499329"/>
          <a:ext cx="11920742" cy="1986294"/>
        </p:xfrm>
        <a:graphic>
          <a:graphicData uri="http://schemas.openxmlformats.org/drawingml/2006/table">
            <a:tbl>
              <a:tblPr>
                <a:tableStyleId>{D7AC3CCA-C797-4891-BE02-D94E43425B78}</a:tableStyleId>
              </a:tblPr>
              <a:tblGrid>
                <a:gridCol w="3741741">
                  <a:extLst>
                    <a:ext uri="{9D8B030D-6E8A-4147-A177-3AD203B41FA5}">
                      <a16:colId xmlns:a16="http://schemas.microsoft.com/office/drawing/2014/main" val="3323586397"/>
                    </a:ext>
                  </a:extLst>
                </a:gridCol>
                <a:gridCol w="8179001">
                  <a:extLst>
                    <a:ext uri="{9D8B030D-6E8A-4147-A177-3AD203B41FA5}">
                      <a16:colId xmlns:a16="http://schemas.microsoft.com/office/drawing/2014/main" val="3785490006"/>
                    </a:ext>
                  </a:extLst>
                </a:gridCol>
              </a:tblGrid>
              <a:tr h="72338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外来診療病院の充実</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と</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患者搬送体制の構築</a:t>
                      </a:r>
                      <a:endParaRPr kumimoji="0"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0" marB="0" anchor="ctr">
                    <a:solidFill>
                      <a:schemeClr val="accent1">
                        <a:lumMod val="40000"/>
                        <a:lumOff val="60000"/>
                      </a:schemeClr>
                    </a:solidFill>
                  </a:tcPr>
                </a:tc>
                <a:tc>
                  <a:txBody>
                    <a:bodyPr/>
                    <a:lstStyle/>
                    <a:p>
                      <a:r>
                        <a:rPr kumimoji="1" lang="ja-JP" altLang="en-US" sz="1400" b="1" dirty="0">
                          <a:solidFill>
                            <a:schemeClr val="tx1"/>
                          </a:solidFill>
                          <a:latin typeface="Meiryo UI" panose="020B0604030504040204" pitchFamily="50" charset="-128"/>
                          <a:ea typeface="Meiryo UI" panose="020B0604030504040204" pitchFamily="50" charset="-128"/>
                        </a:rPr>
                        <a:t>○外来診療病院：</a:t>
                      </a:r>
                      <a:r>
                        <a:rPr kumimoji="1" lang="en-US" altLang="ja-JP" sz="1400" b="1" dirty="0" smtClean="0">
                          <a:solidFill>
                            <a:schemeClr val="tx1"/>
                          </a:solidFill>
                          <a:latin typeface="Meiryo UI" panose="020B0604030504040204" pitchFamily="50" charset="-128"/>
                          <a:ea typeface="Meiryo UI" panose="020B0604030504040204" pitchFamily="50" charset="-128"/>
                        </a:rPr>
                        <a:t>49</a:t>
                      </a:r>
                      <a:r>
                        <a:rPr kumimoji="1" lang="ja-JP" altLang="en-US" sz="1400" b="1" dirty="0" smtClean="0">
                          <a:solidFill>
                            <a:schemeClr val="tx1"/>
                          </a:solidFill>
                          <a:latin typeface="Meiryo UI" panose="020B0604030504040204" pitchFamily="50" charset="-128"/>
                          <a:ea typeface="Meiryo UI" panose="020B0604030504040204" pitchFamily="50" charset="-128"/>
                        </a:rPr>
                        <a:t>病院</a:t>
                      </a:r>
                      <a:endParaRPr kumimoji="1" lang="en-US" altLang="ja-JP" sz="1400" b="1" dirty="0">
                        <a:solidFill>
                          <a:schemeClr val="tx1"/>
                        </a:solidFill>
                        <a:latin typeface="Meiryo UI" panose="020B0604030504040204" pitchFamily="50" charset="-128"/>
                        <a:ea typeface="Meiryo UI" panose="020B0604030504040204" pitchFamily="50" charset="-128"/>
                      </a:endParaRPr>
                    </a:p>
                    <a:p>
                      <a:r>
                        <a:rPr kumimoji="1" lang="ja-JP" altLang="en-US" sz="1400" b="1" dirty="0">
                          <a:solidFill>
                            <a:schemeClr val="tx1"/>
                          </a:solidFill>
                          <a:latin typeface="Meiryo UI" panose="020B0604030504040204" pitchFamily="50" charset="-128"/>
                          <a:ea typeface="Meiryo UI" panose="020B0604030504040204" pitchFamily="50" charset="-128"/>
                        </a:rPr>
                        <a:t>○⾃宅から外来医療機関等への無料搬送体制の</a:t>
                      </a:r>
                      <a:r>
                        <a:rPr kumimoji="1" lang="ja-JP" altLang="en-US" sz="1400" b="1" dirty="0" smtClean="0">
                          <a:solidFill>
                            <a:schemeClr val="tx1"/>
                          </a:solidFill>
                          <a:latin typeface="Meiryo UI" panose="020B0604030504040204" pitchFamily="50" charset="-128"/>
                          <a:ea typeface="Meiryo UI" panose="020B0604030504040204" pitchFamily="50" charset="-128"/>
                        </a:rPr>
                        <a:t>整備：</a:t>
                      </a:r>
                      <a:r>
                        <a:rPr kumimoji="1" lang="en-US" altLang="ja-JP" sz="1400" b="1" dirty="0" smtClean="0">
                          <a:solidFill>
                            <a:schemeClr val="tx1"/>
                          </a:solidFill>
                          <a:latin typeface="Meiryo UI" panose="020B0604030504040204" pitchFamily="50" charset="-128"/>
                          <a:ea typeface="Meiryo UI" panose="020B0604030504040204" pitchFamily="50" charset="-128"/>
                        </a:rPr>
                        <a:t>9/27</a:t>
                      </a:r>
                      <a:r>
                        <a:rPr kumimoji="1" lang="ja-JP" altLang="en-US" sz="1400" b="1" dirty="0" smtClean="0">
                          <a:solidFill>
                            <a:schemeClr val="tx1"/>
                          </a:solidFill>
                          <a:latin typeface="Meiryo UI" panose="020B0604030504040204" pitchFamily="50" charset="-128"/>
                          <a:ea typeface="Meiryo UI" panose="020B0604030504040204" pitchFamily="50" charset="-128"/>
                        </a:rPr>
                        <a:t>制度</a:t>
                      </a:r>
                      <a:r>
                        <a:rPr kumimoji="1" lang="ja-JP" altLang="en-US" sz="1400" b="1" dirty="0">
                          <a:solidFill>
                            <a:schemeClr val="tx1"/>
                          </a:solidFill>
                          <a:latin typeface="Meiryo UI" panose="020B0604030504040204" pitchFamily="50" charset="-128"/>
                          <a:ea typeface="Meiryo UI" panose="020B0604030504040204" pitchFamily="50" charset="-128"/>
                        </a:rPr>
                        <a:t>開始</a:t>
                      </a:r>
                      <a:endParaRPr kumimoji="1" lang="en-US" altLang="ja-JP" sz="1400" b="1" dirty="0">
                        <a:solidFill>
                          <a:schemeClr val="tx1"/>
                        </a:solidFill>
                        <a:latin typeface="Meiryo UI" panose="020B0604030504040204" pitchFamily="50" charset="-128"/>
                        <a:ea typeface="Meiryo UI" panose="020B0604030504040204" pitchFamily="50" charset="-128"/>
                      </a:endParaRPr>
                    </a:p>
                    <a:p>
                      <a:r>
                        <a:rPr kumimoji="1" lang="ja-JP" altLang="en-US" sz="1400" b="1" dirty="0">
                          <a:solidFill>
                            <a:schemeClr val="tx1"/>
                          </a:solidFill>
                          <a:latin typeface="Meiryo UI" panose="020B0604030504040204" pitchFamily="50" charset="-128"/>
                          <a:ea typeface="Meiryo UI" panose="020B0604030504040204" pitchFamily="50" charset="-128"/>
                        </a:rPr>
                        <a:t>○⾃宅療養者等の症状悪化時の搬送の</a:t>
                      </a:r>
                      <a:r>
                        <a:rPr kumimoji="1" lang="ja-JP" altLang="en-US" sz="1400" b="1" dirty="0" smtClean="0">
                          <a:solidFill>
                            <a:schemeClr val="tx1"/>
                          </a:solidFill>
                          <a:latin typeface="Meiryo UI" panose="020B0604030504040204" pitchFamily="50" charset="-128"/>
                          <a:ea typeface="Meiryo UI" panose="020B0604030504040204" pitchFamily="50" charset="-128"/>
                        </a:rPr>
                        <a:t>円滑化：</a:t>
                      </a:r>
                      <a:r>
                        <a:rPr kumimoji="1" lang="en-US" altLang="ja-JP" sz="1400" b="1" dirty="0" smtClean="0">
                          <a:solidFill>
                            <a:schemeClr val="tx1"/>
                          </a:solidFill>
                          <a:latin typeface="Meiryo UI" panose="020B0604030504040204" pitchFamily="50" charset="-128"/>
                          <a:ea typeface="Meiryo UI" panose="020B0604030504040204" pitchFamily="50" charset="-128"/>
                        </a:rPr>
                        <a:t>12/20</a:t>
                      </a:r>
                      <a:r>
                        <a:rPr kumimoji="1" lang="ja-JP" altLang="en-US" sz="1400" b="1" dirty="0" smtClean="0">
                          <a:solidFill>
                            <a:schemeClr val="tx1"/>
                          </a:solidFill>
                          <a:latin typeface="Meiryo UI" panose="020B0604030504040204" pitchFamily="50" charset="-128"/>
                          <a:ea typeface="Meiryo UI" panose="020B0604030504040204" pitchFamily="50" charset="-128"/>
                        </a:rPr>
                        <a:t>以降システム</a:t>
                      </a:r>
                      <a:r>
                        <a:rPr kumimoji="1" lang="ja-JP" altLang="en-US" sz="1400" b="1" strike="noStrike" baseline="0" dirty="0" smtClean="0">
                          <a:solidFill>
                            <a:schemeClr val="tx1"/>
                          </a:solidFill>
                          <a:latin typeface="Meiryo UI" panose="020B0604030504040204" pitchFamily="50" charset="-128"/>
                          <a:ea typeface="Meiryo UI" panose="020B0604030504040204" pitchFamily="50" charset="-128"/>
                        </a:rPr>
                        <a:t>稼働</a:t>
                      </a:r>
                      <a:endParaRPr kumimoji="1" lang="en-US" altLang="ja-JP" sz="1400" b="1" strike="noStrike" baseline="0" dirty="0">
                        <a:solidFill>
                          <a:schemeClr val="tx1"/>
                        </a:solidFill>
                        <a:latin typeface="Meiryo UI" panose="020B0604030504040204" pitchFamily="50" charset="-128"/>
                        <a:ea typeface="Meiryo UI" panose="020B0604030504040204" pitchFamily="50" charset="-128"/>
                      </a:endParaRPr>
                    </a:p>
                  </a:txBody>
                  <a:tcPr marL="36000" marR="36000" marT="0" marB="0" anchor="ctr">
                    <a:noFill/>
                  </a:tcPr>
                </a:tc>
                <a:extLst>
                  <a:ext uri="{0D108BD9-81ED-4DB2-BD59-A6C34878D82A}">
                    <a16:rowId xmlns:a16="http://schemas.microsoft.com/office/drawing/2014/main" val="4085161125"/>
                  </a:ext>
                </a:extLst>
              </a:tr>
              <a:tr h="72338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地域における</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往診や健康観察</a:t>
                      </a:r>
                      <a:r>
                        <a:rPr kumimoji="0"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体制、オンライン</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診療体制の充実</a:t>
                      </a:r>
                      <a:endParaRPr kumimoji="0"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0" marB="0" anchor="ctr">
                    <a:solidFill>
                      <a:schemeClr val="accent1">
                        <a:lumMod val="40000"/>
                        <a:lumOff val="60000"/>
                      </a:schemeClr>
                    </a:solidFill>
                  </a:tcPr>
                </a:tc>
                <a:tc>
                  <a:txBody>
                    <a:bodyPr/>
                    <a:lstStyle/>
                    <a:p>
                      <a:r>
                        <a:rPr kumimoji="1" lang="ja-JP" altLang="en-US" sz="1400" b="1" dirty="0">
                          <a:solidFill>
                            <a:schemeClr val="tx1"/>
                          </a:solidFill>
                          <a:latin typeface="Meiryo UI" panose="020B0604030504040204" pitchFamily="50" charset="-128"/>
                          <a:ea typeface="Meiryo UI" panose="020B0604030504040204" pitchFamily="50" charset="-128"/>
                        </a:rPr>
                        <a:t>○往診医療機関：</a:t>
                      </a:r>
                      <a:r>
                        <a:rPr kumimoji="1" lang="en-US" altLang="zh-TW" sz="1400" b="1" dirty="0">
                          <a:solidFill>
                            <a:schemeClr val="tx1"/>
                          </a:solidFill>
                          <a:latin typeface="Meiryo UI" panose="020B0604030504040204" pitchFamily="50" charset="-128"/>
                          <a:ea typeface="Meiryo UI" panose="020B0604030504040204" pitchFamily="50" charset="-128"/>
                        </a:rPr>
                        <a:t>11</a:t>
                      </a:r>
                      <a:r>
                        <a:rPr kumimoji="1" lang="zh-TW" altLang="en-US" sz="1400" b="1" dirty="0">
                          <a:solidFill>
                            <a:schemeClr val="tx1"/>
                          </a:solidFill>
                          <a:latin typeface="Meiryo UI" panose="020B0604030504040204" pitchFamily="50" charset="-128"/>
                          <a:ea typeface="Meiryo UI" panose="020B0604030504040204" pitchFamily="50" charset="-128"/>
                        </a:rPr>
                        <a:t>病院、</a:t>
                      </a:r>
                      <a:r>
                        <a:rPr kumimoji="1" lang="en-US" altLang="zh-TW" sz="1400" b="1" dirty="0">
                          <a:solidFill>
                            <a:schemeClr val="tx1"/>
                          </a:solidFill>
                          <a:latin typeface="Meiryo UI" panose="020B0604030504040204" pitchFamily="50" charset="-128"/>
                          <a:ea typeface="Meiryo UI" panose="020B0604030504040204" pitchFamily="50" charset="-128"/>
                        </a:rPr>
                        <a:t>102</a:t>
                      </a:r>
                      <a:r>
                        <a:rPr kumimoji="1" lang="zh-TW" altLang="en-US" sz="1400" b="1" dirty="0">
                          <a:solidFill>
                            <a:schemeClr val="tx1"/>
                          </a:solidFill>
                          <a:latin typeface="Meiryo UI" panose="020B0604030504040204" pitchFamily="50" charset="-128"/>
                          <a:ea typeface="Meiryo UI" panose="020B0604030504040204" pitchFamily="50" charset="-128"/>
                        </a:rPr>
                        <a:t>診療所</a:t>
                      </a:r>
                      <a:endParaRPr kumimoji="1" lang="en-US" altLang="ja-JP" sz="1400" b="1" dirty="0">
                        <a:solidFill>
                          <a:schemeClr val="tx1"/>
                        </a:solidFill>
                        <a:latin typeface="Meiryo UI" panose="020B0604030504040204" pitchFamily="50" charset="-128"/>
                        <a:ea typeface="Meiryo UI" panose="020B0604030504040204" pitchFamily="50" charset="-128"/>
                      </a:endParaRPr>
                    </a:p>
                    <a:p>
                      <a:r>
                        <a:rPr kumimoji="1" lang="ja-JP" altLang="en-US" sz="1400" b="1" dirty="0">
                          <a:solidFill>
                            <a:schemeClr val="tx1"/>
                          </a:solidFill>
                          <a:latin typeface="Meiryo UI" panose="020B0604030504040204" pitchFamily="50" charset="-128"/>
                          <a:ea typeface="Meiryo UI" panose="020B0604030504040204" pitchFamily="50" charset="-128"/>
                        </a:rPr>
                        <a:t>○健康観察</a:t>
                      </a:r>
                      <a:r>
                        <a:rPr kumimoji="1" lang="ja-JP" altLang="en-US" sz="1400" b="1" dirty="0" smtClean="0">
                          <a:solidFill>
                            <a:schemeClr val="tx1"/>
                          </a:solidFill>
                          <a:latin typeface="Meiryo UI" panose="020B0604030504040204" pitchFamily="50" charset="-128"/>
                          <a:ea typeface="Meiryo UI" panose="020B0604030504040204" pitchFamily="50" charset="-128"/>
                        </a:rPr>
                        <a:t>：</a:t>
                      </a:r>
                      <a:r>
                        <a:rPr kumimoji="1" lang="en-US" altLang="ja-JP" sz="1400" b="1" strike="noStrike" dirty="0" smtClean="0">
                          <a:solidFill>
                            <a:schemeClr val="tx1"/>
                          </a:solidFill>
                          <a:latin typeface="Meiryo UI" panose="020B0604030504040204" pitchFamily="50" charset="-128"/>
                          <a:ea typeface="Meiryo UI" panose="020B0604030504040204" pitchFamily="50" charset="-128"/>
                        </a:rPr>
                        <a:t>209</a:t>
                      </a:r>
                      <a:r>
                        <a:rPr kumimoji="1" lang="ja-JP" altLang="en-US" sz="1400" b="1" dirty="0" smtClean="0">
                          <a:solidFill>
                            <a:schemeClr val="tx1"/>
                          </a:solidFill>
                          <a:latin typeface="Meiryo UI" panose="020B0604030504040204" pitchFamily="50" charset="-128"/>
                          <a:ea typeface="Meiryo UI" panose="020B0604030504040204" pitchFamily="50" charset="-128"/>
                        </a:rPr>
                        <a:t>訪問</a:t>
                      </a:r>
                      <a:r>
                        <a:rPr kumimoji="1" lang="ja-JP" altLang="en-US" sz="1400" b="1" dirty="0">
                          <a:solidFill>
                            <a:schemeClr val="tx1"/>
                          </a:solidFill>
                          <a:latin typeface="Meiryo UI" panose="020B0604030504040204" pitchFamily="50" charset="-128"/>
                          <a:ea typeface="Meiryo UI" panose="020B0604030504040204" pitchFamily="50" charset="-128"/>
                        </a:rPr>
                        <a:t>看護ステーション、パルスオキシメーター等の送付</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○電話オンライン協力診療機関等：</a:t>
                      </a:r>
                      <a:r>
                        <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514</a:t>
                      </a: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医療機関、</a:t>
                      </a:r>
                      <a:r>
                        <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1770</a:t>
                      </a: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薬局</a:t>
                      </a:r>
                      <a:endParaRPr kumimoji="1"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36000" marR="36000" marT="0" marB="0" anchor="ctr">
                    <a:noFill/>
                  </a:tcPr>
                </a:tc>
                <a:extLst>
                  <a:ext uri="{0D108BD9-81ED-4DB2-BD59-A6C34878D82A}">
                    <a16:rowId xmlns:a16="http://schemas.microsoft.com/office/drawing/2014/main" val="1860737360"/>
                  </a:ext>
                </a:extLst>
              </a:tr>
              <a:tr h="53952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宿泊</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療養施設の医療機能のさらなる</a:t>
                      </a:r>
                      <a:r>
                        <a:rPr kumimoji="0"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強化、</a:t>
                      </a:r>
                      <a:endParaRPr kumimoji="0"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初期治療体制の充実</a:t>
                      </a:r>
                      <a:endParaRPr kumimoji="0"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0" marB="0" anchor="ct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○診療型宿泊療養施設：９施設</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（医師常駐・診療所型３施設、往診・診察室型５施設、病院一体運営型１施設）</a:t>
                      </a:r>
                      <a:endPar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その他、往診等の体制整備やオンライン診療体制の充実、酸素投与室の設置など</a:t>
                      </a:r>
                      <a:endPar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36000" marR="36000" marT="0" marB="0" anchor="ctr">
                    <a:noFill/>
                  </a:tcPr>
                </a:tc>
                <a:extLst>
                  <a:ext uri="{0D108BD9-81ED-4DB2-BD59-A6C34878D82A}">
                    <a16:rowId xmlns:a16="http://schemas.microsoft.com/office/drawing/2014/main" val="149685919"/>
                  </a:ext>
                </a:extLst>
              </a:tr>
            </a:tbl>
          </a:graphicData>
        </a:graphic>
      </p:graphicFrame>
      <p:sp>
        <p:nvSpPr>
          <p:cNvPr id="13" name="正方形/長方形 12">
            <a:extLst>
              <a:ext uri="{FF2B5EF4-FFF2-40B4-BE49-F238E27FC236}">
                <a16:creationId xmlns:a16="http://schemas.microsoft.com/office/drawing/2014/main" id="{01296F93-0FD9-4DF8-A85F-A64274FBB08E}"/>
              </a:ext>
            </a:extLst>
          </p:cNvPr>
          <p:cNvSpPr/>
          <p:nvPr/>
        </p:nvSpPr>
        <p:spPr>
          <a:xfrm>
            <a:off x="0" y="2589570"/>
            <a:ext cx="9144000" cy="307777"/>
          </a:xfrm>
          <a:prstGeom prst="rect">
            <a:avLst/>
          </a:prstGeom>
        </p:spPr>
        <p:txBody>
          <a:bodyPr wrap="square">
            <a:spAutoFit/>
          </a:bodyPr>
          <a:lstStyle/>
          <a:p>
            <a:r>
              <a:rPr kumimoji="1" lang="en-US" altLang="ja-JP" sz="1400" b="1" u="sng" dirty="0">
                <a:latin typeface="Meiryo UI" panose="020B0604030504040204" pitchFamily="50" charset="-128"/>
                <a:ea typeface="Meiryo UI" panose="020B0604030504040204" pitchFamily="50" charset="-128"/>
              </a:rPr>
              <a:t>Ⅲ</a:t>
            </a:r>
            <a:r>
              <a:rPr kumimoji="1" lang="ja-JP" altLang="en-US" sz="1400" b="1" u="sng" dirty="0">
                <a:latin typeface="Meiryo UI" panose="020B0604030504040204" pitchFamily="50" charset="-128"/>
                <a:ea typeface="Meiryo UI" panose="020B0604030504040204" pitchFamily="50" charset="-128"/>
              </a:rPr>
              <a:t>　すべての感染者が速やかに、かつ継続して健康観察や診療など必要な対応につながる体制を整備</a:t>
            </a:r>
          </a:p>
        </p:txBody>
      </p:sp>
      <p:sp>
        <p:nvSpPr>
          <p:cNvPr id="15" name="正方形/長方形 14">
            <a:extLst>
              <a:ext uri="{FF2B5EF4-FFF2-40B4-BE49-F238E27FC236}">
                <a16:creationId xmlns:a16="http://schemas.microsoft.com/office/drawing/2014/main" id="{0280D9FD-2D95-46E5-84B9-A5046F6CD3D9}"/>
              </a:ext>
            </a:extLst>
          </p:cNvPr>
          <p:cNvSpPr/>
          <p:nvPr/>
        </p:nvSpPr>
        <p:spPr>
          <a:xfrm>
            <a:off x="91176" y="2843408"/>
            <a:ext cx="8816550" cy="307777"/>
          </a:xfrm>
          <a:prstGeom prst="rect">
            <a:avLst/>
          </a:prstGeom>
          <a:ln w="12700">
            <a:noFill/>
          </a:ln>
        </p:spPr>
        <p:txBody>
          <a:bodyPr wrap="square">
            <a:spAutoFit/>
          </a:bodyPr>
          <a:lstStyle/>
          <a:p>
            <a:r>
              <a:rPr lang="ja-JP" altLang="en-US" sz="1400" dirty="0">
                <a:solidFill>
                  <a:schemeClr val="accent1">
                    <a:lumMod val="75000"/>
                  </a:schemeClr>
                </a:solidFill>
                <a:latin typeface="HGPｺﾞｼｯｸE" panose="020B0900000000000000" pitchFamily="50" charset="-128"/>
                <a:ea typeface="HGPｺﾞｼｯｸE" panose="020B0900000000000000" pitchFamily="50" charset="-128"/>
                <a:cs typeface="Meiryo UI" panose="020B0604030504040204" pitchFamily="50" charset="-128"/>
              </a:rPr>
              <a:t>●</a:t>
            </a:r>
            <a:r>
              <a:rPr lang="ja-JP" altLang="en-US" sz="1400" dirty="0">
                <a:latin typeface="HGPｺﾞｼｯｸE" panose="020B0900000000000000" pitchFamily="50" charset="-128"/>
                <a:ea typeface="HGPｺﾞｼｯｸE" panose="020B0900000000000000" pitchFamily="50" charset="-128"/>
                <a:cs typeface="Meiryo UI" panose="020B0604030504040204" pitchFamily="50" charset="-128"/>
              </a:rPr>
              <a:t>対策４　保健所の体制</a:t>
            </a:r>
            <a:r>
              <a:rPr lang="ja-JP" altLang="en-US" sz="1400" dirty="0" smtClean="0">
                <a:latin typeface="HGPｺﾞｼｯｸE" panose="020B0900000000000000" pitchFamily="50" charset="-128"/>
                <a:ea typeface="HGPｺﾞｼｯｸE" panose="020B0900000000000000" pitchFamily="50" charset="-128"/>
                <a:cs typeface="Meiryo UI" panose="020B0604030504040204" pitchFamily="50" charset="-128"/>
              </a:rPr>
              <a:t>整備等</a:t>
            </a:r>
            <a:endParaRPr lang="en-US" altLang="ja-JP" sz="1400" b="1" dirty="0">
              <a:latin typeface="Meiryo UI" panose="020B0604030504040204" pitchFamily="50" charset="-128"/>
              <a:ea typeface="Meiryo UI" panose="020B0604030504040204" pitchFamily="50" charset="-128"/>
            </a:endParaRPr>
          </a:p>
        </p:txBody>
      </p:sp>
      <p:graphicFrame>
        <p:nvGraphicFramePr>
          <p:cNvPr id="16" name="表 15">
            <a:extLst>
              <a:ext uri="{FF2B5EF4-FFF2-40B4-BE49-F238E27FC236}">
                <a16:creationId xmlns:a16="http://schemas.microsoft.com/office/drawing/2014/main" id="{F0277B10-5462-4355-A012-CCAA85B3EF8E}"/>
              </a:ext>
            </a:extLst>
          </p:cNvPr>
          <p:cNvGraphicFramePr>
            <a:graphicFrameLocks noGrp="1"/>
          </p:cNvGraphicFramePr>
          <p:nvPr>
            <p:extLst>
              <p:ext uri="{D42A27DB-BD31-4B8C-83A1-F6EECF244321}">
                <p14:modId xmlns:p14="http://schemas.microsoft.com/office/powerpoint/2010/main" val="3565852063"/>
              </p:ext>
            </p:extLst>
          </p:nvPr>
        </p:nvGraphicFramePr>
        <p:xfrm>
          <a:off x="250710" y="3134448"/>
          <a:ext cx="11920742" cy="898301"/>
        </p:xfrm>
        <a:graphic>
          <a:graphicData uri="http://schemas.openxmlformats.org/drawingml/2006/table">
            <a:tbl>
              <a:tblPr>
                <a:tableStyleId>{D7AC3CCA-C797-4891-BE02-D94E43425B78}</a:tableStyleId>
              </a:tblPr>
              <a:tblGrid>
                <a:gridCol w="3741741">
                  <a:extLst>
                    <a:ext uri="{9D8B030D-6E8A-4147-A177-3AD203B41FA5}">
                      <a16:colId xmlns:a16="http://schemas.microsoft.com/office/drawing/2014/main" val="3323586397"/>
                    </a:ext>
                  </a:extLst>
                </a:gridCol>
                <a:gridCol w="8179001">
                  <a:extLst>
                    <a:ext uri="{9D8B030D-6E8A-4147-A177-3AD203B41FA5}">
                      <a16:colId xmlns:a16="http://schemas.microsoft.com/office/drawing/2014/main" val="3785490006"/>
                    </a:ext>
                  </a:extLst>
                </a:gridCol>
              </a:tblGrid>
              <a:tr h="40338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感染規模に応じた保健所業務の段階的な重点化</a:t>
                      </a:r>
                      <a:endParaRPr kumimoji="0"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0" marB="0" anchor="ctr">
                    <a:solidFill>
                      <a:schemeClr val="accent1">
                        <a:lumMod val="40000"/>
                        <a:lumOff val="60000"/>
                      </a:schemeClr>
                    </a:solidFill>
                  </a:tcPr>
                </a:tc>
                <a:tc>
                  <a:txBody>
                    <a:bodyPr/>
                    <a:lstStyle/>
                    <a:p>
                      <a:r>
                        <a:rPr kumimoji="1" lang="ja-JP" altLang="en-US" sz="1400" b="1" dirty="0" smtClean="0">
                          <a:latin typeface="Meiryo UI" panose="020B0604030504040204" pitchFamily="50" charset="-128"/>
                          <a:ea typeface="Meiryo UI" panose="020B0604030504040204" pitchFamily="50" charset="-128"/>
                        </a:rPr>
                        <a:t>○大規模な感染拡大期には迅速なファーストタッチと療養決定を最優先に実施するなど体制整備</a:t>
                      </a:r>
                    </a:p>
                  </a:txBody>
                  <a:tcPr marL="36000" marR="36000" marT="0" marB="0" anchor="ctr">
                    <a:noFill/>
                  </a:tcPr>
                </a:tc>
                <a:extLst>
                  <a:ext uri="{0D108BD9-81ED-4DB2-BD59-A6C34878D82A}">
                    <a16:rowId xmlns:a16="http://schemas.microsoft.com/office/drawing/2014/main" val="4085161125"/>
                  </a:ext>
                </a:extLst>
              </a:tr>
              <a:tr h="49492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クラスター対策</a:t>
                      </a:r>
                      <a:endParaRPr kumimoji="0" lang="en-US" altLang="ja-JP" sz="14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36000" marR="36000" marT="0" marB="0" anchor="ct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○専門家派遣や必要な医療等の支援に迅速につなげるための関係者間の情報共有の仕組みの構築</a:t>
                      </a:r>
                      <a:endParaRPr kumimoji="1" lang="en-US" altLang="ja-JP"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施設におけるクラスター発生の予防啓発・早期介入・指導支援を目的としたクラスター対応班の活動促進</a:t>
                      </a:r>
                      <a:endParaRPr kumimoji="1" lang="ja-JP" altLang="en-US" sz="12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36000" marR="36000" marT="0" marB="0" anchor="ctr">
                    <a:noFill/>
                  </a:tcPr>
                </a:tc>
                <a:extLst>
                  <a:ext uri="{0D108BD9-81ED-4DB2-BD59-A6C34878D82A}">
                    <a16:rowId xmlns:a16="http://schemas.microsoft.com/office/drawing/2014/main" val="485221639"/>
                  </a:ext>
                </a:extLst>
              </a:tr>
            </a:tbl>
          </a:graphicData>
        </a:graphic>
      </p:graphicFrame>
      <p:sp>
        <p:nvSpPr>
          <p:cNvPr id="17" name="正方形/長方形 16">
            <a:extLst>
              <a:ext uri="{FF2B5EF4-FFF2-40B4-BE49-F238E27FC236}">
                <a16:creationId xmlns:a16="http://schemas.microsoft.com/office/drawing/2014/main" id="{1997B012-C56E-42F2-89C9-B4927591A2E3}"/>
              </a:ext>
            </a:extLst>
          </p:cNvPr>
          <p:cNvSpPr/>
          <p:nvPr/>
        </p:nvSpPr>
        <p:spPr>
          <a:xfrm>
            <a:off x="91176" y="4094034"/>
            <a:ext cx="8816550" cy="307777"/>
          </a:xfrm>
          <a:prstGeom prst="rect">
            <a:avLst/>
          </a:prstGeom>
          <a:ln w="12700">
            <a:noFill/>
          </a:ln>
        </p:spPr>
        <p:txBody>
          <a:bodyPr wrap="square">
            <a:spAutoFit/>
          </a:bodyPr>
          <a:lstStyle/>
          <a:p>
            <a:r>
              <a:rPr lang="ja-JP" altLang="en-US" sz="1400" dirty="0">
                <a:solidFill>
                  <a:schemeClr val="accent1">
                    <a:lumMod val="75000"/>
                  </a:schemeClr>
                </a:solidFill>
                <a:latin typeface="HGPｺﾞｼｯｸE" panose="020B0900000000000000" pitchFamily="50" charset="-128"/>
                <a:ea typeface="HGPｺﾞｼｯｸE" panose="020B0900000000000000" pitchFamily="50" charset="-128"/>
                <a:cs typeface="Meiryo UI" panose="020B0604030504040204" pitchFamily="50" charset="-128"/>
              </a:rPr>
              <a:t>●</a:t>
            </a:r>
            <a:r>
              <a:rPr lang="ja-JP" altLang="en-US" sz="1400" dirty="0">
                <a:latin typeface="HGPｺﾞｼｯｸE" panose="020B0900000000000000" pitchFamily="50" charset="-128"/>
                <a:ea typeface="HGPｺﾞｼｯｸE" panose="020B0900000000000000" pitchFamily="50" charset="-128"/>
                <a:cs typeface="Meiryo UI" panose="020B0604030504040204" pitchFamily="50" charset="-128"/>
              </a:rPr>
              <a:t>対策５　ひっ迫時に備えた保健所連絡前の医療へのアクセス確保</a:t>
            </a:r>
            <a:endParaRPr lang="en-US" altLang="ja-JP" sz="1400" b="1" dirty="0">
              <a:latin typeface="Meiryo UI" panose="020B0604030504040204" pitchFamily="50" charset="-128"/>
              <a:ea typeface="Meiryo UI" panose="020B0604030504040204" pitchFamily="50" charset="-128"/>
            </a:endParaRPr>
          </a:p>
        </p:txBody>
      </p:sp>
      <p:graphicFrame>
        <p:nvGraphicFramePr>
          <p:cNvPr id="18" name="表 17">
            <a:extLst>
              <a:ext uri="{FF2B5EF4-FFF2-40B4-BE49-F238E27FC236}">
                <a16:creationId xmlns:a16="http://schemas.microsoft.com/office/drawing/2014/main" id="{927AC584-B11D-4E8A-88AF-E2E8D1A218B6}"/>
              </a:ext>
            </a:extLst>
          </p:cNvPr>
          <p:cNvGraphicFramePr>
            <a:graphicFrameLocks noGrp="1"/>
          </p:cNvGraphicFramePr>
          <p:nvPr>
            <p:extLst>
              <p:ext uri="{D42A27DB-BD31-4B8C-83A1-F6EECF244321}">
                <p14:modId xmlns:p14="http://schemas.microsoft.com/office/powerpoint/2010/main" val="929167885"/>
              </p:ext>
            </p:extLst>
          </p:nvPr>
        </p:nvGraphicFramePr>
        <p:xfrm>
          <a:off x="250710" y="4401811"/>
          <a:ext cx="11920742" cy="586740"/>
        </p:xfrm>
        <a:graphic>
          <a:graphicData uri="http://schemas.openxmlformats.org/drawingml/2006/table">
            <a:tbl>
              <a:tblPr>
                <a:tableStyleId>{D7AC3CCA-C797-4891-BE02-D94E43425B78}</a:tableStyleId>
              </a:tblPr>
              <a:tblGrid>
                <a:gridCol w="3728862">
                  <a:extLst>
                    <a:ext uri="{9D8B030D-6E8A-4147-A177-3AD203B41FA5}">
                      <a16:colId xmlns:a16="http://schemas.microsoft.com/office/drawing/2014/main" val="3323586397"/>
                    </a:ext>
                  </a:extLst>
                </a:gridCol>
                <a:gridCol w="8191880">
                  <a:extLst>
                    <a:ext uri="{9D8B030D-6E8A-4147-A177-3AD203B41FA5}">
                      <a16:colId xmlns:a16="http://schemas.microsoft.com/office/drawing/2014/main" val="3785490006"/>
                    </a:ext>
                  </a:extLst>
                </a:gridCol>
              </a:tblGrid>
              <a:tr h="44945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検査や医療へ</a:t>
                      </a: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のアクセス確保</a:t>
                      </a:r>
                      <a:endParaRPr kumimoji="0"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0" marB="0" anchor="ct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a:t>
                      </a:r>
                      <a:r>
                        <a:rPr kumimoji="1" lang="ja-JP" altLang="en-US" sz="1200" b="1" dirty="0" smtClean="0">
                          <a:latin typeface="Meiryo UI" panose="020B0604030504040204" pitchFamily="50" charset="-128"/>
                          <a:ea typeface="Meiryo UI" panose="020B0604030504040204" pitchFamily="50" charset="-128"/>
                        </a:rPr>
                        <a:t>診療・検査医療機関等により、陽性と診断した者と濃厚接触の可能性がある者に対する受検勧奨及び検査の実施</a:t>
                      </a:r>
                      <a:endParaRPr kumimoji="1" lang="en-US" altLang="ja-JP" sz="1200" b="1"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a:t>
                      </a:r>
                      <a:r>
                        <a:rPr kumimoji="0"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自宅待機者等</a:t>
                      </a:r>
                      <a:r>
                        <a:rPr kumimoji="0"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24</a:t>
                      </a:r>
                      <a:r>
                        <a:rPr kumimoji="0"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時間緊急サポートセンター（略称 自宅待機</a:t>
                      </a:r>
                      <a:r>
                        <a:rPr kumimoji="0"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SOS</a:t>
                      </a:r>
                      <a:r>
                        <a:rPr kumimoji="0"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11/5</a:t>
                      </a:r>
                      <a:r>
                        <a:rPr kumimoji="0"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運用開始</a:t>
                      </a:r>
                      <a:endParaRPr kumimoji="0"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保健所から連絡がない・取れない場合の宿泊療養予約や健康相談等。自宅療養患者にオンライン診療・外来・往診・抗体治療などの医療機関を案内</a:t>
                      </a:r>
                      <a:endParaRPr kumimoji="0"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0" marB="0" anchor="ctr">
                    <a:noFill/>
                  </a:tcPr>
                </a:tc>
                <a:extLst>
                  <a:ext uri="{0D108BD9-81ED-4DB2-BD59-A6C34878D82A}">
                    <a16:rowId xmlns:a16="http://schemas.microsoft.com/office/drawing/2014/main" val="4085161125"/>
                  </a:ext>
                </a:extLst>
              </a:tr>
            </a:tbl>
          </a:graphicData>
        </a:graphic>
      </p:graphicFrame>
      <p:sp>
        <p:nvSpPr>
          <p:cNvPr id="21" name="正方形/長方形 20">
            <a:extLst>
              <a:ext uri="{FF2B5EF4-FFF2-40B4-BE49-F238E27FC236}">
                <a16:creationId xmlns:a16="http://schemas.microsoft.com/office/drawing/2014/main" id="{A56F14A9-0563-4368-80A3-CBAF2F132FF8}"/>
              </a:ext>
            </a:extLst>
          </p:cNvPr>
          <p:cNvSpPr/>
          <p:nvPr/>
        </p:nvSpPr>
        <p:spPr>
          <a:xfrm>
            <a:off x="91175" y="5034196"/>
            <a:ext cx="8816551" cy="307777"/>
          </a:xfrm>
          <a:prstGeom prst="rect">
            <a:avLst/>
          </a:prstGeom>
          <a:ln w="12700">
            <a:noFill/>
          </a:ln>
        </p:spPr>
        <p:txBody>
          <a:bodyPr wrap="square">
            <a:spAutoFit/>
          </a:bodyPr>
          <a:lstStyle/>
          <a:p>
            <a:r>
              <a:rPr lang="ja-JP" altLang="en-US" sz="1400" dirty="0">
                <a:solidFill>
                  <a:schemeClr val="accent1">
                    <a:lumMod val="75000"/>
                  </a:schemeClr>
                </a:solidFill>
                <a:latin typeface="HGPｺﾞｼｯｸE" panose="020B0900000000000000" pitchFamily="50" charset="-128"/>
                <a:ea typeface="HGPｺﾞｼｯｸE" panose="020B0900000000000000" pitchFamily="50" charset="-128"/>
                <a:cs typeface="Meiryo UI" panose="020B0604030504040204" pitchFamily="50" charset="-128"/>
              </a:rPr>
              <a:t>●</a:t>
            </a:r>
            <a:r>
              <a:rPr lang="ja-JP" altLang="en-US" sz="1400" dirty="0">
                <a:latin typeface="HGPｺﾞｼｯｸE" panose="020B0900000000000000" pitchFamily="50" charset="-128"/>
                <a:ea typeface="HGPｺﾞｼｯｸE" panose="020B0900000000000000" pitchFamily="50" charset="-128"/>
                <a:cs typeface="Meiryo UI" panose="020B0604030504040204" pitchFamily="50" charset="-128"/>
              </a:rPr>
              <a:t>対策６　</a:t>
            </a:r>
            <a:r>
              <a:rPr lang="ja-JP" altLang="en-US" sz="1400" b="1" dirty="0">
                <a:latin typeface="Meiryo UI" panose="020B0604030504040204" pitchFamily="50" charset="-128"/>
                <a:ea typeface="Meiryo UI" panose="020B0604030504040204" pitchFamily="50" charset="-128"/>
              </a:rPr>
              <a:t>災害級の感染爆発に備えた宿泊施設や臨時の医療施設等の整備・運営</a:t>
            </a:r>
            <a:endParaRPr lang="en-US" altLang="ja-JP" sz="1400" b="1" dirty="0">
              <a:latin typeface="Meiryo UI" panose="020B0604030504040204" pitchFamily="50" charset="-128"/>
              <a:ea typeface="Meiryo UI" panose="020B0604030504040204" pitchFamily="50" charset="-128"/>
            </a:endParaRPr>
          </a:p>
        </p:txBody>
      </p:sp>
      <p:graphicFrame>
        <p:nvGraphicFramePr>
          <p:cNvPr id="22" name="表 21">
            <a:extLst>
              <a:ext uri="{FF2B5EF4-FFF2-40B4-BE49-F238E27FC236}">
                <a16:creationId xmlns:a16="http://schemas.microsoft.com/office/drawing/2014/main" id="{55772501-CB4F-4C25-AECE-37BB735B025E}"/>
              </a:ext>
            </a:extLst>
          </p:cNvPr>
          <p:cNvGraphicFramePr>
            <a:graphicFrameLocks noGrp="1"/>
          </p:cNvGraphicFramePr>
          <p:nvPr>
            <p:extLst>
              <p:ext uri="{D42A27DB-BD31-4B8C-83A1-F6EECF244321}">
                <p14:modId xmlns:p14="http://schemas.microsoft.com/office/powerpoint/2010/main" val="2558215799"/>
              </p:ext>
            </p:extLst>
          </p:nvPr>
        </p:nvGraphicFramePr>
        <p:xfrm>
          <a:off x="250710" y="5357612"/>
          <a:ext cx="11920742" cy="1468192"/>
        </p:xfrm>
        <a:graphic>
          <a:graphicData uri="http://schemas.openxmlformats.org/drawingml/2006/table">
            <a:tbl>
              <a:tblPr>
                <a:tableStyleId>{D7AC3CCA-C797-4891-BE02-D94E43425B78}</a:tableStyleId>
              </a:tblPr>
              <a:tblGrid>
                <a:gridCol w="3728862">
                  <a:extLst>
                    <a:ext uri="{9D8B030D-6E8A-4147-A177-3AD203B41FA5}">
                      <a16:colId xmlns:a16="http://schemas.microsoft.com/office/drawing/2014/main" val="3323586397"/>
                    </a:ext>
                  </a:extLst>
                </a:gridCol>
                <a:gridCol w="8191880">
                  <a:extLst>
                    <a:ext uri="{9D8B030D-6E8A-4147-A177-3AD203B41FA5}">
                      <a16:colId xmlns:a16="http://schemas.microsoft.com/office/drawing/2014/main" val="3785490006"/>
                    </a:ext>
                  </a:extLst>
                </a:gridCol>
              </a:tblGrid>
              <a:tr h="44424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災害級非常事態に備えた宿泊療養施設の</a:t>
                      </a:r>
                      <a:r>
                        <a:rPr kumimoji="0"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整備</a:t>
                      </a:r>
                      <a:endParaRPr kumimoji="0"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目標</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10,000</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室</a:t>
                      </a:r>
                    </a:p>
                  </a:txBody>
                  <a:tcPr marL="36000" marR="36000" marT="0" marB="0" anchor="ct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eiryo UI" panose="020B0604030504040204" pitchFamily="50" charset="-128"/>
                          <a:ea typeface="Meiryo UI" panose="020B0604030504040204" pitchFamily="50" charset="-128"/>
                        </a:rPr>
                        <a:t>○確保居室　</a:t>
                      </a:r>
                      <a:r>
                        <a:rPr kumimoji="1" lang="en-US" altLang="ja-JP" sz="1400" b="1" dirty="0" smtClean="0">
                          <a:latin typeface="Meiryo UI" panose="020B0604030504040204" pitchFamily="50" charset="-128"/>
                          <a:ea typeface="Meiryo UI" panose="020B0604030504040204" pitchFamily="50" charset="-128"/>
                        </a:rPr>
                        <a:t>10,000</a:t>
                      </a:r>
                      <a:r>
                        <a:rPr kumimoji="1" lang="ja-JP" altLang="en-US" sz="1400" b="1" dirty="0" smtClean="0">
                          <a:latin typeface="Meiryo UI" panose="020B0604030504040204" pitchFamily="50" charset="-128"/>
                          <a:ea typeface="Meiryo UI" panose="020B0604030504040204" pitchFamily="50" charset="-128"/>
                        </a:rPr>
                        <a:t>室</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（見込み</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含む）</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0" marB="0" anchor="ctr">
                    <a:noFill/>
                  </a:tcPr>
                </a:tc>
                <a:extLst>
                  <a:ext uri="{0D108BD9-81ED-4DB2-BD59-A6C34878D82A}">
                    <a16:rowId xmlns:a16="http://schemas.microsoft.com/office/drawing/2014/main" val="4085161125"/>
                  </a:ext>
                </a:extLst>
              </a:tr>
              <a:tr h="44424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入院患者待機ステーションの整備・運営</a:t>
                      </a:r>
                    </a:p>
                  </a:txBody>
                  <a:tcPr marL="36000" marR="36000" marT="0" marB="0" anchor="ctr">
                    <a:solidFill>
                      <a:schemeClr val="accent1">
                        <a:lumMod val="40000"/>
                        <a:lumOff val="60000"/>
                      </a:schemeClr>
                    </a:solidFill>
                  </a:tcPr>
                </a:tc>
                <a:tc>
                  <a:txBody>
                    <a:bodyPr/>
                    <a:lstStyle/>
                    <a:p>
                      <a:r>
                        <a:rPr kumimoji="1" lang="ja-JP" altLang="en-US" sz="1400" b="1" dirty="0" smtClean="0">
                          <a:latin typeface="Meiryo UI" panose="020B0604030504040204" pitchFamily="50" charset="-128"/>
                          <a:ea typeface="Meiryo UI" panose="020B0604030504040204" pitchFamily="50" charset="-128"/>
                        </a:rPr>
                        <a:t>○</a:t>
                      </a:r>
                      <a:r>
                        <a:rPr kumimoji="1" lang="en-US" altLang="ja-JP" sz="1400" b="1" dirty="0" smtClean="0">
                          <a:latin typeface="Meiryo UI" panose="020B0604030504040204" pitchFamily="50" charset="-128"/>
                          <a:ea typeface="Meiryo UI" panose="020B0604030504040204" pitchFamily="50" charset="-128"/>
                        </a:rPr>
                        <a:t>6</a:t>
                      </a:r>
                      <a:r>
                        <a:rPr kumimoji="1" lang="ja-JP" altLang="en-US" sz="1400" b="1" dirty="0" smtClean="0">
                          <a:latin typeface="Meiryo UI" panose="020B0604030504040204" pitchFamily="50" charset="-128"/>
                          <a:ea typeface="Meiryo UI" panose="020B0604030504040204" pitchFamily="50" charset="-128"/>
                        </a:rPr>
                        <a:t>か所　</a:t>
                      </a:r>
                      <a:r>
                        <a:rPr kumimoji="1" lang="en-US" altLang="ja-JP" sz="1400" b="1" dirty="0" smtClean="0">
                          <a:latin typeface="Meiryo UI" panose="020B0604030504040204" pitchFamily="50" charset="-128"/>
                          <a:ea typeface="Meiryo UI" panose="020B0604030504040204" pitchFamily="50" charset="-128"/>
                        </a:rPr>
                        <a:t>41</a:t>
                      </a:r>
                      <a:r>
                        <a:rPr kumimoji="1" lang="ja-JP" altLang="en-US" sz="1400" b="1" dirty="0" smtClean="0">
                          <a:latin typeface="Meiryo UI" panose="020B0604030504040204" pitchFamily="50" charset="-128"/>
                          <a:ea typeface="Meiryo UI" panose="020B0604030504040204" pitchFamily="50" charset="-128"/>
                        </a:rPr>
                        <a:t>床</a:t>
                      </a:r>
                      <a:r>
                        <a:rPr kumimoji="1" lang="ja-JP" altLang="en-US" sz="1200" b="0" dirty="0" smtClean="0">
                          <a:latin typeface="Meiryo UI" panose="020B0604030504040204" pitchFamily="50" charset="-128"/>
                          <a:ea typeface="Meiryo UI" panose="020B0604030504040204" pitchFamily="50" charset="-128"/>
                        </a:rPr>
                        <a:t>（大阪市内</a:t>
                      </a:r>
                      <a:r>
                        <a:rPr kumimoji="1" lang="en-US" altLang="ja-JP" sz="1200" b="0" dirty="0" smtClean="0">
                          <a:latin typeface="Meiryo UI" panose="020B0604030504040204" pitchFamily="50" charset="-128"/>
                          <a:ea typeface="Meiryo UI" panose="020B0604030504040204" pitchFamily="50" charset="-128"/>
                        </a:rPr>
                        <a:t>2</a:t>
                      </a:r>
                      <a:r>
                        <a:rPr kumimoji="1" lang="ja-JP" altLang="en-US" sz="1200" b="0" dirty="0" smtClean="0">
                          <a:latin typeface="Meiryo UI" panose="020B0604030504040204" pitchFamily="50" charset="-128"/>
                          <a:ea typeface="Meiryo UI" panose="020B0604030504040204" pitchFamily="50" charset="-128"/>
                        </a:rPr>
                        <a:t>か所</a:t>
                      </a:r>
                      <a:r>
                        <a:rPr kumimoji="1" lang="en-US" altLang="ja-JP" sz="1200" b="0" dirty="0" smtClean="0">
                          <a:latin typeface="Meiryo UI" panose="020B0604030504040204" pitchFamily="50" charset="-128"/>
                          <a:ea typeface="Meiryo UI" panose="020B0604030504040204" pitchFamily="50" charset="-128"/>
                        </a:rPr>
                        <a:t>30</a:t>
                      </a:r>
                      <a:r>
                        <a:rPr kumimoji="1" lang="ja-JP" altLang="en-US" sz="1200" b="0" dirty="0" smtClean="0">
                          <a:latin typeface="Meiryo UI" panose="020B0604030504040204" pitchFamily="50" charset="-128"/>
                          <a:ea typeface="Meiryo UI" panose="020B0604030504040204" pitchFamily="50" charset="-128"/>
                        </a:rPr>
                        <a:t>床、大阪市外</a:t>
                      </a:r>
                      <a:r>
                        <a:rPr kumimoji="1" lang="en-US" altLang="ja-JP" sz="1200" b="0" dirty="0" smtClean="0">
                          <a:latin typeface="Meiryo UI" panose="020B0604030504040204" pitchFamily="50" charset="-128"/>
                          <a:ea typeface="Meiryo UI" panose="020B0604030504040204" pitchFamily="50" charset="-128"/>
                        </a:rPr>
                        <a:t>4</a:t>
                      </a:r>
                      <a:r>
                        <a:rPr kumimoji="1" lang="ja-JP" altLang="en-US" sz="1200" b="0" dirty="0" smtClean="0">
                          <a:latin typeface="Meiryo UI" panose="020B0604030504040204" pitchFamily="50" charset="-128"/>
                          <a:ea typeface="Meiryo UI" panose="020B0604030504040204" pitchFamily="50" charset="-128"/>
                        </a:rPr>
                        <a:t>か所</a:t>
                      </a:r>
                      <a:r>
                        <a:rPr kumimoji="1" lang="en-US" altLang="ja-JP" sz="1200" b="0" dirty="0" smtClean="0">
                          <a:latin typeface="Meiryo UI" panose="020B0604030504040204" pitchFamily="50" charset="-128"/>
                          <a:ea typeface="Meiryo UI" panose="020B0604030504040204" pitchFamily="50" charset="-128"/>
                        </a:rPr>
                        <a:t>11</a:t>
                      </a:r>
                      <a:r>
                        <a:rPr kumimoji="1" lang="ja-JP" altLang="en-US" sz="1200" b="0" dirty="0" smtClean="0">
                          <a:latin typeface="Meiryo UI" panose="020B0604030504040204" pitchFamily="50" charset="-128"/>
                          <a:ea typeface="Meiryo UI" panose="020B0604030504040204" pitchFamily="50" charset="-128"/>
                        </a:rPr>
                        <a:t>床）</a:t>
                      </a:r>
                      <a:endParaRPr kumimoji="1" lang="ja-JP" altLang="en-US" sz="1400" b="0" dirty="0">
                        <a:latin typeface="Meiryo UI" panose="020B0604030504040204" pitchFamily="50" charset="-128"/>
                        <a:ea typeface="Meiryo UI" panose="020B0604030504040204" pitchFamily="50" charset="-128"/>
                      </a:endParaRPr>
                    </a:p>
                  </a:txBody>
                  <a:tcPr marL="36000" marR="36000" marT="0" marB="0" anchor="ctr">
                    <a:noFill/>
                  </a:tcPr>
                </a:tc>
                <a:extLst>
                  <a:ext uri="{0D108BD9-81ED-4DB2-BD59-A6C34878D82A}">
                    <a16:rowId xmlns:a16="http://schemas.microsoft.com/office/drawing/2014/main" val="3113410358"/>
                  </a:ext>
                </a:extLst>
              </a:tr>
              <a:tr h="57970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大阪コロナ大規模医療・療養センターの整備・運営</a:t>
                      </a:r>
                      <a:endParaRPr kumimoji="0"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36000" marT="0" marB="0" anchor="ctr">
                    <a:solidFill>
                      <a:schemeClr val="accent1">
                        <a:lumMod val="40000"/>
                        <a:lumOff val="60000"/>
                      </a:schemeClr>
                    </a:solidFill>
                  </a:tcPr>
                </a:tc>
                <a:tc>
                  <a:txBody>
                    <a:bodyPr/>
                    <a:lstStyle/>
                    <a:p>
                      <a:r>
                        <a:rPr kumimoji="1" lang="ja-JP" altLang="en-US" sz="1400" b="1" dirty="0" smtClean="0">
                          <a:latin typeface="Meiryo UI" panose="020B0604030504040204" pitchFamily="50" charset="-128"/>
                          <a:ea typeface="Meiryo UI" panose="020B0604030504040204" pitchFamily="50" charset="-128"/>
                        </a:rPr>
                        <a:t>○無症状・軽症患者用　</a:t>
                      </a:r>
                      <a:r>
                        <a:rPr kumimoji="1" lang="en-US" altLang="ja-JP" sz="1400" b="1" dirty="0" smtClean="0">
                          <a:latin typeface="Meiryo UI" panose="020B0604030504040204" pitchFamily="50" charset="-128"/>
                          <a:ea typeface="Meiryo UI" panose="020B0604030504040204" pitchFamily="50" charset="-128"/>
                        </a:rPr>
                        <a:t>800</a:t>
                      </a:r>
                      <a:r>
                        <a:rPr kumimoji="1" lang="ja-JP" altLang="en-US" sz="1400" b="1" dirty="0" smtClean="0">
                          <a:latin typeface="Meiryo UI" panose="020B0604030504040204" pitchFamily="50" charset="-128"/>
                          <a:ea typeface="Meiryo UI" panose="020B0604030504040204" pitchFamily="50" charset="-128"/>
                        </a:rPr>
                        <a:t>床、中等症患者用</a:t>
                      </a:r>
                      <a:r>
                        <a:rPr kumimoji="1" lang="ja-JP" altLang="en-US" sz="1200" b="0" dirty="0" smtClean="0">
                          <a:latin typeface="Meiryo UI" panose="020B0604030504040204" pitchFamily="50" charset="-128"/>
                          <a:ea typeface="Meiryo UI" panose="020B0604030504040204" pitchFamily="50" charset="-128"/>
                        </a:rPr>
                        <a:t>（軽症～中等症</a:t>
                      </a:r>
                      <a:r>
                        <a:rPr kumimoji="1" lang="en-US" altLang="ja-JP" sz="1200" b="0" dirty="0" smtClean="0">
                          <a:latin typeface="Meiryo UI" panose="020B0604030504040204" pitchFamily="50" charset="-128"/>
                          <a:ea typeface="Meiryo UI" panose="020B0604030504040204" pitchFamily="50" charset="-128"/>
                        </a:rPr>
                        <a:t>Ⅰ</a:t>
                      </a:r>
                      <a:r>
                        <a:rPr kumimoji="1" lang="ja-JP" altLang="en-US" sz="1200" b="0" dirty="0" smtClean="0">
                          <a:latin typeface="Meiryo UI" panose="020B0604030504040204" pitchFamily="50" charset="-128"/>
                          <a:ea typeface="Meiryo UI" panose="020B0604030504040204" pitchFamily="50" charset="-128"/>
                        </a:rPr>
                        <a:t>対象）</a:t>
                      </a:r>
                      <a:r>
                        <a:rPr kumimoji="1" lang="en-US" altLang="ja-JP" sz="1400" b="1" dirty="0" smtClean="0">
                          <a:latin typeface="Meiryo UI" panose="020B0604030504040204" pitchFamily="50" charset="-128"/>
                          <a:ea typeface="Meiryo UI" panose="020B0604030504040204" pitchFamily="50" charset="-128"/>
                        </a:rPr>
                        <a:t>200</a:t>
                      </a:r>
                      <a:r>
                        <a:rPr kumimoji="1" lang="ja-JP" altLang="en-US" sz="1400" b="1" dirty="0" smtClean="0">
                          <a:latin typeface="Meiryo UI" panose="020B0604030504040204" pitchFamily="50" charset="-128"/>
                          <a:ea typeface="Meiryo UI" panose="020B0604030504040204" pitchFamily="50" charset="-128"/>
                        </a:rPr>
                        <a:t>床：</a:t>
                      </a:r>
                      <a:r>
                        <a:rPr kumimoji="1" lang="en-US" altLang="ja-JP" sz="1400" b="1" dirty="0" smtClean="0">
                          <a:latin typeface="Meiryo UI" panose="020B0604030504040204" pitchFamily="50" charset="-128"/>
                          <a:ea typeface="Meiryo UI" panose="020B0604030504040204" pitchFamily="50" charset="-128"/>
                        </a:rPr>
                        <a:t>10</a:t>
                      </a:r>
                      <a:r>
                        <a:rPr kumimoji="1" lang="ja-JP" altLang="en-US" sz="1400" b="1" dirty="0" smtClean="0">
                          <a:latin typeface="Meiryo UI" panose="020B0604030504040204" pitchFamily="50" charset="-128"/>
                          <a:ea typeface="Meiryo UI" panose="020B0604030504040204" pitchFamily="50" charset="-128"/>
                        </a:rPr>
                        <a:t>月</a:t>
                      </a:r>
                      <a:r>
                        <a:rPr kumimoji="1" lang="en-US" altLang="ja-JP" sz="1400" b="1" dirty="0" smtClean="0">
                          <a:latin typeface="Meiryo UI" panose="020B0604030504040204" pitchFamily="50" charset="-128"/>
                          <a:ea typeface="Meiryo UI" panose="020B0604030504040204" pitchFamily="50" charset="-128"/>
                        </a:rPr>
                        <a:t>30</a:t>
                      </a:r>
                      <a:r>
                        <a:rPr kumimoji="1" lang="ja-JP" altLang="en-US" sz="1400" b="1" dirty="0" smtClean="0">
                          <a:latin typeface="Meiryo UI" panose="020B0604030504040204" pitchFamily="50" charset="-128"/>
                          <a:ea typeface="Meiryo UI" panose="020B0604030504040204" pitchFamily="50" charset="-128"/>
                        </a:rPr>
                        <a:t>日整備済</a:t>
                      </a:r>
                      <a:endParaRPr kumimoji="1" lang="en-US" altLang="ja-JP" sz="1400" b="1" dirty="0" smtClean="0">
                        <a:latin typeface="Meiryo UI" panose="020B0604030504040204" pitchFamily="50" charset="-128"/>
                        <a:ea typeface="Meiryo UI" panose="020B0604030504040204" pitchFamily="50" charset="-128"/>
                      </a:endParaRPr>
                    </a:p>
                    <a:p>
                      <a:r>
                        <a:rPr kumimoji="1" lang="en-US" altLang="zh-TW" sz="1400" b="1" dirty="0" smtClean="0">
                          <a:latin typeface="Meiryo UI" panose="020B0604030504040204" pitchFamily="50" charset="-128"/>
                          <a:ea typeface="Meiryo UI" panose="020B0604030504040204" pitchFamily="50" charset="-128"/>
                        </a:rPr>
                        <a:t>                                                                                                      </a:t>
                      </a:r>
                      <a:r>
                        <a:rPr kumimoji="1" lang="zh-TW" altLang="en-US" sz="1100" b="0" dirty="0" smtClean="0">
                          <a:latin typeface="Meiryo UI" panose="020B0604030504040204" pitchFamily="50" charset="-128"/>
                          <a:ea typeface="Meiryo UI" panose="020B0604030504040204" pitchFamily="50" charset="-128"/>
                        </a:rPr>
                        <a:t>（現在、運営開始前）</a:t>
                      </a:r>
                      <a:endParaRPr kumimoji="1" lang="en-US" altLang="ja-JP" sz="1400" b="0" dirty="0" smtClean="0">
                        <a:latin typeface="Meiryo UI" panose="020B0604030504040204" pitchFamily="50" charset="-128"/>
                        <a:ea typeface="Meiryo UI" panose="020B0604030504040204" pitchFamily="50" charset="-128"/>
                      </a:endParaRPr>
                    </a:p>
                  </a:txBody>
                  <a:tcPr marL="36000" marR="36000" marT="0" marB="0" anchor="ctr">
                    <a:noFill/>
                  </a:tcPr>
                </a:tc>
                <a:extLst>
                  <a:ext uri="{0D108BD9-81ED-4DB2-BD59-A6C34878D82A}">
                    <a16:rowId xmlns:a16="http://schemas.microsoft.com/office/drawing/2014/main" val="1104507488"/>
                  </a:ext>
                </a:extLst>
              </a:tr>
            </a:tbl>
          </a:graphicData>
        </a:graphic>
      </p:graphicFrame>
    </p:spTree>
    <p:extLst>
      <p:ext uri="{BB962C8B-B14F-4D97-AF65-F5344CB8AC3E}">
        <p14:creationId xmlns:p14="http://schemas.microsoft.com/office/powerpoint/2010/main" val="3688177499"/>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5bfe__x8c61__x30e6__x30fc__x30b6__x30fc_ xmlns="593365d6-ff8f-42ea-b041-1cf5a6bd90a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2" ma:contentTypeDescription="新しいドキュメントを作成します。" ma:contentTypeScope="" ma:versionID="d768b147d438f47c1093bbb282a1436b">
  <xsd:schema xmlns:xsd="http://www.w3.org/2001/XMLSchema" xmlns:xs="http://www.w3.org/2001/XMLSchema" xmlns:p="http://schemas.microsoft.com/office/2006/metadata/properties" xmlns:ns2="593365d6-ff8f-42ea-b041-1cf5a6bd90ad" xmlns:ns3="37ef2d1b-1235-44d9-8c81-ea4e54386f8b" targetNamespace="http://schemas.microsoft.com/office/2006/metadata/properties" ma:root="true" ma:fieldsID="d1bb835cc652d21d17a3641e173e7e6b" ns2:_="" ns3:_="">
    <xsd:import namespace="593365d6-ff8f-42ea-b041-1cf5a6bd90ad"/>
    <xsd:import namespace="37ef2d1b-1235-44d9-8c81-ea4e54386f8b"/>
    <xsd:element name="properties">
      <xsd:complexType>
        <xsd:sequence>
          <xsd:element name="documentManagement">
            <xsd:complexType>
              <xsd:all>
                <xsd:element ref="ns2:_x5bfe__x8c61__x30e6__x30fc__x30b6__x30fc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3365d6-ff8f-42ea-b041-1cf5a6bd90ad"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7ef2d1b-1235-44d9-8c81-ea4e54386f8b"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CD7DAD6-A169-42C0-B81D-2AB8FFA5D2E8}">
  <ds:schemaRefs>
    <ds:schemaRef ds:uri="http://purl.org/dc/elements/1.1/"/>
    <ds:schemaRef ds:uri="http://www.w3.org/XML/1998/namespace"/>
    <ds:schemaRef ds:uri="http://purl.org/dc/terms/"/>
    <ds:schemaRef ds:uri="http://schemas.microsoft.com/office/2006/metadata/properties"/>
    <ds:schemaRef ds:uri="http://schemas.microsoft.com/office/infopath/2007/PartnerControls"/>
    <ds:schemaRef ds:uri="http://purl.org/dc/dcmitype/"/>
    <ds:schemaRef ds:uri="http://schemas.openxmlformats.org/package/2006/metadata/core-properties"/>
    <ds:schemaRef ds:uri="http://schemas.microsoft.com/office/2006/documentManagement/types"/>
    <ds:schemaRef ds:uri="37ef2d1b-1235-44d9-8c81-ea4e54386f8b"/>
    <ds:schemaRef ds:uri="593365d6-ff8f-42ea-b041-1cf5a6bd90ad"/>
  </ds:schemaRefs>
</ds:datastoreItem>
</file>

<file path=customXml/itemProps2.xml><?xml version="1.0" encoding="utf-8"?>
<ds:datastoreItem xmlns:ds="http://schemas.openxmlformats.org/officeDocument/2006/customXml" ds:itemID="{325EDF11-163C-4786-B1E0-E34637B74A19}">
  <ds:schemaRefs>
    <ds:schemaRef ds:uri="http://schemas.microsoft.com/sharepoint/v3/contenttype/forms"/>
  </ds:schemaRefs>
</ds:datastoreItem>
</file>

<file path=customXml/itemProps3.xml><?xml version="1.0" encoding="utf-8"?>
<ds:datastoreItem xmlns:ds="http://schemas.openxmlformats.org/officeDocument/2006/customXml" ds:itemID="{334A47BA-5569-4C78-9887-70C7189C9C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3365d6-ff8f-42ea-b041-1cf5a6bd90ad"/>
    <ds:schemaRef ds:uri="37ef2d1b-1235-44d9-8c81-ea4e54386f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19545</TotalTime>
  <Words>1221</Words>
  <PresentationFormat>ワイド画面</PresentationFormat>
  <Paragraphs>81</Paragraphs>
  <Slides>2</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HGPｺﾞｼｯｸE</vt:lpstr>
      <vt:lpstr>Meiryo UI</vt:lpstr>
      <vt:lpstr>UD デジタル 教科書体 NK-B</vt:lpstr>
      <vt:lpstr>游ゴシック</vt:lpstr>
      <vt:lpstr>游ゴシック Light</vt:lpstr>
      <vt:lpstr>Arial</vt:lpstr>
      <vt:lpstr>Calibri</vt:lpstr>
      <vt:lpstr>Calibri Light</vt:lpstr>
      <vt:lpstr>2_Office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2021-12-17T12:05:00Z</cp:lastPrinted>
  <dcterms:created xsi:type="dcterms:W3CDTF">2019-04-25T08:31:09Z</dcterms:created>
  <dcterms:modified xsi:type="dcterms:W3CDTF">2021-12-22T04:18:58Z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