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1274" r:id="rId2"/>
    <p:sldId id="1273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小池　重一" initials="小池　重一" lastIdx="0" clrIdx="0">
    <p:extLst>
      <p:ext uri="{19B8F6BF-5375-455C-9EA6-DF929625EA0E}">
        <p15:presenceInfo xmlns:p15="http://schemas.microsoft.com/office/powerpoint/2012/main" userId="S-1-5-21-161959346-1900351369-444732941-140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15" autoAdjust="0"/>
    <p:restoredTop sz="94238" autoAdjust="0"/>
  </p:normalViewPr>
  <p:slideViewPr>
    <p:cSldViewPr snapToGrid="0">
      <p:cViewPr varScale="1">
        <p:scale>
          <a:sx n="51" d="100"/>
          <a:sy n="51" d="100"/>
        </p:scale>
        <p:origin x="114" y="4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F59E0-AB93-49DC-91CC-74347FFC8612}" type="datetimeFigureOut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4B3-80B0-49FD-88C5-5E759B0783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42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0A010-D148-4EF2-A582-963F2814BE19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21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703EE-5D66-48D4-A61C-08A23AD02E7E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456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C8589-93AD-4B02-A88E-F5B4C8F10395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44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DDA54-EDF0-4846-82E9-C6102100546D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72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DBD26-99EF-4A65-A24B-FA1838B0D496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644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ED11E-C289-4902-BE16-6BBCF2BBFE61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7957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351D1-85AB-441D-A32A-FDC7724752C1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7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C13A0-A228-4741-AC7B-03132AC08ADE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62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92C38-15C5-4AFD-BD82-2929483FC4CB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10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561F9-5180-4827-A651-535407A5BABC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56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92D7-EF0D-4AAE-983F-42A2F494FFDC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099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61C58-8C92-4A80-AE95-1AFEE88DAF3A}" type="datetime1">
              <a:rPr kumimoji="1" lang="ja-JP" altLang="en-US" smtClean="0"/>
              <a:t>2021/12/22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EE537-D2CF-4635-A13F-791B3F8DD8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12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0" y="-13251"/>
            <a:ext cx="12192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ja-JP" altLang="en-US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飲食店における制限及びワクチン・検査パッケージの運用</a:t>
            </a:r>
            <a:r>
              <a:rPr lang="en-US" altLang="ja-JP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国の方針</a:t>
            </a:r>
            <a:r>
              <a:rPr lang="en-US" altLang="ja-JP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9607" y="611145"/>
            <a:ext cx="1080000" cy="4001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飲　食</a:t>
            </a:r>
            <a:endParaRPr lang="ja-JP" altLang="en-US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881757"/>
              </p:ext>
            </p:extLst>
          </p:nvPr>
        </p:nvGraphicFramePr>
        <p:xfrm>
          <a:off x="184002" y="1047483"/>
          <a:ext cx="11880000" cy="506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976">
                  <a:extLst>
                    <a:ext uri="{9D8B030D-6E8A-4147-A177-3AD203B41FA5}">
                      <a16:colId xmlns:a16="http://schemas.microsoft.com/office/drawing/2014/main" val="4193918259"/>
                    </a:ext>
                  </a:extLst>
                </a:gridCol>
                <a:gridCol w="912024">
                  <a:extLst>
                    <a:ext uri="{9D8B030D-6E8A-4147-A177-3AD203B41FA5}">
                      <a16:colId xmlns:a16="http://schemas.microsoft.com/office/drawing/2014/main" val="4067937081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476131703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88164272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400539652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474737198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2196076020"/>
                    </a:ext>
                  </a:extLst>
                </a:gridCol>
                <a:gridCol w="1764000">
                  <a:extLst>
                    <a:ext uri="{9D8B030D-6E8A-4147-A177-3AD203B41FA5}">
                      <a16:colId xmlns:a16="http://schemas.microsoft.com/office/drawing/2014/main" val="799911204"/>
                    </a:ext>
                  </a:extLst>
                </a:gridCol>
              </a:tblGrid>
              <a:tr h="360000">
                <a:tc rowSpan="2" gridSpan="2"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ゴールドステッカー認証店舗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その他の店舗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2995475"/>
                  </a:ext>
                </a:extLst>
              </a:tr>
              <a:tr h="360000">
                <a:tc gridSpan="2" vMerge="1">
                  <a:txBody>
                    <a:bodyPr/>
                    <a:lstStyle/>
                    <a:p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営業時間短縮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酒類提供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利用者の人数制限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営業時間短縮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酒類提供</a:t>
                      </a:r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利用者の人数制限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99055"/>
                  </a:ext>
                </a:extLst>
              </a:tr>
              <a:tr h="70488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下記以外の区域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平時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zh-TW" altLang="en-US" sz="1400" dirty="0" smtClean="0">
                        <a:solidFill>
                          <a:srgbClr val="FF0000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なし</a:t>
                      </a:r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〇</a:t>
                      </a:r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なし</a:t>
                      </a: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なし</a:t>
                      </a: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〇</a:t>
                      </a:r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なし</a:t>
                      </a: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636377"/>
                  </a:ext>
                </a:extLst>
              </a:tr>
              <a:tr h="68976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感染拡大傾向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同一グループの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同一テーブルでの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４人以下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～２０時</a:t>
                      </a:r>
                      <a:endParaRPr kumimoji="1" lang="en-US" altLang="ja-JP" sz="16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同一グループの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同一テーブルでの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４人以下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5093835"/>
                  </a:ext>
                </a:extLst>
              </a:tr>
              <a:tr h="64800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まん延防止等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重点措置区域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なし（</a:t>
                      </a:r>
                      <a:r>
                        <a:rPr kumimoji="1" lang="en-US" altLang="ja-JP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※2</a:t>
                      </a:r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×</a:t>
                      </a:r>
                    </a:p>
                    <a:p>
                      <a:pPr algn="ctr"/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0759906"/>
                  </a:ext>
                </a:extLst>
              </a:tr>
              <a:tr h="64800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  <a:r>
                        <a:rPr kumimoji="1" lang="en-US" altLang="ja-JP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21</a:t>
                      </a:r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1589136"/>
                  </a:ext>
                </a:extLst>
              </a:tr>
              <a:tr h="648000"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緊急事態</a:t>
                      </a: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措置区域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</a:t>
                      </a:r>
                      <a:r>
                        <a:rPr kumimoji="1" lang="en-US" altLang="ja-JP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21</a:t>
                      </a:r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時（</a:t>
                      </a:r>
                      <a:r>
                        <a:rPr kumimoji="1" lang="en-US" altLang="ja-JP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※2</a:t>
                      </a:r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）</a:t>
                      </a:r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9678402"/>
                  </a:ext>
                </a:extLst>
              </a:tr>
              <a:tr h="648000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～２０時</a:t>
                      </a:r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 smtClean="0"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×</a:t>
                      </a:r>
                      <a:endParaRPr kumimoji="1" lang="ja-JP" altLang="en-US" sz="16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6430415"/>
                  </a:ext>
                </a:extLst>
              </a:tr>
            </a:tbl>
          </a:graphicData>
        </a:graphic>
      </p:graphicFrame>
      <p:sp>
        <p:nvSpPr>
          <p:cNvPr id="18" name="テキスト ボックス 17"/>
          <p:cNvSpPr txBox="1"/>
          <p:nvPr/>
        </p:nvSpPr>
        <p:spPr>
          <a:xfrm>
            <a:off x="5195503" y="4477820"/>
            <a:ext cx="1440000" cy="954107"/>
          </a:xfrm>
          <a:prstGeom prst="rect">
            <a:avLst/>
          </a:prstGeom>
          <a:solidFill>
            <a:schemeClr val="bg1"/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ワクチン・検査パッケージ制度の適用により、</a:t>
            </a:r>
            <a:endParaRPr lang="en-US" altLang="ja-JP" sz="14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en-US" altLang="ja-JP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5</a:t>
            </a:r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人以上可能</a:t>
            </a:r>
            <a:endParaRPr lang="en-US" altLang="ja-JP" sz="14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50794" y="609588"/>
            <a:ext cx="6441206" cy="461665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基本的対処方針（令和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日変更）、国事務連絡「基本的対処方針に基づくイベントの開催制限、施設の使用制限等の留意事項等について」（令和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11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en-US" altLang="ja-JP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19</a:t>
            </a:r>
            <a:r>
              <a:rPr lang="ja-JP" altLang="en-US" sz="12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日付け）より</a:t>
            </a:r>
            <a:endParaRPr lang="en-US" altLang="ja-JP" sz="12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84002" y="6530169"/>
            <a:ext cx="6441206" cy="307777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※1</a:t>
            </a: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</a:t>
            </a:r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の現状（令和３年１２月３１日まで）　　　</a:t>
            </a:r>
            <a:r>
              <a:rPr lang="en-US" altLang="ja-JP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※2</a:t>
            </a:r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都道府県知事の判断</a:t>
            </a:r>
            <a:endParaRPr lang="en-US" altLang="ja-JP" sz="14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84002" y="6116043"/>
            <a:ext cx="11953531" cy="523220"/>
          </a:xfrm>
          <a:prstGeom prst="rect">
            <a:avLst/>
          </a:prstGeom>
          <a:noFill/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上記に加え、緊急事態措置区域において、ゴールドステッカー認証店舗</a:t>
            </a:r>
            <a:r>
              <a:rPr lang="ja-JP" altLang="en-US" sz="1400" b="1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がカラオケ</a:t>
            </a:r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設備を提供する場合、ワクチン・検査パッケージ制度の適用により</a:t>
            </a:r>
            <a:endParaRPr lang="en-US" altLang="ja-JP" sz="14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収容率５０％まで可能。</a:t>
            </a:r>
            <a:endParaRPr lang="en-US" altLang="ja-JP" sz="1400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59607" y="2224345"/>
            <a:ext cx="720924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現在</a:t>
            </a:r>
            <a:r>
              <a:rPr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</a:p>
          <a:p>
            <a:pPr algn="ctr"/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※1</a:t>
            </a:r>
            <a:endParaRPr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0991811" y="98195"/>
            <a:ext cx="1161552" cy="32347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1000"/>
              </a:lnSpc>
            </a:pPr>
            <a:r>
              <a:rPr kumimoji="1" lang="ja-JP" altLang="en-US" sz="140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資料</a:t>
            </a:r>
            <a:r>
              <a:rPr kumimoji="1" lang="ja-JP" altLang="en-US" sz="140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２ｰ２</a:t>
            </a:r>
            <a:endParaRPr lang="en-US" altLang="ja-JP" sz="14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265458" y="2224345"/>
            <a:ext cx="130009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同一テーブル</a:t>
            </a:r>
            <a:endParaRPr lang="en-US" altLang="ja-JP" sz="12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４人以内</a:t>
            </a:r>
            <a:r>
              <a:rPr lang="en-US" altLang="ja-JP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 ※1</a:t>
            </a:r>
            <a:endParaRPr lang="ja-JP" altLang="en-US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532405" y="2093287"/>
            <a:ext cx="1300091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同一グループ・同一テーブル</a:t>
            </a:r>
            <a:endParaRPr lang="en-US" altLang="ja-JP" sz="12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４人以内</a:t>
            </a:r>
            <a:r>
              <a:rPr lang="en-US" altLang="ja-JP" sz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 ※1</a:t>
            </a:r>
            <a:endParaRPr lang="ja-JP" altLang="en-US" sz="12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768101" y="6508589"/>
            <a:ext cx="360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１</a:t>
            </a:r>
            <a:endParaRPr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1850171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/>
          <p:cNvSpPr txBox="1"/>
          <p:nvPr/>
        </p:nvSpPr>
        <p:spPr>
          <a:xfrm>
            <a:off x="6155083" y="3239632"/>
            <a:ext cx="2918499" cy="2196000"/>
          </a:xfrm>
          <a:prstGeom prst="rect">
            <a:avLst/>
          </a:prstGeom>
          <a:noFill/>
          <a:ln w="508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69211" y="3225751"/>
            <a:ext cx="3055490" cy="2196000"/>
          </a:xfrm>
          <a:prstGeom prst="rect">
            <a:avLst/>
          </a:prstGeom>
          <a:noFill/>
          <a:ln w="50800">
            <a:solidFill>
              <a:schemeClr val="accent1"/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0" y="-13251"/>
            <a:ext cx="12192000" cy="57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ja-JP" altLang="en-US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飲食店におけるワクチン・検査パッケージの運用</a:t>
            </a:r>
            <a:r>
              <a:rPr lang="en-US" altLang="ja-JP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lang="ja-JP" altLang="en-US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</a:t>
            </a:r>
            <a:r>
              <a:rPr lang="en-US" altLang="ja-JP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32971" y="645623"/>
            <a:ext cx="6425406" cy="369332"/>
          </a:xfrm>
          <a:prstGeom prst="rect">
            <a:avLst/>
          </a:prstGeom>
          <a:solidFill>
            <a:srgbClr val="FFFF00"/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ワクチン・検査パッケージ適用に向けた飲食店の登録について</a:t>
            </a:r>
            <a:endParaRPr lang="en-US" altLang="ja-JP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517592"/>
              </p:ext>
            </p:extLst>
          </p:nvPr>
        </p:nvGraphicFramePr>
        <p:xfrm>
          <a:off x="422014" y="1110831"/>
          <a:ext cx="11592000" cy="14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000">
                  <a:extLst>
                    <a:ext uri="{9D8B030D-6E8A-4147-A177-3AD203B41FA5}">
                      <a16:colId xmlns:a16="http://schemas.microsoft.com/office/drawing/2014/main" val="1411224526"/>
                    </a:ext>
                  </a:extLst>
                </a:gridCol>
                <a:gridCol w="9720000">
                  <a:extLst>
                    <a:ext uri="{9D8B030D-6E8A-4147-A177-3AD203B41FA5}">
                      <a16:colId xmlns:a16="http://schemas.microsoft.com/office/drawing/2014/main" val="747680501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対象者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感染防止認証ゴールドステッカー認証店舗で、ワクチン・検査パッケージ制度の適用による行動制限の緩和を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希望し、大阪府に登録した事業者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874530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開始時期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ゴールドステッカー認証店へメール等で周知を行い、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12</a:t>
                      </a:r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  <a:latin typeface="UD デジタル 教科書体 NK-B" panose="02020700000000000000" pitchFamily="18" charset="-128"/>
                          <a:ea typeface="UD デジタル 教科書体 NK-B" panose="02020700000000000000" pitchFamily="18" charset="-128"/>
                        </a:rPr>
                        <a:t>月１７日より申請開始。</a:t>
                      </a:r>
                      <a:endParaRPr kumimoji="1" lang="en-US" altLang="ja-JP" sz="1600" dirty="0" smtClean="0">
                        <a:solidFill>
                          <a:schemeClr val="tx1"/>
                        </a:solidFill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458497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833381" y="3073472"/>
            <a:ext cx="1620000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vert="horz" wrap="square" rtlCol="0" anchor="ctr">
            <a:spAutoFit/>
          </a:bodyPr>
          <a:lstStyle/>
          <a:p>
            <a:pPr algn="ctr"/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大阪府</a:t>
            </a:r>
            <a:endParaRPr lang="en-US" altLang="ja-JP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44443" y="6570153"/>
            <a:ext cx="84900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endParaRPr lang="en-US" altLang="ja-JP" sz="15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7" name="直線矢印コネクタ 6"/>
          <p:cNvCxnSpPr/>
          <p:nvPr/>
        </p:nvCxnSpPr>
        <p:spPr>
          <a:xfrm>
            <a:off x="3612436" y="4072095"/>
            <a:ext cx="2484000" cy="1134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/>
          <p:cNvCxnSpPr/>
          <p:nvPr/>
        </p:nvCxnSpPr>
        <p:spPr>
          <a:xfrm flipH="1">
            <a:off x="3584655" y="4965300"/>
            <a:ext cx="2484000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469212" y="3464422"/>
            <a:ext cx="524860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①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システム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により登録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申請書を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提出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[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店舗名、ステッカー番号等を記載］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</a:t>
            </a:r>
            <a:r>
              <a:rPr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システム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利用が困難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な事業者は、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　　登録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申請書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を郵送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等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で提出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185676" y="4237304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②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店舗名、ステッカー番号等確認後、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事業者に登録完了メールを送付　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494968" y="4743936"/>
            <a:ext cx="3088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③システム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から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ステッカーを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 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ダウンロード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し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、掲示</a:t>
            </a:r>
            <a:endParaRPr lang="en-US" altLang="ja-JP" sz="1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6096000" y="5489527"/>
            <a:ext cx="256672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〇登録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店舗一覧を府</a:t>
            </a:r>
            <a:r>
              <a:rPr lang="en-US" altLang="ja-JP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HP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で公表</a:t>
            </a:r>
            <a:endParaRPr lang="ja-JP" altLang="en-US" sz="1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86956" y="3054966"/>
            <a:ext cx="1620000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vert="horz" wrap="square" rtlCol="0" anchor="ctr">
            <a:spAutoFit/>
          </a:bodyPr>
          <a:lstStyle/>
          <a:p>
            <a:pPr algn="ctr"/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事業者</a:t>
            </a:r>
            <a:endParaRPr lang="en-US" altLang="ja-JP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19338" y="2617621"/>
            <a:ext cx="1656000" cy="369332"/>
          </a:xfrm>
          <a:prstGeom prst="rect">
            <a:avLst/>
          </a:prstGeom>
          <a:solidFill>
            <a:srgbClr val="FFFF00"/>
          </a:solidFill>
          <a:ln w="254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手 続 き</a:t>
            </a:r>
            <a:endParaRPr lang="en-US" altLang="ja-JP" b="1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414635" y="5837564"/>
            <a:ext cx="3939487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大阪府　ワクチン・検査パッケージ制度の登録</a:t>
            </a:r>
            <a:endParaRPr kumimoji="1" lang="ja-JP" altLang="en-US" sz="1200" dirty="0"/>
          </a:p>
        </p:txBody>
      </p:sp>
      <p:sp>
        <p:nvSpPr>
          <p:cNvPr id="25" name="角丸四角形 24"/>
          <p:cNvSpPr/>
          <p:nvPr/>
        </p:nvSpPr>
        <p:spPr>
          <a:xfrm>
            <a:off x="11373173" y="5837564"/>
            <a:ext cx="684008" cy="2736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検索</a:t>
            </a:r>
            <a:endParaRPr kumimoji="1" lang="ja-JP" altLang="en-US" sz="1600" dirty="0"/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2893" y="3063915"/>
            <a:ext cx="2711583" cy="2641708"/>
          </a:xfrm>
          <a:prstGeom prst="rect">
            <a:avLst/>
          </a:prstGeom>
        </p:spPr>
      </p:pic>
      <p:sp>
        <p:nvSpPr>
          <p:cNvPr id="32" name="正方形/長方形 31"/>
          <p:cNvSpPr/>
          <p:nvPr/>
        </p:nvSpPr>
        <p:spPr>
          <a:xfrm>
            <a:off x="9181288" y="2607939"/>
            <a:ext cx="2992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ワクチン・検査パッケージ制度登録店用</a:t>
            </a:r>
            <a:endParaRPr lang="en-US" altLang="ja-JP" sz="12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ゴールドステッカー</a:t>
            </a:r>
            <a:endParaRPr lang="en-US" altLang="ja-JP" sz="12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998119" y="3643722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   登録申請</a:t>
            </a:r>
            <a:endParaRPr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4466348" y="4595057"/>
            <a:ext cx="776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交　付</a:t>
            </a:r>
            <a:endParaRPr lang="ja-JP" altLang="en-US" dirty="0"/>
          </a:p>
        </p:txBody>
      </p:sp>
      <p:sp>
        <p:nvSpPr>
          <p:cNvPr id="35" name="正方形/長方形 34"/>
          <p:cNvSpPr/>
          <p:nvPr/>
        </p:nvSpPr>
        <p:spPr>
          <a:xfrm>
            <a:off x="420388" y="5490270"/>
            <a:ext cx="39938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〇制度適用時は、ワクチン接種歴等を確認</a:t>
            </a:r>
            <a:endParaRPr lang="en-US" altLang="ja-JP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574731" y="2153057"/>
            <a:ext cx="343395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〔</a:t>
            </a:r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申請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件数　</a:t>
            </a:r>
            <a:r>
              <a:rPr lang="en-US" altLang="ja-JP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6,251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件</a:t>
            </a:r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</a:t>
            </a:r>
            <a:r>
              <a:rPr lang="en-US" altLang="ja-JP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12/22 9:30</a:t>
            </a:r>
            <a:r>
              <a:rPr lang="ja-JP" altLang="en-US" sz="12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現在）</a:t>
            </a:r>
            <a:r>
              <a:rPr lang="ja-JP" altLang="en-US" sz="1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］</a:t>
            </a:r>
            <a:endParaRPr lang="ja-JP" altLang="en-US" sz="1400" dirty="0"/>
          </a:p>
        </p:txBody>
      </p:sp>
      <p:sp>
        <p:nvSpPr>
          <p:cNvPr id="38" name="正方形/長方形 37"/>
          <p:cNvSpPr/>
          <p:nvPr/>
        </p:nvSpPr>
        <p:spPr>
          <a:xfrm>
            <a:off x="420389" y="6201104"/>
            <a:ext cx="11593626" cy="584775"/>
          </a:xfrm>
          <a:prstGeom prst="rect">
            <a:avLst/>
          </a:prstGeom>
          <a:ln cmpd="thickThin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・ワクチン・検査パッケージ制度登録店は、既存のゴールドステッカー 及び　感染防止宣言ステッカー</a:t>
            </a:r>
            <a:r>
              <a:rPr lang="en-US" altLang="ja-JP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ブルーステッカー）の掲示は不要</a:t>
            </a:r>
            <a:endParaRPr lang="en-US" altLang="ja-JP" sz="16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・ゴールドステッカー</a:t>
            </a:r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認証店は、感染防止宣言ステッカー</a:t>
            </a:r>
            <a:r>
              <a:rPr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ブルーステッカー）の掲示は</a:t>
            </a: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不要</a:t>
            </a:r>
            <a:endParaRPr lang="en-US" altLang="ja-JP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826451" y="2155732"/>
            <a:ext cx="27626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登録・発行</a:t>
            </a:r>
            <a:r>
              <a:rPr lang="ja-JP" altLang="en-US" sz="16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は１２月２２日から。</a:t>
            </a:r>
            <a:endParaRPr lang="ja-JP" altLang="en-US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endParaRPr kumimoji="1" lang="ja-JP" altLang="en-US" sz="1600" dirty="0"/>
          </a:p>
        </p:txBody>
      </p:sp>
      <p:sp>
        <p:nvSpPr>
          <p:cNvPr id="40" name="正方形/長方形 39"/>
          <p:cNvSpPr/>
          <p:nvPr/>
        </p:nvSpPr>
        <p:spPr>
          <a:xfrm>
            <a:off x="321574" y="5773000"/>
            <a:ext cx="6096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　</a:t>
            </a:r>
            <a:r>
              <a:rPr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※</a:t>
            </a:r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登録については、制限緩和の適用を受けるまでに行うこと</a:t>
            </a:r>
            <a:endParaRPr lang="en-US" altLang="ja-JP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1920728" y="6546934"/>
            <a:ext cx="3609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２</a:t>
            </a:r>
            <a:endParaRPr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16962650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55819</TotalTime>
  <Words>530</Words>
  <Application>Microsoft Office PowerPoint</Application>
  <PresentationFormat>ワイド画面</PresentationFormat>
  <Paragraphs>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ＭＳ Ｐゴシック</vt:lpstr>
      <vt:lpstr>UD デジタル 教科書体 NK-B</vt:lpstr>
      <vt:lpstr>游ゴシック</vt:lpstr>
      <vt:lpstr>游ゴシック Light</vt:lpstr>
      <vt:lpstr>Arial</vt:lpstr>
      <vt:lpstr>Calibri</vt:lpstr>
      <vt:lpstr>Calibri Light</vt:lpstr>
      <vt:lpstr>3_Office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Shigekazu Koike</dc:creator>
  <cp:lastModifiedBy>松永　あかり</cp:lastModifiedBy>
  <cp:revision>4290</cp:revision>
  <cp:lastPrinted>2021-12-21T09:17:13Z</cp:lastPrinted>
  <dcterms:created xsi:type="dcterms:W3CDTF">2018-03-24T05:17:02Z</dcterms:created>
  <dcterms:modified xsi:type="dcterms:W3CDTF">2021-12-22T02:14:39Z</dcterms:modified>
</cp:coreProperties>
</file>