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93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E6E6E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5" autoAdjust="0"/>
    <p:restoredTop sz="94660"/>
  </p:normalViewPr>
  <p:slideViewPr>
    <p:cSldViewPr snapToGrid="0" showGuides="1">
      <p:cViewPr varScale="1">
        <p:scale>
          <a:sx n="56" d="100"/>
          <a:sy n="56" d="100"/>
        </p:scale>
        <p:origin x="96" y="372"/>
      </p:cViewPr>
      <p:guideLst>
        <p:guide orient="horz" pos="3793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434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83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754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848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307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514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472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11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630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066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65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B4E6E-616C-45F9-9E14-12F6B9E28F05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9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" y="8969"/>
            <a:ext cx="9905999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営業時間短縮要請の実効性確保に向けた取組み</a:t>
            </a:r>
          </a:p>
        </p:txBody>
      </p:sp>
      <p:sp>
        <p:nvSpPr>
          <p:cNvPr id="62" name="角丸四角形 61"/>
          <p:cNvSpPr/>
          <p:nvPr/>
        </p:nvSpPr>
        <p:spPr>
          <a:xfrm>
            <a:off x="5497852" y="793580"/>
            <a:ext cx="792000" cy="937776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③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5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営業</a:t>
            </a:r>
            <a:r>
              <a:rPr lang="ja-JP" altLang="en-US" sz="125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時間短縮命令（通知</a:t>
            </a:r>
            <a:r>
              <a:rPr lang="ja-JP" altLang="en-US" sz="125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lang="en-US" altLang="ja-JP" sz="1250" dirty="0">
              <a:solidFill>
                <a:srgbClr val="FF0000"/>
              </a:solidFill>
              <a:uFill>
                <a:solidFill>
                  <a:schemeClr val="tx1"/>
                </a:solidFill>
              </a:u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6492198" y="763020"/>
            <a:ext cx="1116000" cy="968336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50" tIns="29250" rIns="28800" bIns="29250" rtlCol="0" anchor="t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④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5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</a:t>
            </a:r>
            <a:r>
              <a:rPr lang="ja-JP" altLang="en-US" sz="125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への現地確認（命令違反の確認</a:t>
            </a:r>
            <a:r>
              <a:rPr lang="ja-JP" altLang="en-US" sz="125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lang="en-US" altLang="ja-JP" sz="125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7944488" y="750135"/>
            <a:ext cx="828000" cy="981221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⑤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地方</a:t>
            </a:r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裁判所へ通知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（過料</a:t>
            </a:r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lang="en-US" altLang="ja-JP" sz="1300" u="sng" dirty="0" smtClean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4356125" y="763020"/>
            <a:ext cx="936000" cy="968336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" rIns="28800" rtlCol="0" anchor="t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②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5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営業</a:t>
            </a:r>
            <a:r>
              <a:rPr lang="ja-JP" altLang="en-US" sz="125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</a:t>
            </a:r>
            <a:endParaRPr lang="en-US" altLang="ja-JP" sz="125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5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短縮命令</a:t>
            </a:r>
            <a:endParaRPr lang="en-US" altLang="ja-JP" sz="125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en-US" altLang="ja-JP" sz="125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lang="ja-JP" altLang="en-US" sz="125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事前通知</a:t>
            </a:r>
            <a:r>
              <a:rPr lang="en-US" altLang="ja-JP" sz="125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endParaRPr lang="en-US" altLang="ja-JP" sz="125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3" name="Rectangle 7"/>
          <p:cNvSpPr>
            <a:spLocks noChangeArrowheads="1"/>
          </p:cNvSpPr>
          <p:nvPr/>
        </p:nvSpPr>
        <p:spPr bwMode="auto">
          <a:xfrm>
            <a:off x="3200600" y="811817"/>
            <a:ext cx="828000" cy="91954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txBody>
          <a:bodyPr vert="horz" wrap="square" lIns="36000" tIns="37148" rIns="36000" bIns="37148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</a:t>
            </a:r>
            <a:endParaRPr lang="en-US" altLang="ja-JP" sz="13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個別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店舗への要請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通知</a:t>
            </a:r>
            <a:r>
              <a:rPr lang="en-US" altLang="ja-JP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7" name="二等辺三角形 86"/>
          <p:cNvSpPr/>
          <p:nvPr/>
        </p:nvSpPr>
        <p:spPr>
          <a:xfrm rot="5400000">
            <a:off x="4900694" y="1284545"/>
            <a:ext cx="972343" cy="108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8" name="二等辺三角形 87"/>
          <p:cNvSpPr/>
          <p:nvPr/>
        </p:nvSpPr>
        <p:spPr>
          <a:xfrm rot="5400000">
            <a:off x="5909576" y="1290370"/>
            <a:ext cx="972343" cy="108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9" name="二等辺三角形 88"/>
          <p:cNvSpPr/>
          <p:nvPr/>
        </p:nvSpPr>
        <p:spPr>
          <a:xfrm rot="5400000">
            <a:off x="7281802" y="1308657"/>
            <a:ext cx="972343" cy="108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983181" y="398497"/>
            <a:ext cx="135165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要請</a:t>
            </a:r>
            <a:r>
              <a:rPr lang="ja-JP" altLang="en-US" sz="13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の手続き</a:t>
            </a:r>
            <a:r>
              <a:rPr lang="ja-JP" altLang="en-US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endParaRPr lang="ja-JP" altLang="en-US" sz="1300" dirty="0"/>
          </a:p>
        </p:txBody>
      </p:sp>
      <p:sp>
        <p:nvSpPr>
          <p:cNvPr id="56" name="正方形/長方形 55"/>
          <p:cNvSpPr/>
          <p:nvPr/>
        </p:nvSpPr>
        <p:spPr>
          <a:xfrm>
            <a:off x="4301109" y="380149"/>
            <a:ext cx="135165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命令の</a:t>
            </a:r>
            <a:r>
              <a:rPr lang="ja-JP" altLang="en-US" sz="13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手続き</a:t>
            </a:r>
            <a:r>
              <a:rPr lang="ja-JP" altLang="en-US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endParaRPr lang="ja-JP" altLang="en-US" sz="1300" dirty="0"/>
          </a:p>
        </p:txBody>
      </p:sp>
      <p:sp>
        <p:nvSpPr>
          <p:cNvPr id="8" name="正方形/長方形 7"/>
          <p:cNvSpPr/>
          <p:nvPr/>
        </p:nvSpPr>
        <p:spPr>
          <a:xfrm>
            <a:off x="4321376" y="689110"/>
            <a:ext cx="3312000" cy="1084472"/>
          </a:xfrm>
          <a:prstGeom prst="rect">
            <a:avLst/>
          </a:prstGeom>
          <a:noFill/>
          <a:ln w="38100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>
            <a:off x="7875804" y="671899"/>
            <a:ext cx="1903574" cy="1101683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3149877" y="727796"/>
            <a:ext cx="921600" cy="1045786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7839503" y="387219"/>
            <a:ext cx="135165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過料の</a:t>
            </a:r>
            <a:r>
              <a:rPr lang="ja-JP" altLang="en-US" sz="13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手続き</a:t>
            </a:r>
            <a:r>
              <a:rPr lang="ja-JP" altLang="en-US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endParaRPr lang="ja-JP" altLang="en-US" sz="13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150985"/>
              </p:ext>
            </p:extLst>
          </p:nvPr>
        </p:nvGraphicFramePr>
        <p:xfrm>
          <a:off x="53788" y="1886757"/>
          <a:ext cx="9799200" cy="4475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4870">
                  <a:extLst>
                    <a:ext uri="{9D8B030D-6E8A-4147-A177-3AD203B41FA5}">
                      <a16:colId xmlns:a16="http://schemas.microsoft.com/office/drawing/2014/main" val="1363449939"/>
                    </a:ext>
                  </a:extLst>
                </a:gridCol>
                <a:gridCol w="1287300">
                  <a:extLst>
                    <a:ext uri="{9D8B030D-6E8A-4147-A177-3AD203B41FA5}">
                      <a16:colId xmlns:a16="http://schemas.microsoft.com/office/drawing/2014/main" val="2596196866"/>
                    </a:ext>
                  </a:extLst>
                </a:gridCol>
                <a:gridCol w="1114505">
                  <a:extLst>
                    <a:ext uri="{9D8B030D-6E8A-4147-A177-3AD203B41FA5}">
                      <a16:colId xmlns:a16="http://schemas.microsoft.com/office/drawing/2014/main" val="2747840291"/>
                    </a:ext>
                  </a:extLst>
                </a:gridCol>
                <a:gridCol w="1114505">
                  <a:extLst>
                    <a:ext uri="{9D8B030D-6E8A-4147-A177-3AD203B41FA5}">
                      <a16:colId xmlns:a16="http://schemas.microsoft.com/office/drawing/2014/main" val="118742712"/>
                    </a:ext>
                  </a:extLst>
                </a:gridCol>
                <a:gridCol w="1114505">
                  <a:extLst>
                    <a:ext uri="{9D8B030D-6E8A-4147-A177-3AD203B41FA5}">
                      <a16:colId xmlns:a16="http://schemas.microsoft.com/office/drawing/2014/main" val="2577680005"/>
                    </a:ext>
                  </a:extLst>
                </a:gridCol>
                <a:gridCol w="1114505">
                  <a:extLst>
                    <a:ext uri="{9D8B030D-6E8A-4147-A177-3AD203B41FA5}">
                      <a16:colId xmlns:a16="http://schemas.microsoft.com/office/drawing/2014/main" val="287015858"/>
                    </a:ext>
                  </a:extLst>
                </a:gridCol>
                <a:gridCol w="1114505">
                  <a:extLst>
                    <a:ext uri="{9D8B030D-6E8A-4147-A177-3AD203B41FA5}">
                      <a16:colId xmlns:a16="http://schemas.microsoft.com/office/drawing/2014/main" val="386112620"/>
                    </a:ext>
                  </a:extLst>
                </a:gridCol>
                <a:gridCol w="1114505">
                  <a:extLst>
                    <a:ext uri="{9D8B030D-6E8A-4147-A177-3AD203B41FA5}">
                      <a16:colId xmlns:a16="http://schemas.microsoft.com/office/drawing/2014/main" val="2989487502"/>
                    </a:ext>
                  </a:extLst>
                </a:gridCol>
              </a:tblGrid>
              <a:tr h="4385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各措置期間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要請内容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①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②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③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④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⑤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⑥</a:t>
                      </a:r>
                      <a:endParaRPr kumimoji="1" lang="ja-JP" altLang="en-US" sz="16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4856783"/>
                  </a:ext>
                </a:extLst>
              </a:tr>
              <a:tr h="10092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緊急事態措置</a:t>
                      </a:r>
                      <a:endParaRPr kumimoji="1" lang="en-US" altLang="ja-JP" sz="14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（</a:t>
                      </a:r>
                      <a:r>
                        <a:rPr kumimoji="1" lang="en-US" altLang="ja-JP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4/25</a:t>
                      </a:r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～</a:t>
                      </a:r>
                      <a:r>
                        <a:rPr kumimoji="1" lang="en-US" altLang="ja-JP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6/20</a:t>
                      </a:r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）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3663" indent="-93663" algn="l"/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・営業時間短縮（～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20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時）</a:t>
                      </a:r>
                      <a:endParaRPr kumimoji="1" lang="en-US" altLang="ja-JP" sz="10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・酒類提供自粛</a:t>
                      </a:r>
                      <a:endParaRPr kumimoji="1" lang="ja-JP" altLang="en-US" sz="10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７７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４２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４１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３２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３０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２５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4511410"/>
                  </a:ext>
                </a:extLst>
              </a:tr>
              <a:tr h="10092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まん延防止等重点</a:t>
                      </a:r>
                      <a:endParaRPr kumimoji="1" lang="en-US" altLang="ja-JP" sz="14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措置</a:t>
                      </a:r>
                      <a:endParaRPr kumimoji="1" lang="en-US" altLang="ja-JP" sz="14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（</a:t>
                      </a:r>
                      <a:r>
                        <a:rPr kumimoji="1" lang="en-US" altLang="ja-JP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6/21</a:t>
                      </a:r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～</a:t>
                      </a:r>
                      <a:r>
                        <a:rPr kumimoji="1" lang="en-US" altLang="ja-JP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7/11</a:t>
                      </a:r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）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3663" indent="-93663" algn="l"/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・営業時間短縮（～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20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時）</a:t>
                      </a:r>
                      <a:endParaRPr kumimoji="1" lang="en-US" altLang="ja-JP" sz="10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marL="93663" indent="-93663" algn="l"/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GS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認証等で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人以内は酒類提供可（～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19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時）</a:t>
                      </a:r>
                      <a:endParaRPr kumimoji="1" lang="ja-JP" altLang="en-US" sz="10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１７２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－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－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－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－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8362337"/>
                  </a:ext>
                </a:extLst>
              </a:tr>
              <a:tr h="10092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まん延防止等重点</a:t>
                      </a:r>
                      <a:endParaRPr kumimoji="1" lang="en-US" altLang="ja-JP" sz="14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措置</a:t>
                      </a:r>
                      <a:endParaRPr kumimoji="1" lang="en-US" altLang="ja-JP" sz="14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（</a:t>
                      </a:r>
                      <a:r>
                        <a:rPr kumimoji="1" lang="en-US" altLang="ja-JP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7/12</a:t>
                      </a:r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～</a:t>
                      </a:r>
                      <a:r>
                        <a:rPr kumimoji="1" lang="en-US" altLang="ja-JP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8/1</a:t>
                      </a:r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）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3663" indent="-93663" algn="l"/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・営業時間短縮（～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20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時）</a:t>
                      </a:r>
                      <a:endParaRPr kumimoji="1" lang="en-US" altLang="ja-JP" sz="10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marL="93663" indent="-93663" algn="l"/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GS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認証等で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4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人以内は酒類提供可（～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19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時）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１０９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７７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－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－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－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7586875"/>
                  </a:ext>
                </a:extLst>
              </a:tr>
              <a:tr h="10092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緊急事態措置　</a:t>
                      </a:r>
                      <a:endParaRPr kumimoji="1" lang="en-US" altLang="ja-JP" sz="14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(8/2</a:t>
                      </a:r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～</a:t>
                      </a:r>
                      <a:r>
                        <a:rPr kumimoji="1" lang="en-US" altLang="ja-JP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9/30)</a:t>
                      </a:r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 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3663" indent="-93663" algn="l"/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・営業時間短縮（～</a:t>
                      </a:r>
                      <a:r>
                        <a:rPr kumimoji="1" lang="en-US" altLang="ja-JP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20</a:t>
                      </a:r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時）</a:t>
                      </a:r>
                      <a:endParaRPr kumimoji="1" lang="en-US" altLang="ja-JP" sz="1000" dirty="0" smtClean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l"/>
                      <a:r>
                        <a:rPr kumimoji="1" lang="ja-JP" altLang="en-US" sz="10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・酒類提供自粛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３１９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１０１</a:t>
                      </a:r>
                      <a:endParaRPr kumimoji="1" lang="ja-JP" altLang="en-US" sz="1400" u="none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９８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８５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８５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１１</a:t>
                      </a:r>
                      <a:endParaRPr kumimoji="1" lang="ja-JP" altLang="en-US" sz="1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7326128"/>
                  </a:ext>
                </a:extLst>
              </a:tr>
            </a:tbl>
          </a:graphicData>
        </a:graphic>
      </p:graphicFrame>
      <p:sp>
        <p:nvSpPr>
          <p:cNvPr id="42" name="テキスト ボックス 41"/>
          <p:cNvSpPr txBox="1"/>
          <p:nvPr/>
        </p:nvSpPr>
        <p:spPr>
          <a:xfrm>
            <a:off x="4356125" y="3682657"/>
            <a:ext cx="5400000" cy="24622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弁明の機会</a:t>
            </a:r>
            <a:r>
              <a:rPr kumimoji="1" lang="ja-JP" altLang="en-US" sz="100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（２週間）</a:t>
            </a:r>
            <a:r>
              <a:rPr kumimoji="1"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を確保できないことから、命令手続きに至らず</a:t>
            </a:r>
            <a:endParaRPr kumimoji="1" lang="ja-JP" altLang="en-US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454313" y="4683346"/>
            <a:ext cx="4320000" cy="24622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緊急事態措置への移行により、命令手続き中止</a:t>
            </a:r>
            <a:endParaRPr kumimoji="1" lang="ja-JP" altLang="en-US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846" y="1262468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12</a:t>
            </a:r>
            <a:r>
              <a:rPr kumimoji="1" lang="ja-JP" altLang="en-US" sz="16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kumimoji="1" lang="en-US" altLang="ja-JP" sz="16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21</a:t>
            </a:r>
            <a:r>
              <a:rPr kumimoji="1" lang="ja-JP" altLang="en-US" sz="16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日時点</a:t>
            </a:r>
            <a:endParaRPr kumimoji="1" lang="ja-JP" altLang="en-US" sz="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2238" y="1594369"/>
            <a:ext cx="1756955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単位：店舗数</a:t>
            </a:r>
            <a:endParaRPr lang="en-US" altLang="ja-JP" sz="13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8880828" y="737933"/>
            <a:ext cx="828000" cy="993423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⑥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地方裁判所にて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過料決定</a:t>
            </a:r>
            <a:endParaRPr lang="en-US" altLang="ja-JP" sz="1300" u="sng" dirty="0" smtClean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6" name="二等辺三角形 25"/>
          <p:cNvSpPr/>
          <p:nvPr/>
        </p:nvSpPr>
        <p:spPr>
          <a:xfrm rot="5400000">
            <a:off x="3706834" y="1271098"/>
            <a:ext cx="972343" cy="1080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8515329" y="45353"/>
            <a:ext cx="1161552" cy="32347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000"/>
              </a:lnSpc>
            </a:pPr>
            <a:r>
              <a:rPr kumimoji="1" lang="ja-JP" altLang="en-US" sz="140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資料</a:t>
            </a:r>
            <a:r>
              <a:rPr kumimoji="1" lang="ja-JP" altLang="en-US" sz="140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１ｰ７</a:t>
            </a:r>
            <a:endParaRPr lang="en-US" altLang="ja-JP" sz="14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675336" y="2977143"/>
            <a:ext cx="1824438" cy="5539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残り２店舗は、通知に必要な</a:t>
            </a:r>
            <a:endParaRPr kumimoji="1" lang="en-US" altLang="ja-JP" sz="1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情報を市町村へ照会中。</a:t>
            </a:r>
            <a:endParaRPr kumimoji="1" lang="en-US" altLang="ja-JP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回答あり次第、速やかに通知。</a:t>
            </a:r>
            <a:endParaRPr kumimoji="1" lang="ja-JP" altLang="en-US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9479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3457</TotalTime>
  <Words>284</Words>
  <Application>Microsoft Office PowerPoint</Application>
  <PresentationFormat>A4 210 x 297 mm</PresentationFormat>
  <Paragraphs>77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UD デジタル 教科書体 N-B</vt:lpstr>
      <vt:lpstr>UD デジタル 教科書体 NK-B</vt:lpstr>
      <vt:lpstr>UD デジタル 教科書体 NP-B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南　道行</dc:creator>
  <cp:lastModifiedBy>松永　あかり</cp:lastModifiedBy>
  <cp:revision>360</cp:revision>
  <cp:lastPrinted>2021-10-20T01:39:12Z</cp:lastPrinted>
  <dcterms:created xsi:type="dcterms:W3CDTF">2021-05-06T08:00:56Z</dcterms:created>
  <dcterms:modified xsi:type="dcterms:W3CDTF">2021-12-22T02:14:22Z</dcterms:modified>
</cp:coreProperties>
</file>