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2639" autoAdjust="0"/>
  </p:normalViewPr>
  <p:slideViewPr>
    <p:cSldViewPr snapToGrid="0">
      <p:cViewPr varScale="1">
        <p:scale>
          <a:sx n="74" d="100"/>
          <a:sy n="74" d="100"/>
        </p:scale>
        <p:origin x="57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2021/12/21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2021/12/21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586645"/>
            <a:ext cx="12192000" cy="395492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夜間滞在人口は緊急事態措置解除後拡大しているが</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直</a:t>
            </a:r>
            <a:r>
              <a:rPr lang="ja-JP" altLang="en-US" sz="1600" b="1" dirty="0">
                <a:latin typeface="Meiryo UI" panose="020B0604030504040204" pitchFamily="50" charset="-128"/>
                <a:ea typeface="Meiryo UI" panose="020B0604030504040204" pitchFamily="50" charset="-128"/>
              </a:rPr>
              <a:t>近</a:t>
            </a:r>
            <a:r>
              <a:rPr lang="ja-JP" altLang="en-US" sz="1600" b="1" dirty="0" smtClean="0">
                <a:latin typeface="Meiryo UI" panose="020B0604030504040204" pitchFamily="50" charset="-128"/>
                <a:ea typeface="Meiryo UI" panose="020B0604030504040204" pitchFamily="50" charset="-128"/>
              </a:rPr>
              <a:t>１週間の新規</a:t>
            </a:r>
            <a:r>
              <a:rPr lang="ja-JP" altLang="en-US" sz="1600" b="1" dirty="0">
                <a:latin typeface="Meiryo UI" panose="020B0604030504040204" pitchFamily="50" charset="-128"/>
                <a:ea typeface="Meiryo UI" panose="020B0604030504040204" pitchFamily="50" charset="-128"/>
              </a:rPr>
              <a:t>陽性者数</a:t>
            </a:r>
            <a:r>
              <a:rPr lang="ja-JP" altLang="en-US" sz="1600" b="1" dirty="0" smtClean="0">
                <a:latin typeface="Meiryo UI" panose="020B0604030504040204" pitchFamily="50" charset="-128"/>
                <a:ea typeface="Meiryo UI" panose="020B0604030504040204" pitchFamily="50" charset="-128"/>
              </a:rPr>
              <a:t>は増加</a:t>
            </a:r>
            <a:r>
              <a:rPr lang="ja-JP" altLang="en-US"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　直近２週間では、</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代が新規陽性者数に占める割合が増加</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感染経路不明の割合も約６割と増加傾向</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全国の感染状況として</a:t>
            </a:r>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北海道、首都圏、関西圏、沖縄県において、直近１週間の新規陽性者数が前週より増加。</a:t>
            </a:r>
          </a:p>
          <a:p>
            <a:endParaRPr lang="en-US" altLang="ja-JP" sz="16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（２）感染・療養状況とワクチン接種状況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歳以上の人口に占める２回ワクチン接種済の割合は、</a:t>
            </a:r>
            <a:r>
              <a:rPr lang="ja-JP" altLang="en-US" sz="1600" b="1" i="1" dirty="0">
                <a:latin typeface="Meiryo UI" panose="020B0604030504040204" pitchFamily="50" charset="-128"/>
                <a:ea typeface="Meiryo UI" panose="020B0604030504040204" pitchFamily="50" charset="-128"/>
              </a:rPr>
              <a:t>８割を</a:t>
            </a:r>
            <a:r>
              <a:rPr lang="ja-JP" altLang="en-US" sz="1600" b="1" i="1" dirty="0" smtClean="0">
                <a:latin typeface="Meiryo UI" panose="020B0604030504040204" pitchFamily="50" charset="-128"/>
                <a:ea typeface="Meiryo UI" panose="020B0604030504040204" pitchFamily="50" charset="-128"/>
              </a:rPr>
              <a:t>超過</a:t>
            </a:r>
            <a:r>
              <a:rPr lang="ja-JP" altLang="en-US" sz="16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12/20</a:t>
            </a:r>
            <a:r>
              <a:rPr lang="ja-JP" altLang="en-US" sz="1100" dirty="0">
                <a:latin typeface="Meiryo UI" panose="020B0604030504040204" pitchFamily="50" charset="-128"/>
                <a:ea typeface="Meiryo UI" panose="020B0604030504040204" pitchFamily="50" charset="-128"/>
              </a:rPr>
              <a:t>に</a:t>
            </a:r>
            <a:r>
              <a:rPr lang="en-US" altLang="ja-JP" sz="1100" dirty="0">
                <a:latin typeface="Meiryo UI" panose="020B0604030504040204" pitchFamily="50" charset="-128"/>
                <a:ea typeface="Meiryo UI" panose="020B0604030504040204" pitchFamily="50" charset="-128"/>
              </a:rPr>
              <a:t>VRS</a:t>
            </a:r>
            <a:r>
              <a:rPr lang="ja-JP" altLang="en-US" sz="1100" dirty="0">
                <a:latin typeface="Meiryo UI" panose="020B0604030504040204" pitchFamily="50" charset="-128"/>
                <a:ea typeface="Meiryo UI" panose="020B0604030504040204" pitchFamily="50" charset="-128"/>
              </a:rPr>
              <a:t>ダッシュボードよりダウンロードした数値）</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代以上新規陽性者のうち、２回接種後</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日以降に陽性となった者は</a:t>
            </a:r>
            <a:r>
              <a:rPr lang="en-US" altLang="ja-JP" sz="1600" b="1" dirty="0">
                <a:latin typeface="Meiryo UI" panose="020B0604030504040204" pitchFamily="50" charset="-128"/>
                <a:ea typeface="Meiryo UI" panose="020B0604030504040204" pitchFamily="50" charset="-128"/>
              </a:rPr>
              <a:t>40.7</a:t>
            </a:r>
            <a:r>
              <a:rPr lang="ja-JP" altLang="en-US" sz="1600" b="1" dirty="0">
                <a:latin typeface="Meiryo UI" panose="020B0604030504040204" pitchFamily="50" charset="-128"/>
                <a:ea typeface="Meiryo UI" panose="020B0604030504040204" pitchFamily="50" charset="-128"/>
              </a:rPr>
              <a:t>％。他の年代</a:t>
            </a:r>
            <a:r>
              <a:rPr lang="ja-JP" altLang="en-US" sz="1600" b="1" dirty="0" smtClean="0">
                <a:latin typeface="Meiryo UI" panose="020B0604030504040204" pitchFamily="50" charset="-128"/>
                <a:ea typeface="Meiryo UI" panose="020B0604030504040204" pitchFamily="50" charset="-128"/>
              </a:rPr>
              <a:t>も増加</a:t>
            </a:r>
            <a:r>
              <a:rPr lang="ja-JP" altLang="en-US" sz="1600"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ワクチン接種が進むことで、２回接種後</a:t>
            </a:r>
            <a:r>
              <a:rPr lang="en-US" altLang="ja-JP" sz="1600" dirty="0">
                <a:latin typeface="Meiryo UI" panose="020B0604030504040204" pitchFamily="50" charset="-128"/>
                <a:ea typeface="Meiryo UI" panose="020B0604030504040204" pitchFamily="50" charset="-128"/>
              </a:rPr>
              <a:t>14</a:t>
            </a:r>
            <a:r>
              <a:rPr lang="ja-JP" altLang="en-US" sz="1600" dirty="0">
                <a:latin typeface="Meiryo UI" panose="020B0604030504040204" pitchFamily="50" charset="-128"/>
                <a:ea typeface="Meiryo UI" panose="020B0604030504040204" pitchFamily="50" charset="-128"/>
              </a:rPr>
              <a:t>日以降の陽性者数が増加している</a:t>
            </a:r>
            <a:r>
              <a:rPr lang="ja-JP" altLang="en-US" sz="1600" dirty="0" smtClean="0">
                <a:latin typeface="Meiryo UI" panose="020B0604030504040204" pitchFamily="50" charset="-128"/>
                <a:ea typeface="Meiryo UI" panose="020B0604030504040204" pitchFamily="50" charset="-128"/>
              </a:rPr>
              <a:t>可能性や、</a:t>
            </a:r>
            <a:r>
              <a:rPr lang="ja-JP" altLang="en-US" sz="1600" dirty="0">
                <a:latin typeface="Meiryo UI" panose="020B0604030504040204" pitchFamily="50" charset="-128"/>
                <a:ea typeface="Meiryo UI" panose="020B0604030504040204" pitchFamily="50" charset="-128"/>
              </a:rPr>
              <a:t>ワクチンによる感染・発症予防効果の低減</a:t>
            </a:r>
            <a:r>
              <a:rPr lang="ja-JP" altLang="en-US" sz="1600" dirty="0" smtClean="0">
                <a:latin typeface="Meiryo UI" panose="020B0604030504040204" pitchFamily="50" charset="-128"/>
                <a:ea typeface="Meiryo UI" panose="020B0604030504040204" pitchFamily="50" charset="-128"/>
              </a:rPr>
              <a:t>の可能性</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が</a:t>
            </a:r>
            <a:r>
              <a:rPr lang="ja-JP" altLang="en-US" sz="1600" dirty="0">
                <a:latin typeface="Meiryo UI" panose="020B0604030504040204" pitchFamily="50" charset="-128"/>
                <a:ea typeface="Meiryo UI" panose="020B0604030504040204" pitchFamily="50" charset="-128"/>
              </a:rPr>
              <a:t>ある（各研究結果において重症化予防効果は比較的高く保たれていると報告されている）。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ワクチン接種歴別の重症・死亡の割合は、未接種者に比べ、２回接種後</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日以降の陽性者の方が低い。</a:t>
            </a:r>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（３）医療提供体制の状況</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a:t>
            </a:r>
            <a:r>
              <a:rPr lang="ja-JP" altLang="en-US" sz="1600" dirty="0">
                <a:latin typeface="Meiryo UI" panose="020B0604030504040204" pitchFamily="50" charset="-128"/>
                <a:ea typeface="Meiryo UI" panose="020B0604030504040204" pitchFamily="50" charset="-128"/>
              </a:rPr>
              <a:t>重症・軽症中等症病床使用率も低い水準を維持。</a:t>
            </a: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smtClean="0">
                <a:latin typeface="ＭＳ ゴシック" panose="020B0609070205080204" pitchFamily="49" charset="-128"/>
                <a:ea typeface="ＭＳ ゴシック" panose="020B0609070205080204" pitchFamily="49" charset="-128"/>
              </a:rPr>
              <a:t>資料１－５</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2</a:t>
            </a:fld>
            <a:endParaRPr kumimoji="1" lang="ja-JP" altLang="en-US" dirty="0"/>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1075765"/>
            <a:ext cx="11967498" cy="5549152"/>
          </a:xfrm>
          <a:prstGeom prst="roundRect">
            <a:avLst>
              <a:gd name="adj" fmla="val 835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南アフリカ共和国や、イギリス・デンマークなど欧州では、</a:t>
            </a:r>
            <a:r>
              <a:rPr lang="ja-JP" altLang="en-US" sz="1600" b="1" dirty="0">
                <a:solidFill>
                  <a:schemeClr val="tx1"/>
                </a:solidFill>
                <a:latin typeface="Meiryo UI" panose="020B0604030504040204" pitchFamily="50" charset="-128"/>
                <a:ea typeface="Meiryo UI" panose="020B0604030504040204" pitchFamily="50" charset="-128"/>
              </a:rPr>
              <a:t>急速にデルタ株からオミクロン株に置き換わり、これまでに類を見ない速度で感染</a:t>
            </a:r>
            <a:endParaRPr lang="en-US" altLang="ja-JP" sz="1600" b="1" dirty="0">
              <a:solidFill>
                <a:schemeClr val="tx1"/>
              </a:solidFill>
              <a:latin typeface="Meiryo UI" panose="020B0604030504040204" pitchFamily="50" charset="-128"/>
              <a:ea typeface="Meiryo UI" panose="020B0604030504040204" pitchFamily="50" charset="-128"/>
            </a:endParaRPr>
          </a:p>
          <a:p>
            <a:r>
              <a:rPr lang="en-US" altLang="ja-JP" sz="1600" b="1"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 者が増加。</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オミクロン株については、感染性・伝播性の高さ、再感染のリスク、ワクチンや治療薬の効果への影響が懸念。重症度についても十分な知見が</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得られていない。</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欧州疾病予防管理センターは、</a:t>
            </a:r>
            <a:r>
              <a:rPr lang="ja-JP" altLang="en-US" sz="1600" b="1" dirty="0">
                <a:solidFill>
                  <a:schemeClr val="tx1"/>
                </a:solidFill>
                <a:latin typeface="Meiryo UI" panose="020B0604030504040204" pitchFamily="50" charset="-128"/>
                <a:ea typeface="Meiryo UI" panose="020B0604030504040204" pitchFamily="50" charset="-128"/>
              </a:rPr>
              <a:t>オミクロン株が入院や死亡例を増やす要因になる</a:t>
            </a:r>
            <a:r>
              <a:rPr lang="ja-JP" altLang="en-US" sz="1600" dirty="0">
                <a:solidFill>
                  <a:schemeClr val="tx1"/>
                </a:solidFill>
                <a:latin typeface="Meiryo UI" panose="020B0604030504040204" pitchFamily="50" charset="-128"/>
                <a:ea typeface="Meiryo UI" panose="020B0604030504040204" pitchFamily="50" charset="-128"/>
              </a:rPr>
              <a:t>との分析を発表。</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日本では、水際措置におけるオミクロン株対策への重点化や、全ての陽性者に対する変異株</a:t>
            </a:r>
            <a:r>
              <a:rPr lang="en-US" altLang="ja-JP" sz="1600" dirty="0">
                <a:solidFill>
                  <a:schemeClr val="tx1"/>
                </a:solidFill>
                <a:latin typeface="Meiryo UI" panose="020B0604030504040204" pitchFamily="50" charset="-128"/>
                <a:ea typeface="Meiryo UI" panose="020B0604030504040204" pitchFamily="50" charset="-128"/>
              </a:rPr>
              <a:t>PCR</a:t>
            </a:r>
            <a:r>
              <a:rPr lang="ja-JP" altLang="en-US" sz="1600" dirty="0">
                <a:solidFill>
                  <a:schemeClr val="tx1"/>
                </a:solidFill>
                <a:latin typeface="Meiryo UI" panose="020B0604030504040204" pitchFamily="50" charset="-128"/>
                <a:ea typeface="Meiryo UI" panose="020B0604030504040204" pitchFamily="50" charset="-128"/>
              </a:rPr>
              <a:t>スクリーニングの</a:t>
            </a:r>
            <a:r>
              <a:rPr lang="ja-JP" altLang="en-US" sz="1600" dirty="0" smtClean="0">
                <a:solidFill>
                  <a:schemeClr val="tx1"/>
                </a:solidFill>
                <a:latin typeface="Meiryo UI" panose="020B0604030504040204" pitchFamily="50" charset="-128"/>
                <a:ea typeface="Meiryo UI" panose="020B0604030504040204" pitchFamily="50" charset="-128"/>
              </a:rPr>
              <a:t>実施、</a:t>
            </a:r>
            <a:r>
              <a:rPr lang="ja-JP" altLang="en-US" sz="1600" dirty="0">
                <a:solidFill>
                  <a:schemeClr val="tx1"/>
                </a:solidFill>
                <a:latin typeface="Meiryo UI" panose="020B0604030504040204" pitchFamily="50" charset="-128"/>
                <a:ea typeface="Meiryo UI" panose="020B0604030504040204" pitchFamily="50" charset="-128"/>
              </a:rPr>
              <a:t>全ゲノム解析</a:t>
            </a:r>
            <a:r>
              <a:rPr lang="ja-JP" altLang="en-US" sz="1600" dirty="0" smtClean="0">
                <a:solidFill>
                  <a:schemeClr val="tx1"/>
                </a:solidFill>
                <a:latin typeface="Meiryo UI" panose="020B0604030504040204" pitchFamily="50" charset="-128"/>
                <a:ea typeface="Meiryo UI" panose="020B0604030504040204" pitchFamily="50" charset="-128"/>
              </a:rPr>
              <a:t>の強</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化</a:t>
            </a:r>
            <a:r>
              <a:rPr lang="ja-JP" altLang="en-US" sz="1600" dirty="0">
                <a:solidFill>
                  <a:schemeClr val="tx1"/>
                </a:solidFill>
                <a:latin typeface="Meiryo UI" panose="020B0604030504040204" pitchFamily="50" charset="-128"/>
                <a:ea typeface="Meiryo UI" panose="020B0604030504040204" pitchFamily="50" charset="-128"/>
              </a:rPr>
              <a:t>などの対策を行っているが、</a:t>
            </a:r>
            <a:r>
              <a:rPr lang="ja-JP" altLang="en-US" sz="1600" b="1" dirty="0">
                <a:solidFill>
                  <a:schemeClr val="tx1"/>
                </a:solidFill>
                <a:latin typeface="Meiryo UI" panose="020B0604030504040204" pitchFamily="50" charset="-128"/>
                <a:ea typeface="Meiryo UI" panose="020B0604030504040204" pitchFamily="50" charset="-128"/>
              </a:rPr>
              <a:t>今後、市中感染による感染急拡大も</a:t>
            </a:r>
            <a:r>
              <a:rPr lang="ja-JP" altLang="en-US" sz="1600" b="1" dirty="0" smtClean="0">
                <a:solidFill>
                  <a:schemeClr val="tx1"/>
                </a:solidFill>
                <a:latin typeface="Meiryo UI" panose="020B0604030504040204" pitchFamily="50" charset="-128"/>
                <a:ea typeface="Meiryo UI" panose="020B0604030504040204" pitchFamily="50" charset="-128"/>
              </a:rPr>
              <a:t>想定</a:t>
            </a:r>
            <a:r>
              <a:rPr lang="ja-JP" altLang="en-US" sz="1600" dirty="0">
                <a:solidFill>
                  <a:schemeClr val="tx1"/>
                </a:solidFill>
                <a:latin typeface="Meiryo UI" panose="020B0604030504040204" pitchFamily="50" charset="-128"/>
                <a:ea typeface="Meiryo UI" panose="020B0604030504040204" pitchFamily="50" charset="-128"/>
              </a:rPr>
              <a:t>される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各国</a:t>
            </a:r>
            <a:r>
              <a:rPr lang="ja-JP" altLang="en-US" sz="1600" dirty="0">
                <a:solidFill>
                  <a:schemeClr val="tx1"/>
                </a:solidFill>
                <a:latin typeface="Meiryo UI" panose="020B0604030504040204" pitchFamily="50" charset="-128"/>
                <a:ea typeface="Meiryo UI" panose="020B0604030504040204" pitchFamily="50" charset="-128"/>
              </a:rPr>
              <a:t>の感染拡大速度、拡大規模がこれまでの波を上回る状況にあることを踏まえると</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行動</a:t>
            </a:r>
            <a:r>
              <a:rPr lang="ja-JP" altLang="en-US" sz="1600" b="1" dirty="0" smtClean="0">
                <a:solidFill>
                  <a:schemeClr val="tx1"/>
                </a:solidFill>
                <a:latin typeface="Meiryo UI" panose="020B0604030504040204" pitchFamily="50" charset="-128"/>
                <a:ea typeface="Meiryo UI" panose="020B0604030504040204" pitchFamily="50" charset="-128"/>
              </a:rPr>
              <a:t>制限の緩和については慎重な検討が必要。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本格的な冬の到来に伴い、気温の低下による換気の頻度の減少や屋内活動の増加、忘年会、クリスマスやお正月休みなどの恒例行事によ</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る、普段</a:t>
            </a:r>
            <a:r>
              <a:rPr lang="ja-JP" altLang="en-US" sz="1600" dirty="0">
                <a:solidFill>
                  <a:schemeClr val="tx1"/>
                </a:solidFill>
                <a:latin typeface="Meiryo UI" panose="020B0604030504040204" pitchFamily="50" charset="-128"/>
                <a:ea typeface="Meiryo UI" panose="020B0604030504040204" pitchFamily="50" charset="-128"/>
              </a:rPr>
              <a:t>会わない人との交流の増加など、</a:t>
            </a:r>
            <a:r>
              <a:rPr lang="ja-JP" altLang="en-US" sz="1600" b="1" dirty="0">
                <a:solidFill>
                  <a:schemeClr val="tx1"/>
                </a:solidFill>
                <a:latin typeface="Meiryo UI" panose="020B0604030504040204" pitchFamily="50" charset="-128"/>
                <a:ea typeface="Meiryo UI" panose="020B0604030504040204" pitchFamily="50" charset="-128"/>
              </a:rPr>
              <a:t>感染リスクが高まる場面が増加する可能性がある。</a:t>
            </a:r>
            <a:endParaRPr lang="en-US" altLang="ja-JP" sz="1600" b="1"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また、ワクチンの発症・感染予防効果が低下し、</a:t>
            </a:r>
            <a:r>
              <a:rPr lang="ja-JP" altLang="en-US" sz="1600" b="1" dirty="0">
                <a:solidFill>
                  <a:schemeClr val="tx1"/>
                </a:solidFill>
                <a:latin typeface="Meiryo UI" panose="020B0604030504040204" pitchFamily="50" charset="-128"/>
                <a:ea typeface="Meiryo UI" panose="020B0604030504040204" pitchFamily="50" charset="-128"/>
              </a:rPr>
              <a:t>ブレークスルー感染の増加が想定</a:t>
            </a:r>
            <a:r>
              <a:rPr lang="ja-JP" altLang="en-US" sz="1600" dirty="0">
                <a:solidFill>
                  <a:schemeClr val="tx1"/>
                </a:solidFill>
                <a:latin typeface="Meiryo UI" panose="020B0604030504040204" pitchFamily="50" charset="-128"/>
                <a:ea typeface="Meiryo UI" panose="020B0604030504040204" pitchFamily="50" charset="-128"/>
              </a:rPr>
              <a:t>される。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ワクチン接種者も含め、</a:t>
            </a:r>
            <a:r>
              <a:rPr lang="ja-JP" altLang="en-US" sz="1600" b="1" dirty="0">
                <a:solidFill>
                  <a:schemeClr val="tx1"/>
                </a:solidFill>
                <a:latin typeface="Meiryo UI" panose="020B0604030504040204" pitchFamily="50" charset="-128"/>
                <a:ea typeface="Meiryo UI" panose="020B0604030504040204" pitchFamily="50" charset="-128"/>
              </a:rPr>
              <a:t>こまめな換気の実施や適度な保湿など基本的感染予防対策の徹底や、飲食の場面における感染リスクを減らす</a:t>
            </a:r>
            <a:endParaRPr lang="en-US" altLang="ja-JP" sz="1600" b="1" dirty="0">
              <a:solidFill>
                <a:schemeClr val="tx1"/>
              </a:solidFill>
              <a:latin typeface="Meiryo UI" panose="020B0604030504040204" pitchFamily="50" charset="-128"/>
              <a:ea typeface="Meiryo UI" panose="020B0604030504040204" pitchFamily="50" charset="-128"/>
            </a:endParaRPr>
          </a:p>
          <a:p>
            <a:r>
              <a:rPr lang="en-US" altLang="ja-JP" sz="1600" b="1"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ため、飲食時以外はマスク着用の徹底が必要である</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さらに、軽度の症状でも積極的に受診し、検査につなげることも重要。</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府としては</a:t>
            </a:r>
            <a:r>
              <a:rPr lang="ja-JP" altLang="en-US" sz="1600" dirty="0" smtClean="0">
                <a:solidFill>
                  <a:schemeClr val="tx1"/>
                </a:solidFill>
                <a:latin typeface="Meiryo UI" panose="020B0604030504040204" pitchFamily="50" charset="-128"/>
                <a:ea typeface="Meiryo UI" panose="020B0604030504040204" pitchFamily="50" charset="-128"/>
              </a:rPr>
              <a:t>、集団</a:t>
            </a:r>
            <a:r>
              <a:rPr lang="ja-JP" altLang="en-US" sz="1600" dirty="0">
                <a:solidFill>
                  <a:schemeClr val="tx1"/>
                </a:solidFill>
                <a:latin typeface="Meiryo UI" panose="020B0604030504040204" pitchFamily="50" charset="-128"/>
                <a:ea typeface="Meiryo UI" panose="020B0604030504040204" pitchFamily="50" charset="-128"/>
              </a:rPr>
              <a:t>接種会場の設置等による</a:t>
            </a:r>
            <a:r>
              <a:rPr lang="ja-JP" altLang="en-US" sz="1600" b="1" dirty="0">
                <a:solidFill>
                  <a:schemeClr val="tx1"/>
                </a:solidFill>
                <a:latin typeface="Meiryo UI" panose="020B0604030504040204" pitchFamily="50" charset="-128"/>
                <a:ea typeface="Meiryo UI" panose="020B0604030504040204" pitchFamily="50" charset="-128"/>
              </a:rPr>
              <a:t>ワクチンの追加接種（３回目接種）を進める</a:t>
            </a:r>
            <a:r>
              <a:rPr lang="ja-JP" altLang="en-US" sz="1600" dirty="0">
                <a:solidFill>
                  <a:schemeClr val="tx1"/>
                </a:solidFill>
                <a:latin typeface="Meiryo UI" panose="020B0604030504040204" pitchFamily="50" charset="-128"/>
                <a:ea typeface="Meiryo UI" panose="020B0604030504040204" pitchFamily="50" charset="-128"/>
              </a:rPr>
              <a:t>とともに、</a:t>
            </a:r>
            <a:r>
              <a:rPr lang="ja-JP" altLang="en-US" sz="1600" b="1" dirty="0">
                <a:solidFill>
                  <a:schemeClr val="tx1"/>
                </a:solidFill>
                <a:latin typeface="Meiryo UI" panose="020B0604030504040204" pitchFamily="50" charset="-128"/>
                <a:ea typeface="Meiryo UI" panose="020B0604030504040204" pitchFamily="50" charset="-128"/>
              </a:rPr>
              <a:t>医療療養体制の更なる</a:t>
            </a:r>
            <a:r>
              <a:rPr lang="ja-JP" altLang="en-US" sz="1600" b="1" dirty="0" smtClean="0">
                <a:solidFill>
                  <a:schemeClr val="tx1"/>
                </a:solidFill>
                <a:latin typeface="Meiryo UI" panose="020B0604030504040204" pitchFamily="50" charset="-128"/>
                <a:ea typeface="Meiryo UI" panose="020B0604030504040204" pitchFamily="50" charset="-128"/>
              </a:rPr>
              <a:t>整備など、</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第六波</a:t>
            </a:r>
            <a:r>
              <a:rPr lang="ja-JP" altLang="en-US" sz="1600" b="1" dirty="0">
                <a:solidFill>
                  <a:schemeClr val="tx1"/>
                </a:solidFill>
                <a:latin typeface="Meiryo UI" panose="020B0604030504040204" pitchFamily="50" charset="-128"/>
                <a:ea typeface="Meiryo UI" panose="020B0604030504040204" pitchFamily="50" charset="-128"/>
              </a:rPr>
              <a:t>に向けた準備を行っていく。</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なお、オミクロン株など新たな変</a:t>
            </a:r>
            <a:r>
              <a:rPr lang="ja-JP" altLang="en-US" sz="1600" dirty="0" smtClean="0">
                <a:solidFill>
                  <a:schemeClr val="tx1"/>
                </a:solidFill>
                <a:latin typeface="Meiryo UI" panose="020B0604030504040204" pitchFamily="50" charset="-128"/>
                <a:ea typeface="Meiryo UI" panose="020B0604030504040204" pitchFamily="50" charset="-128"/>
              </a:rPr>
              <a:t>異株等に</a:t>
            </a:r>
            <a:r>
              <a:rPr lang="ja-JP" altLang="en-US" sz="1600" dirty="0">
                <a:solidFill>
                  <a:schemeClr val="tx1"/>
                </a:solidFill>
                <a:latin typeface="Meiryo UI" panose="020B0604030504040204" pitchFamily="50" charset="-128"/>
                <a:ea typeface="Meiryo UI" panose="020B0604030504040204" pitchFamily="50" charset="-128"/>
              </a:rPr>
              <a:t>よる</a:t>
            </a:r>
            <a:r>
              <a:rPr lang="ja-JP" altLang="en-US" sz="1600" b="1" dirty="0">
                <a:solidFill>
                  <a:schemeClr val="tx1"/>
                </a:solidFill>
                <a:latin typeface="Meiryo UI" panose="020B0604030504040204" pitchFamily="50" charset="-128"/>
                <a:ea typeface="Meiryo UI" panose="020B0604030504040204" pitchFamily="50" charset="-128"/>
              </a:rPr>
              <a:t>感染拡大の兆候が見られる場合</a:t>
            </a:r>
            <a:r>
              <a:rPr lang="ja-JP" altLang="en-US" sz="1600" dirty="0">
                <a:solidFill>
                  <a:schemeClr val="tx1"/>
                </a:solidFill>
                <a:latin typeface="Meiryo UI" panose="020B0604030504040204" pitchFamily="50" charset="-128"/>
                <a:ea typeface="Meiryo UI" panose="020B0604030504040204" pitchFamily="50" charset="-128"/>
              </a:rPr>
              <a:t>には、社会経済活動との両立を図りながらも、変異株の</a:t>
            </a:r>
            <a:r>
              <a:rPr lang="ja-JP" altLang="en-US" sz="1600" dirty="0" smtClean="0">
                <a:solidFill>
                  <a:schemeClr val="tx1"/>
                </a:solidFill>
                <a:latin typeface="Meiryo UI" panose="020B0604030504040204" pitchFamily="50" charset="-128"/>
                <a:ea typeface="Meiryo UI" panose="020B0604030504040204" pitchFamily="50" charset="-128"/>
              </a:rPr>
              <a:t>特</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smtClean="0">
                <a:solidFill>
                  <a:schemeClr val="tx1"/>
                </a:solidFill>
                <a:latin typeface="Meiryo UI" panose="020B0604030504040204" pitchFamily="50" charset="-128"/>
                <a:ea typeface="Meiryo UI" panose="020B0604030504040204" pitchFamily="50" charset="-128"/>
              </a:rPr>
              <a:t>性</a:t>
            </a:r>
            <a:r>
              <a:rPr lang="ja-JP" altLang="en-US" sz="1600" smtClean="0">
                <a:solidFill>
                  <a:schemeClr val="tx1"/>
                </a:solidFill>
                <a:latin typeface="Meiryo UI" panose="020B0604030504040204" pitchFamily="50" charset="-128"/>
                <a:ea typeface="Meiryo UI" panose="020B0604030504040204" pitchFamily="50" charset="-128"/>
              </a:rPr>
              <a:t>、他国</a:t>
            </a:r>
            <a:r>
              <a:rPr lang="ja-JP" altLang="en-US" sz="1600" dirty="0">
                <a:solidFill>
                  <a:schemeClr val="tx1"/>
                </a:solidFill>
                <a:latin typeface="Meiryo UI" panose="020B0604030504040204" pitchFamily="50" charset="-128"/>
                <a:ea typeface="Meiryo UI" panose="020B0604030504040204" pitchFamily="50" charset="-128"/>
              </a:rPr>
              <a:t>や東京都をはじめとした他府県の状況なども十分に踏まえ、</a:t>
            </a:r>
            <a:r>
              <a:rPr lang="ja-JP" altLang="en-US" sz="1600" b="1" dirty="0">
                <a:solidFill>
                  <a:schemeClr val="tx1"/>
                </a:solidFill>
                <a:latin typeface="Meiryo UI" panose="020B0604030504040204" pitchFamily="50" charset="-128"/>
                <a:ea typeface="Meiryo UI" panose="020B0604030504040204" pitchFamily="50" charset="-128"/>
              </a:rPr>
              <a:t>早期に強い措置が必要かを見定め、迅速に対応していくことが必要。</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37382"/>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5710</TotalTime>
  <Words>825</Words>
  <PresentationFormat>ワイド画面</PresentationFormat>
  <Paragraphs>47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2021-09-27T11:32:13Z</cp:lastPrinted>
  <dcterms:created xsi:type="dcterms:W3CDTF">2020-07-15T08:05:42Z</dcterms:created>
  <dcterms:modified xsi:type="dcterms:W3CDTF">2021-12-21T11:35:35Z</dcterms:modified>
</cp:coreProperties>
</file>