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1276" r:id="rId2"/>
    <p:sldId id="128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池　重一" initials="小池　重一" lastIdx="0" clrIdx="0">
    <p:extLst>
      <p:ext uri="{19B8F6BF-5375-455C-9EA6-DF929625EA0E}">
        <p15:presenceInfo xmlns:p15="http://schemas.microsoft.com/office/powerpoint/2012/main" userId="S-1-5-21-161959346-1900351369-444732941-140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15" autoAdjust="0"/>
    <p:restoredTop sz="94238" autoAdjust="0"/>
  </p:normalViewPr>
  <p:slideViewPr>
    <p:cSldViewPr snapToGrid="0">
      <p:cViewPr varScale="1">
        <p:scale>
          <a:sx n="74" d="100"/>
          <a:sy n="74" d="100"/>
        </p:scale>
        <p:origin x="7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A7F59E0-AB93-49DC-91CC-74347FFC8612}" type="datetimeFigureOut">
              <a:rPr kumimoji="1" lang="ja-JP" altLang="en-US" smtClean="0"/>
              <a:t>2021/11/24</a:t>
            </a:fld>
            <a:endParaRPr kumimoji="1" lang="ja-JP" altLang="en-US"/>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4E5C4B3-80B0-49FD-88C5-5E759B078379}" type="slidenum">
              <a:rPr kumimoji="1" lang="ja-JP" altLang="en-US" smtClean="0"/>
              <a:t>‹#›</a:t>
            </a:fld>
            <a:endParaRPr kumimoji="1" lang="ja-JP" altLang="en-US"/>
          </a:p>
        </p:txBody>
      </p:sp>
    </p:spTree>
    <p:extLst>
      <p:ext uri="{BB962C8B-B14F-4D97-AF65-F5344CB8AC3E}">
        <p14:creationId xmlns:p14="http://schemas.microsoft.com/office/powerpoint/2010/main" val="25514215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F0A010-D148-4EF2-A582-963F2814BE19}"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1465216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A6703EE-5D66-48D4-A61C-08A23AD02E7E}"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235945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2C8589-93AD-4B02-A88E-F5B4C8F10395}"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151044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DDDA54-EDF0-4846-82E9-C6102100546D}"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89072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4DBD26-99EF-4A65-A24B-FA1838B0D496}" type="datetime1">
              <a:rPr kumimoji="1" lang="ja-JP" altLang="en-US" smtClean="0"/>
              <a:t>2021/11/24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3106442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C1ED11E-C289-4902-BE16-6BBCF2BBFE61}"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3727957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8351D1-85AB-441D-A32A-FDC7724752C1}" type="datetime1">
              <a:rPr kumimoji="1" lang="ja-JP" altLang="en-US" smtClean="0"/>
              <a:t>2021/11/24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319873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BC13A0-A228-4741-AC7B-03132AC08ADE}" type="datetime1">
              <a:rPr kumimoji="1" lang="ja-JP" altLang="en-US" smtClean="0"/>
              <a:t>2021/11/24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644624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692C38-15C5-4AFD-BD82-2929483FC4CB}" type="datetime1">
              <a:rPr kumimoji="1" lang="ja-JP" altLang="en-US" smtClean="0"/>
              <a:t>2021/11/24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2294104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A561F9-5180-4827-A651-535407A5BABC}"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171456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75792D7-EF0D-4AAE-983F-42A2F494FFDC}" type="datetime1">
              <a:rPr kumimoji="1" lang="ja-JP" altLang="en-US" smtClean="0"/>
              <a:t>2021/11/24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3986099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61C58-8C92-4A80-AE95-1AFEE88DAF3A}" type="datetime1">
              <a:rPr kumimoji="1" lang="ja-JP" altLang="en-US" smtClean="0"/>
              <a:t>2021/11/24</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EE537-D2CF-4635-A13F-791B3F8DD8A9}" type="slidenum">
              <a:rPr kumimoji="1" lang="ja-JP" altLang="en-US" smtClean="0"/>
              <a:t>‹#›</a:t>
            </a:fld>
            <a:endParaRPr kumimoji="1" lang="ja-JP" altLang="en-US"/>
          </a:p>
        </p:txBody>
      </p:sp>
    </p:spTree>
    <p:extLst>
      <p:ext uri="{BB962C8B-B14F-4D97-AF65-F5344CB8AC3E}">
        <p14:creationId xmlns:p14="http://schemas.microsoft.com/office/powerpoint/2010/main" val="32671289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13251"/>
            <a:ext cx="12192000" cy="476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400" dirty="0" smtClean="0">
                <a:latin typeface="UD デジタル 教科書体 NK-B" panose="02020700000000000000" pitchFamily="18" charset="-128"/>
                <a:ea typeface="UD デジタル 教科書体 NK-B" panose="02020700000000000000" pitchFamily="18" charset="-128"/>
              </a:rPr>
              <a:t>イベントにおける開催制限の考え方</a:t>
            </a:r>
            <a:r>
              <a:rPr lang="en-US" altLang="ja-JP" sz="2400" dirty="0" smtClean="0">
                <a:latin typeface="UD デジタル 教科書体 NK-B" panose="02020700000000000000" pitchFamily="18" charset="-128"/>
                <a:ea typeface="UD デジタル 教科書体 NK-B" panose="02020700000000000000" pitchFamily="18" charset="-128"/>
              </a:rPr>
              <a:t>【</a:t>
            </a:r>
            <a:r>
              <a:rPr lang="ja-JP" altLang="en-US" sz="2400" dirty="0" smtClean="0">
                <a:latin typeface="UD デジタル 教科書体 NK-B" panose="02020700000000000000" pitchFamily="18" charset="-128"/>
                <a:ea typeface="UD デジタル 教科書体 NK-B" panose="02020700000000000000" pitchFamily="18" charset="-128"/>
              </a:rPr>
              <a:t>国の方針</a:t>
            </a:r>
            <a:r>
              <a:rPr lang="en-US" altLang="ja-JP" sz="2400" dirty="0" smtClean="0">
                <a:latin typeface="UD デジタル 教科書体 NK-B" panose="02020700000000000000" pitchFamily="18" charset="-128"/>
                <a:ea typeface="UD デジタル 教科書体 NK-B" panose="02020700000000000000" pitchFamily="18" charset="-128"/>
              </a:rPr>
              <a:t>】</a:t>
            </a:r>
          </a:p>
        </p:txBody>
      </p:sp>
      <p:sp>
        <p:nvSpPr>
          <p:cNvPr id="6" name="大かっこ 5"/>
          <p:cNvSpPr/>
          <p:nvPr/>
        </p:nvSpPr>
        <p:spPr>
          <a:xfrm>
            <a:off x="2997417" y="3883127"/>
            <a:ext cx="4376531" cy="448752"/>
          </a:xfrm>
          <a:prstGeom prst="bracketPair">
            <a:avLst/>
          </a:prstGeom>
          <a:ln w="1270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187828" y="6603232"/>
            <a:ext cx="5830898" cy="307777"/>
          </a:xfrm>
          <a:prstGeom prst="rect">
            <a:avLst/>
          </a:prstGeom>
          <a:noFill/>
          <a:ln w="25400">
            <a:noFill/>
          </a:ln>
        </p:spPr>
        <p:txBody>
          <a:bodyPr wrap="square" rtlCol="0">
            <a:spAutoFit/>
          </a:bodyPr>
          <a:lstStyle/>
          <a:p>
            <a:r>
              <a:rPr lang="ja-JP" altLang="en-US" sz="1400" b="1" dirty="0" smtClean="0">
                <a:latin typeface="UD デジタル 教科書体 NK-B" panose="02020700000000000000" pitchFamily="18" charset="-128"/>
                <a:ea typeface="UD デジタル 教科書体 NK-B" panose="02020700000000000000" pitchFamily="18" charset="-128"/>
              </a:rPr>
              <a:t>人数上限と収容率のどちらか小さい方を限度（両方の条件を満たす必要）</a:t>
            </a:r>
            <a:endParaRPr lang="en-US" altLang="ja-JP" sz="1400" b="1" dirty="0" smtClean="0">
              <a:latin typeface="UD デジタル 教科書体 NK-B" panose="02020700000000000000" pitchFamily="18" charset="-128"/>
              <a:ea typeface="UD デジタル 教科書体 NK-B" panose="02020700000000000000" pitchFamily="18" charset="-128"/>
            </a:endParaRPr>
          </a:p>
        </p:txBody>
      </p:sp>
      <p:sp>
        <p:nvSpPr>
          <p:cNvPr id="16" name="テキスト ボックス 15"/>
          <p:cNvSpPr txBox="1"/>
          <p:nvPr/>
        </p:nvSpPr>
        <p:spPr>
          <a:xfrm>
            <a:off x="11974165" y="6495710"/>
            <a:ext cx="360948" cy="338554"/>
          </a:xfrm>
          <a:prstGeom prst="rect">
            <a:avLst/>
          </a:prstGeom>
          <a:noFill/>
        </p:spPr>
        <p:txBody>
          <a:bodyPr wrap="square" rtlCol="0">
            <a:spAutoFit/>
          </a:bodyPr>
          <a:lstStyle/>
          <a:p>
            <a:r>
              <a:rPr lang="en-US" altLang="ja-JP" sz="1600" dirty="0" smtClean="0"/>
              <a:t>1</a:t>
            </a:r>
          </a:p>
        </p:txBody>
      </p:sp>
      <p:graphicFrame>
        <p:nvGraphicFramePr>
          <p:cNvPr id="12" name="表 11"/>
          <p:cNvGraphicFramePr>
            <a:graphicFrameLocks noGrp="1"/>
          </p:cNvGraphicFramePr>
          <p:nvPr>
            <p:extLst>
              <p:ext uri="{D42A27DB-BD31-4B8C-83A1-F6EECF244321}">
                <p14:modId xmlns:p14="http://schemas.microsoft.com/office/powerpoint/2010/main" val="1233296294"/>
              </p:ext>
            </p:extLst>
          </p:nvPr>
        </p:nvGraphicFramePr>
        <p:xfrm>
          <a:off x="93781" y="898985"/>
          <a:ext cx="11916000" cy="5747548"/>
        </p:xfrm>
        <a:graphic>
          <a:graphicData uri="http://schemas.openxmlformats.org/drawingml/2006/table">
            <a:tbl>
              <a:tblPr firstRow="1" bandRow="1">
                <a:tableStyleId>{5C22544A-7EE6-4342-B048-85BDC9FD1C3A}</a:tableStyleId>
              </a:tblPr>
              <a:tblGrid>
                <a:gridCol w="1464960">
                  <a:extLst>
                    <a:ext uri="{9D8B030D-6E8A-4147-A177-3AD203B41FA5}">
                      <a16:colId xmlns:a16="http://schemas.microsoft.com/office/drawing/2014/main" val="2133152473"/>
                    </a:ext>
                  </a:extLst>
                </a:gridCol>
                <a:gridCol w="1171977">
                  <a:extLst>
                    <a:ext uri="{9D8B030D-6E8A-4147-A177-3AD203B41FA5}">
                      <a16:colId xmlns:a16="http://schemas.microsoft.com/office/drawing/2014/main" val="3413288519"/>
                    </a:ext>
                  </a:extLst>
                </a:gridCol>
                <a:gridCol w="4689703">
                  <a:extLst>
                    <a:ext uri="{9D8B030D-6E8A-4147-A177-3AD203B41FA5}">
                      <a16:colId xmlns:a16="http://schemas.microsoft.com/office/drawing/2014/main" val="3741557952"/>
                    </a:ext>
                  </a:extLst>
                </a:gridCol>
                <a:gridCol w="4589360">
                  <a:extLst>
                    <a:ext uri="{9D8B030D-6E8A-4147-A177-3AD203B41FA5}">
                      <a16:colId xmlns:a16="http://schemas.microsoft.com/office/drawing/2014/main" val="3084830725"/>
                    </a:ext>
                  </a:extLst>
                </a:gridCol>
              </a:tblGrid>
              <a:tr h="811369">
                <a:tc gridSpan="2">
                  <a:txBody>
                    <a:bodyPr/>
                    <a:lstStyle/>
                    <a:p>
                      <a:pPr algn="ctr"/>
                      <a:endParaRPr kumimoji="1" lang="zh-TW" altLang="en-US" sz="1600"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pP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感染防止安全計画策定</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l">
                        <a:lnSpc>
                          <a:spcPts val="1800"/>
                        </a:lnSpc>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　・参加人数が</a:t>
                      </a:r>
                      <a:r>
                        <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rPr>
                        <a:t>5,000</a:t>
                      </a: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人超かつ収容率５０％超のイベント</a:t>
                      </a:r>
                      <a:endParaRPr kumimoji="1"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　</a:t>
                      </a: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（緊急事態措置区域、まん延防止等重点措置区域は</a:t>
                      </a:r>
                      <a:r>
                        <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rPr>
                        <a:t>5,000</a:t>
                      </a: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人超</a:t>
                      </a:r>
                      <a:endPar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UD デジタル 教科書体 NP-B" panose="02020700000000000000" pitchFamily="18" charset="-128"/>
                          <a:ea typeface="UD デジタル 教科書体 NP-B" panose="02020700000000000000" pitchFamily="18" charset="-128"/>
                        </a:rPr>
                        <a:t>　　のイベント）</a:t>
                      </a:r>
                      <a:endParaRPr kumimoji="1" lang="en-US" altLang="ja-JP" sz="12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algn="l">
                        <a:lnSpc>
                          <a:spcPts val="1800"/>
                        </a:lnSpc>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　・「大声なし」の担保が前提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その他</a:t>
                      </a:r>
                    </a:p>
                    <a:p>
                      <a:pPr algn="ctr"/>
                      <a:endPar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（安全計画を策定しないイベント）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2611048"/>
                  </a:ext>
                </a:extLst>
              </a:tr>
              <a:tr h="811369">
                <a:tc rowSpan="2">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下記以外の</a:t>
                      </a:r>
                      <a:endParaRPr kumimoji="1" lang="zh-TW" altLang="en-US"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zh-TW"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区域</a:t>
                      </a:r>
                      <a:endParaRPr kumimoji="1" lang="en-US" altLang="zh-TW" sz="1600"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（現在）</a:t>
                      </a:r>
                      <a:endParaRPr kumimoji="1" lang="zh-TW" altLang="en-US" sz="1600"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人数上限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収容定員まで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a:t>
                      </a:r>
                      <a:r>
                        <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rPr>
                        <a:t>5,000</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人」又は「収容定員５０％」</a:t>
                      </a:r>
                    </a:p>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のいずれか大きい方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2703177"/>
                  </a:ext>
                </a:extLst>
              </a:tr>
              <a:tr h="811369">
                <a:tc vMerge="1">
                  <a:txBody>
                    <a:bodyPr/>
                    <a:lstStyle/>
                    <a:p>
                      <a:pPr algn="ctr"/>
                      <a:endParaRPr kumimoji="1" lang="zh-TW" altLang="en-US" sz="1600" dirty="0" smtClean="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収容率</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smtClean="0">
                          <a:solidFill>
                            <a:schemeClr val="tx1"/>
                          </a:solidFill>
                          <a:latin typeface="UD デジタル 教科書体 NK-B" panose="02020700000000000000" pitchFamily="18" charset="-128"/>
                          <a:ea typeface="UD デジタル 教科書体 NK-B" panose="02020700000000000000" pitchFamily="18" charset="-128"/>
                        </a:rPr>
                        <a:t>１００％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大声なし</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１００％</a:t>
                      </a:r>
                    </a:p>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大声あり：</a:t>
                      </a:r>
                      <a:r>
                        <a:rPr kumimoji="1" lang="en-US" altLang="ja-JP" sz="1600" dirty="0" smtClean="0">
                          <a:latin typeface="UD デジタル 教科書体 NK-B" panose="02020700000000000000" pitchFamily="18" charset="-128"/>
                          <a:ea typeface="UD デジタル 教科書体 NK-B" panose="02020700000000000000" pitchFamily="18" charset="-128"/>
                        </a:rPr>
                        <a:t>50</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5149482"/>
                  </a:ext>
                </a:extLst>
              </a:tr>
              <a:tr h="811369">
                <a:tc rowSpan="2">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まん延防止等重点措置区域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人数上限</a:t>
                      </a:r>
                      <a:endParaRPr kumimoji="1" lang="ja-JP" altLang="en-US" sz="1600" dirty="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rPr>
                        <a:t>                         2</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万人</a:t>
                      </a:r>
                      <a:endPar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1600" dirty="0" smtClean="0">
                          <a:solidFill>
                            <a:schemeClr val="tx1"/>
                          </a:solidFill>
                          <a:latin typeface="UD デジタル 教科書体 NK-B" panose="02020700000000000000" pitchFamily="18" charset="-128"/>
                          <a:ea typeface="UD デジタル 教科書体 NK-B" panose="02020700000000000000" pitchFamily="18" charset="-128"/>
                        </a:rPr>
                        <a:t>5,000</a:t>
                      </a:r>
                      <a:r>
                        <a:rPr kumimoji="1" lang="ja-JP" altLang="en-US" sz="1600" dirty="0" smtClean="0">
                          <a:solidFill>
                            <a:schemeClr val="tx1"/>
                          </a:solidFill>
                          <a:latin typeface="UD デジタル 教科書体 NK-B" panose="02020700000000000000" pitchFamily="18" charset="-128"/>
                          <a:ea typeface="UD デジタル 教科書体 NK-B" panose="02020700000000000000" pitchFamily="18"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9237482"/>
                  </a:ext>
                </a:extLst>
              </a:tr>
              <a:tr h="656822">
                <a:tc vMerge="1">
                  <a:txBody>
                    <a:bodyPr/>
                    <a:lstStyle/>
                    <a:p>
                      <a:pPr algn="ct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収容率</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１００％</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大声なし</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１００％</a:t>
                      </a:r>
                    </a:p>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大声あり：</a:t>
                      </a:r>
                      <a:r>
                        <a:rPr kumimoji="1" lang="en-US" altLang="ja-JP" sz="1600" dirty="0" smtClean="0">
                          <a:latin typeface="UD デジタル 教科書体 NK-B" panose="02020700000000000000" pitchFamily="18" charset="-128"/>
                          <a:ea typeface="UD デジタル 教科書体 NK-B" panose="02020700000000000000" pitchFamily="18" charset="-128"/>
                        </a:rPr>
                        <a:t>50</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6361160"/>
                  </a:ext>
                </a:extLst>
              </a:tr>
              <a:tr h="819437">
                <a:tc rowSpan="2">
                  <a:txBody>
                    <a:bodyPr/>
                    <a:lstStyle/>
                    <a:p>
                      <a:pPr algn="ctr"/>
                      <a:r>
                        <a:rPr kumimoji="1" lang="zh-TW" altLang="en-US" sz="1600" dirty="0" smtClean="0">
                          <a:latin typeface="UD デジタル 教科書体 NK-B" panose="02020700000000000000" pitchFamily="18" charset="-128"/>
                          <a:ea typeface="UD デジタル 教科書体 NK-B" panose="02020700000000000000" pitchFamily="18" charset="-128"/>
                        </a:rPr>
                        <a:t>緊急事態</a:t>
                      </a:r>
                    </a:p>
                    <a:p>
                      <a:pPr algn="ctr"/>
                      <a:r>
                        <a:rPr kumimoji="1" lang="zh-TW" altLang="en-US" sz="1600" dirty="0" smtClean="0">
                          <a:latin typeface="UD デジタル 教科書体 NK-B" panose="02020700000000000000" pitchFamily="18" charset="-128"/>
                          <a:ea typeface="UD デジタル 教科書体 NK-B" panose="02020700000000000000" pitchFamily="18" charset="-128"/>
                        </a:rPr>
                        <a:t>措置区域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人数上限</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600" dirty="0" smtClean="0">
                          <a:latin typeface="UD デジタル 教科書体 NK-B" panose="02020700000000000000" pitchFamily="18" charset="-128"/>
                          <a:ea typeface="UD デジタル 教科書体 NK-B" panose="02020700000000000000" pitchFamily="18" charset="-128"/>
                        </a:rPr>
                        <a:t>                         1</a:t>
                      </a:r>
                      <a:r>
                        <a:rPr kumimoji="1" lang="ja-JP" altLang="en-US" sz="1600" dirty="0" smtClean="0">
                          <a:latin typeface="UD デジタル 教科書体 NK-B" panose="02020700000000000000" pitchFamily="18" charset="-128"/>
                          <a:ea typeface="UD デジタル 教科書体 NK-B" panose="02020700000000000000" pitchFamily="18" charset="-128"/>
                        </a:rPr>
                        <a:t>万人</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5,000</a:t>
                      </a:r>
                      <a:r>
                        <a:rPr kumimoji="1" lang="ja-JP" altLang="en-US" sz="1600" dirty="0" smtClean="0">
                          <a:latin typeface="UD デジタル 教科書体 NK-B" panose="02020700000000000000" pitchFamily="18" charset="-128"/>
                          <a:ea typeface="UD デジタル 教科書体 NK-B" panose="02020700000000000000" pitchFamily="18" charset="-128"/>
                        </a:rPr>
                        <a:t>人</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4137602"/>
                  </a:ext>
                </a:extLst>
              </a:tr>
              <a:tr h="602742">
                <a:tc vMerge="1">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収容率</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１００％</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大声なし</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１００％</a:t>
                      </a:r>
                    </a:p>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大声あり：</a:t>
                      </a:r>
                      <a:r>
                        <a:rPr kumimoji="1" lang="en-US" altLang="ja-JP" sz="1600" dirty="0" smtClean="0">
                          <a:latin typeface="UD デジタル 教科書体 NK-B" panose="02020700000000000000" pitchFamily="18" charset="-128"/>
                          <a:ea typeface="UD デジタル 教科書体 NK-B" panose="02020700000000000000" pitchFamily="18" charset="-128"/>
                        </a:rPr>
                        <a:t>50</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54113"/>
                  </a:ext>
                </a:extLst>
              </a:tr>
            </a:tbl>
          </a:graphicData>
        </a:graphic>
      </p:graphicFrame>
      <p:sp>
        <p:nvSpPr>
          <p:cNvPr id="20" name="テキスト ボックス 19"/>
          <p:cNvSpPr txBox="1"/>
          <p:nvPr/>
        </p:nvSpPr>
        <p:spPr>
          <a:xfrm>
            <a:off x="5161418" y="5309536"/>
            <a:ext cx="2188266" cy="646331"/>
          </a:xfrm>
          <a:prstGeom prst="rect">
            <a:avLst/>
          </a:prstGeom>
          <a:solidFill>
            <a:schemeClr val="bg1"/>
          </a:solidFill>
        </p:spPr>
        <p:txBody>
          <a:bodyPr wrap="square" rtlCol="0">
            <a:spAutoFit/>
          </a:bodyPr>
          <a:lstStyle/>
          <a:p>
            <a:pPr algn="ctr"/>
            <a:r>
              <a:rPr lang="ja-JP" altLang="en-US" sz="1200" dirty="0" smtClean="0">
                <a:latin typeface="UD デジタル 教科書体 NK-B" panose="02020700000000000000" pitchFamily="18" charset="-128"/>
                <a:ea typeface="UD デジタル 教科書体 NK-B" panose="02020700000000000000" pitchFamily="18" charset="-128"/>
              </a:rPr>
              <a:t>ワクチン・検査パッケージ制度の適用により</a:t>
            </a:r>
            <a:endParaRPr lang="en-US" altLang="ja-JP" sz="1200" dirty="0" smtClean="0">
              <a:latin typeface="UD デジタル 教科書体 NK-B" panose="02020700000000000000" pitchFamily="18" charset="-128"/>
              <a:ea typeface="UD デジタル 教科書体 NK-B" panose="02020700000000000000" pitchFamily="18" charset="-128"/>
            </a:endParaRPr>
          </a:p>
          <a:p>
            <a:pPr algn="ctr"/>
            <a:r>
              <a:rPr lang="ja-JP" altLang="en-US" sz="1200" dirty="0" smtClean="0">
                <a:latin typeface="UD デジタル 教科書体 NK-B" panose="02020700000000000000" pitchFamily="18" charset="-128"/>
                <a:ea typeface="UD デジタル 教科書体 NK-B" panose="02020700000000000000" pitchFamily="18" charset="-128"/>
              </a:rPr>
              <a:t>収容定員まで追加可</a:t>
            </a:r>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21" name="テキスト ボックス 20"/>
          <p:cNvSpPr txBox="1"/>
          <p:nvPr/>
        </p:nvSpPr>
        <p:spPr>
          <a:xfrm>
            <a:off x="5750794" y="463534"/>
            <a:ext cx="6441206" cy="461665"/>
          </a:xfrm>
          <a:prstGeom prst="rect">
            <a:avLst/>
          </a:prstGeom>
          <a:noFill/>
          <a:ln w="25400">
            <a:noFill/>
          </a:ln>
        </p:spPr>
        <p:txBody>
          <a:bodyPr wrap="square" rtlCol="0">
            <a:spAutoFit/>
          </a:bodyPr>
          <a:lstStyle/>
          <a:p>
            <a:r>
              <a:rPr lang="ja-JP" altLang="en-US" sz="1200" b="1" dirty="0" smtClean="0">
                <a:latin typeface="UD デジタル 教科書体 NK-B" panose="02020700000000000000" pitchFamily="18" charset="-128"/>
                <a:ea typeface="UD デジタル 教科書体 NK-B" panose="02020700000000000000" pitchFamily="18" charset="-128"/>
              </a:rPr>
              <a:t>基本的対処方針（令和</a:t>
            </a:r>
            <a:r>
              <a:rPr lang="en-US" altLang="ja-JP" sz="1200" b="1" dirty="0" smtClean="0">
                <a:latin typeface="UD デジタル 教科書体 NK-B" panose="02020700000000000000" pitchFamily="18" charset="-128"/>
                <a:ea typeface="UD デジタル 教科書体 NK-B" panose="02020700000000000000" pitchFamily="18" charset="-128"/>
              </a:rPr>
              <a:t>3</a:t>
            </a:r>
            <a:r>
              <a:rPr lang="ja-JP" altLang="en-US" sz="1200" b="1" dirty="0" smtClean="0">
                <a:latin typeface="UD デジタル 教科書体 NK-B" panose="02020700000000000000" pitchFamily="18" charset="-128"/>
                <a:ea typeface="UD デジタル 教科書体 NK-B" panose="02020700000000000000" pitchFamily="18" charset="-128"/>
              </a:rPr>
              <a:t>年</a:t>
            </a:r>
            <a:r>
              <a:rPr lang="en-US" altLang="ja-JP" sz="1200" b="1" dirty="0" smtClean="0">
                <a:latin typeface="UD デジタル 教科書体 NK-B" panose="02020700000000000000" pitchFamily="18" charset="-128"/>
                <a:ea typeface="UD デジタル 教科書体 NK-B" panose="02020700000000000000" pitchFamily="18" charset="-128"/>
              </a:rPr>
              <a:t>11</a:t>
            </a:r>
            <a:r>
              <a:rPr lang="ja-JP" altLang="en-US" sz="1200" b="1" dirty="0" smtClean="0">
                <a:latin typeface="UD デジタル 教科書体 NK-B" panose="02020700000000000000" pitchFamily="18" charset="-128"/>
                <a:ea typeface="UD デジタル 教科書体 NK-B" panose="02020700000000000000" pitchFamily="18" charset="-128"/>
              </a:rPr>
              <a:t>月</a:t>
            </a:r>
            <a:r>
              <a:rPr lang="en-US" altLang="ja-JP" sz="1200" b="1" dirty="0" smtClean="0">
                <a:latin typeface="UD デジタル 教科書体 NK-B" panose="02020700000000000000" pitchFamily="18" charset="-128"/>
                <a:ea typeface="UD デジタル 教科書体 NK-B" panose="02020700000000000000" pitchFamily="18" charset="-128"/>
              </a:rPr>
              <a:t>19</a:t>
            </a:r>
            <a:r>
              <a:rPr lang="ja-JP" altLang="en-US" sz="1200" b="1" dirty="0" smtClean="0">
                <a:latin typeface="UD デジタル 教科書体 NK-B" panose="02020700000000000000" pitchFamily="18" charset="-128"/>
                <a:ea typeface="UD デジタル 教科書体 NK-B" panose="02020700000000000000" pitchFamily="18" charset="-128"/>
              </a:rPr>
              <a:t>日変更）、国事務連絡「基本的対処方針に基づくイベントの開催制限、施設の使用制限等の留意事項等について」（令和</a:t>
            </a:r>
            <a:r>
              <a:rPr lang="en-US" altLang="ja-JP" sz="1200" b="1" dirty="0" smtClean="0">
                <a:latin typeface="UD デジタル 教科書体 NK-B" panose="02020700000000000000" pitchFamily="18" charset="-128"/>
                <a:ea typeface="UD デジタル 教科書体 NK-B" panose="02020700000000000000" pitchFamily="18" charset="-128"/>
              </a:rPr>
              <a:t>3</a:t>
            </a:r>
            <a:r>
              <a:rPr lang="ja-JP" altLang="en-US" sz="1200" b="1" dirty="0" smtClean="0">
                <a:latin typeface="UD デジタル 教科書体 NK-B" panose="02020700000000000000" pitchFamily="18" charset="-128"/>
                <a:ea typeface="UD デジタル 教科書体 NK-B" panose="02020700000000000000" pitchFamily="18" charset="-128"/>
              </a:rPr>
              <a:t>年</a:t>
            </a:r>
            <a:r>
              <a:rPr lang="en-US" altLang="ja-JP" sz="1200" b="1" dirty="0" smtClean="0">
                <a:latin typeface="UD デジタル 教科書体 NK-B" panose="02020700000000000000" pitchFamily="18" charset="-128"/>
                <a:ea typeface="UD デジタル 教科書体 NK-B" panose="02020700000000000000" pitchFamily="18" charset="-128"/>
              </a:rPr>
              <a:t>11</a:t>
            </a:r>
            <a:r>
              <a:rPr lang="ja-JP" altLang="en-US" sz="1200" b="1" dirty="0" smtClean="0">
                <a:latin typeface="UD デジタル 教科書体 NK-B" panose="02020700000000000000" pitchFamily="18" charset="-128"/>
                <a:ea typeface="UD デジタル 教科書体 NK-B" panose="02020700000000000000" pitchFamily="18" charset="-128"/>
              </a:rPr>
              <a:t>月</a:t>
            </a:r>
            <a:r>
              <a:rPr lang="en-US" altLang="ja-JP" sz="1200" b="1" dirty="0" smtClean="0">
                <a:latin typeface="UD デジタル 教科書体 NK-B" panose="02020700000000000000" pitchFamily="18" charset="-128"/>
                <a:ea typeface="UD デジタル 教科書体 NK-B" panose="02020700000000000000" pitchFamily="18" charset="-128"/>
              </a:rPr>
              <a:t>19</a:t>
            </a:r>
            <a:r>
              <a:rPr lang="ja-JP" altLang="en-US" sz="1200" b="1" dirty="0" smtClean="0">
                <a:latin typeface="UD デジタル 教科書体 NK-B" panose="02020700000000000000" pitchFamily="18" charset="-128"/>
                <a:ea typeface="UD デジタル 教科書体 NK-B" panose="02020700000000000000" pitchFamily="18" charset="-128"/>
              </a:rPr>
              <a:t>日付け）より</a:t>
            </a:r>
            <a:endParaRPr lang="en-US" altLang="ja-JP" sz="1200" b="1" dirty="0" smtClean="0">
              <a:latin typeface="UD デジタル 教科書体 NK-B" panose="02020700000000000000" pitchFamily="18" charset="-128"/>
              <a:ea typeface="UD デジタル 教科書体 NK-B" panose="02020700000000000000" pitchFamily="18" charset="-128"/>
            </a:endParaRPr>
          </a:p>
        </p:txBody>
      </p:sp>
      <p:sp>
        <p:nvSpPr>
          <p:cNvPr id="5" name="大かっこ 4"/>
          <p:cNvSpPr/>
          <p:nvPr/>
        </p:nvSpPr>
        <p:spPr>
          <a:xfrm>
            <a:off x="2851644" y="1174029"/>
            <a:ext cx="4495801" cy="86083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p:cNvSpPr txBox="1"/>
          <p:nvPr/>
        </p:nvSpPr>
        <p:spPr>
          <a:xfrm>
            <a:off x="5148539" y="3837822"/>
            <a:ext cx="2188266" cy="646331"/>
          </a:xfrm>
          <a:prstGeom prst="rect">
            <a:avLst/>
          </a:prstGeom>
          <a:solidFill>
            <a:schemeClr val="bg1"/>
          </a:solidFill>
        </p:spPr>
        <p:txBody>
          <a:bodyPr wrap="square" rtlCol="0">
            <a:spAutoFit/>
          </a:bodyPr>
          <a:lstStyle/>
          <a:p>
            <a:pPr algn="ctr"/>
            <a:r>
              <a:rPr lang="ja-JP" altLang="en-US" sz="1200" dirty="0" smtClean="0">
                <a:latin typeface="UD デジタル 教科書体 NK-B" panose="02020700000000000000" pitchFamily="18" charset="-128"/>
                <a:ea typeface="UD デジタル 教科書体 NK-B" panose="02020700000000000000" pitchFamily="18" charset="-128"/>
              </a:rPr>
              <a:t>ワクチン・検査パッケージ制度の適用により</a:t>
            </a:r>
            <a:endParaRPr lang="en-US" altLang="ja-JP" sz="1200" dirty="0" smtClean="0">
              <a:latin typeface="UD デジタル 教科書体 NK-B" panose="02020700000000000000" pitchFamily="18" charset="-128"/>
              <a:ea typeface="UD デジタル 教科書体 NK-B" panose="02020700000000000000" pitchFamily="18" charset="-128"/>
            </a:endParaRPr>
          </a:p>
          <a:p>
            <a:pPr algn="ctr"/>
            <a:r>
              <a:rPr lang="ja-JP" altLang="en-US" sz="1200" dirty="0" smtClean="0">
                <a:latin typeface="UD デジタル 教科書体 NK-B" panose="02020700000000000000" pitchFamily="18" charset="-128"/>
                <a:ea typeface="UD デジタル 教科書体 NK-B" panose="02020700000000000000" pitchFamily="18" charset="-128"/>
              </a:rPr>
              <a:t>収容定員まで追加可</a:t>
            </a:r>
            <a:endParaRPr lang="ja-JP" altLang="en-US" sz="12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848229" y="84042"/>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lnSpc>
                <a:spcPts val="1000"/>
              </a:lnSpc>
            </a:pPr>
            <a:r>
              <a:rPr kumimoji="1" lang="ja-JP" altLang="en-US" sz="1400" dirty="0" smtClean="0">
                <a:solidFill>
                  <a:schemeClr val="tx1"/>
                </a:solidFill>
                <a:latin typeface="UD デジタル 教科書体 NK-B" panose="02020700000000000000" pitchFamily="18" charset="-128"/>
                <a:ea typeface="UD デジタル 教科書体 NK-B" panose="02020700000000000000" pitchFamily="18" charset="-128"/>
              </a:rPr>
              <a:t>資料２ｰ２</a:t>
            </a:r>
            <a:endParaRPr lang="en-US" altLang="ja-JP" sz="1400" dirty="0" smtClean="0">
              <a:solidFill>
                <a:schemeClr val="tx1"/>
              </a:solidFill>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23451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2046059355"/>
              </p:ext>
            </p:extLst>
          </p:nvPr>
        </p:nvGraphicFramePr>
        <p:xfrm>
          <a:off x="422836" y="1771590"/>
          <a:ext cx="11529917" cy="2982199"/>
        </p:xfrm>
        <a:graphic>
          <a:graphicData uri="http://schemas.openxmlformats.org/drawingml/2006/table">
            <a:tbl>
              <a:tblPr/>
              <a:tblGrid>
                <a:gridCol w="1895361">
                  <a:extLst>
                    <a:ext uri="{9D8B030D-6E8A-4147-A177-3AD203B41FA5}">
                      <a16:colId xmlns:a16="http://schemas.microsoft.com/office/drawing/2014/main" val="1909129395"/>
                    </a:ext>
                  </a:extLst>
                </a:gridCol>
                <a:gridCol w="9634556">
                  <a:extLst>
                    <a:ext uri="{9D8B030D-6E8A-4147-A177-3AD203B41FA5}">
                      <a16:colId xmlns:a16="http://schemas.microsoft.com/office/drawing/2014/main" val="3667783912"/>
                    </a:ext>
                  </a:extLst>
                </a:gridCol>
              </a:tblGrid>
              <a:tr h="688649">
                <a:tc>
                  <a:txBody>
                    <a:bodyPr/>
                    <a:lstStyle/>
                    <a:p>
                      <a:pPr algn="ctr"/>
                      <a:r>
                        <a:rPr kumimoji="1" lang="ja-JP" altLang="en-US" sz="1600" dirty="0" smtClean="0">
                          <a:latin typeface="UD デジタル 教科書体 NP-B" panose="02020700000000000000" pitchFamily="18" charset="-128"/>
                          <a:ea typeface="UD デジタル 教科書体 NP-B" panose="02020700000000000000" pitchFamily="18" charset="-128"/>
                        </a:rPr>
                        <a:t>対　象</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latin typeface="UD デジタル 教科書体 NP-B" panose="02020700000000000000" pitchFamily="18" charset="-128"/>
                          <a:ea typeface="UD デジタル 教科書体 NP-B" panose="02020700000000000000" pitchFamily="18" charset="-128"/>
                        </a:rPr>
                        <a:t>参加人数</a:t>
                      </a:r>
                      <a:r>
                        <a:rPr kumimoji="1" lang="en-US" altLang="ja-JP" sz="1600" dirty="0" smtClean="0">
                          <a:latin typeface="UD デジタル 教科書体 NP-B" panose="02020700000000000000" pitchFamily="18" charset="-128"/>
                          <a:ea typeface="UD デジタル 教科書体 NP-B" panose="02020700000000000000" pitchFamily="18" charset="-128"/>
                        </a:rPr>
                        <a:t>5,000</a:t>
                      </a:r>
                      <a:r>
                        <a:rPr kumimoji="1" lang="ja-JP" altLang="en-US" sz="1600" dirty="0" smtClean="0">
                          <a:latin typeface="UD デジタル 教科書体 NP-B" panose="02020700000000000000" pitchFamily="18" charset="-128"/>
                          <a:ea typeface="UD デジタル 教科書体 NP-B" panose="02020700000000000000" pitchFamily="18" charset="-128"/>
                        </a:rPr>
                        <a:t>人超かつ収容率</a:t>
                      </a:r>
                      <a:r>
                        <a:rPr kumimoji="1" lang="en-US" altLang="ja-JP" sz="1600" dirty="0" smtClean="0">
                          <a:latin typeface="UD デジタル 教科書体 NP-B" panose="02020700000000000000" pitchFamily="18" charset="-128"/>
                          <a:ea typeface="UD デジタル 教科書体 NP-B" panose="02020700000000000000" pitchFamily="18" charset="-128"/>
                        </a:rPr>
                        <a:t>50</a:t>
                      </a:r>
                      <a:r>
                        <a:rPr kumimoji="1" lang="ja-JP" altLang="en-US" sz="1600" dirty="0" smtClean="0">
                          <a:latin typeface="UD デジタル 教科書体 NP-B" panose="02020700000000000000" pitchFamily="18" charset="-128"/>
                          <a:ea typeface="UD デジタル 教科書体 NP-B" panose="02020700000000000000" pitchFamily="18" charset="-128"/>
                        </a:rPr>
                        <a:t>％超のイベント</a:t>
                      </a:r>
                      <a:endParaRPr kumimoji="1" lang="en-US" altLang="ja-JP" sz="1600" dirty="0" smtClean="0">
                        <a:latin typeface="UD デジタル 教科書体 NP-B" panose="02020700000000000000" pitchFamily="18" charset="-128"/>
                        <a:ea typeface="UD デジタル 教科書体 NP-B" panose="02020700000000000000" pitchFamily="18" charset="-128"/>
                      </a:endParaRPr>
                    </a:p>
                    <a:p>
                      <a:r>
                        <a:rPr kumimoji="1" lang="ja-JP" altLang="en-US" sz="1200" dirty="0" smtClean="0">
                          <a:latin typeface="UD デジタル 教科書体 NP-B" panose="02020700000000000000" pitchFamily="18" charset="-128"/>
                          <a:ea typeface="UD デジタル 教科書体 NP-B" panose="02020700000000000000" pitchFamily="18" charset="-128"/>
                        </a:rPr>
                        <a:t>（緊急事態措置区域、まん延防止等重点措置区域は</a:t>
                      </a:r>
                      <a:r>
                        <a:rPr kumimoji="1" lang="en-US" altLang="ja-JP" sz="1200" dirty="0" smtClean="0">
                          <a:latin typeface="UD デジタル 教科書体 NP-B" panose="02020700000000000000" pitchFamily="18" charset="-128"/>
                          <a:ea typeface="UD デジタル 教科書体 NP-B" panose="02020700000000000000" pitchFamily="18" charset="-128"/>
                        </a:rPr>
                        <a:t>5,000</a:t>
                      </a:r>
                      <a:r>
                        <a:rPr kumimoji="1" lang="ja-JP" altLang="en-US" sz="1200" dirty="0" smtClean="0">
                          <a:latin typeface="UD デジタル 教科書体 NP-B" panose="02020700000000000000" pitchFamily="18" charset="-128"/>
                          <a:ea typeface="UD デジタル 教科書体 NP-B" panose="02020700000000000000" pitchFamily="18" charset="-128"/>
                        </a:rPr>
                        <a:t>人超のイベント）</a:t>
                      </a:r>
                      <a:endParaRPr kumimoji="1" lang="en-US" altLang="ja-JP" sz="1200" dirty="0" smtClean="0">
                        <a:latin typeface="UD デジタル 教科書体 NP-B" panose="02020700000000000000" pitchFamily="18" charset="-128"/>
                        <a:ea typeface="UD デジタル 教科書体 NP-B" panose="02020700000000000000" pitchFamily="18"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2539114"/>
                  </a:ext>
                </a:extLst>
              </a:tr>
              <a:tr h="15290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P-B" panose="02020700000000000000" pitchFamily="18" charset="-128"/>
                          <a:ea typeface="UD デジタル 教科書体 NP-B" panose="02020700000000000000" pitchFamily="18" charset="-128"/>
                        </a:rPr>
                        <a:t>感染防止策</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kumimoji="1" lang="ja-JP" altLang="en-US" sz="1600" dirty="0" smtClean="0">
                          <a:latin typeface="UD デジタル 教科書体 NP-B" panose="02020700000000000000" pitchFamily="18" charset="-128"/>
                          <a:ea typeface="UD デジタル 教科書体 NP-B" panose="02020700000000000000" pitchFamily="18" charset="-128"/>
                        </a:rPr>
                        <a:t>イベントごとに、飛沫の抑制（マスク着用や大声を出さないこと）の徹底等の感染防止策を記載</a:t>
                      </a:r>
                      <a:endParaRPr kumimoji="1" lang="en-US" altLang="ja-JP" sz="1600" dirty="0" smtClean="0">
                        <a:latin typeface="UD デジタル 教科書体 NP-B" panose="02020700000000000000" pitchFamily="18" charset="-128"/>
                        <a:ea typeface="UD デジタル 教科書体 NP-B" panose="02020700000000000000" pitchFamily="18" charset="-128"/>
                      </a:endParaRPr>
                    </a:p>
                    <a:p>
                      <a:r>
                        <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感染防止対策の項目</a:t>
                      </a:r>
                      <a:r>
                        <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rPr>
                        <a:t>】</a:t>
                      </a:r>
                    </a:p>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①飛沫の抑制（マスク着用や大声を出さないこと）の徹底、　②手洗、手指・施設消毒の徹底等、</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③換気の徹底、　④来場者間の密集回避、　⑤飲食の制限、　⑥出演者等の感染防止策、</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⑦参加者の把握・管理等</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1710421"/>
                  </a:ext>
                </a:extLst>
              </a:tr>
              <a:tr h="3637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P-B" panose="02020700000000000000" pitchFamily="18" charset="-128"/>
                          <a:ea typeface="UD デジタル 教科書体 NP-B" panose="02020700000000000000" pitchFamily="18" charset="-128"/>
                        </a:rPr>
                        <a:t>受付開始</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P-B" panose="02020700000000000000" pitchFamily="18" charset="-128"/>
                          <a:ea typeface="UD デジタル 教科書体 NP-B" panose="02020700000000000000" pitchFamily="18" charset="-128"/>
                        </a:rPr>
                        <a:t>令和３年</a:t>
                      </a:r>
                      <a:r>
                        <a:rPr kumimoji="1" lang="en-US" altLang="ja-JP" sz="1600" dirty="0" smtClean="0">
                          <a:latin typeface="UD デジタル 教科書体 NP-B" panose="02020700000000000000" pitchFamily="18" charset="-128"/>
                          <a:ea typeface="UD デジタル 教科書体 NP-B" panose="02020700000000000000" pitchFamily="18" charset="-128"/>
                        </a:rPr>
                        <a:t>11</a:t>
                      </a:r>
                      <a:r>
                        <a:rPr kumimoji="1" lang="ja-JP" altLang="en-US" sz="1600" dirty="0" smtClean="0">
                          <a:latin typeface="UD デジタル 教科書体 NP-B" panose="02020700000000000000" pitchFamily="18" charset="-128"/>
                          <a:ea typeface="UD デジタル 教科書体 NP-B" panose="02020700000000000000" pitchFamily="18" charset="-128"/>
                        </a:rPr>
                        <a:t>月</a:t>
                      </a:r>
                      <a:r>
                        <a:rPr kumimoji="1" lang="en-US" altLang="ja-JP" sz="1600" dirty="0" smtClean="0">
                          <a:latin typeface="UD デジタル 教科書体 NP-B" panose="02020700000000000000" pitchFamily="18" charset="-128"/>
                          <a:ea typeface="UD デジタル 教科書体 NP-B" panose="02020700000000000000" pitchFamily="18" charset="-128"/>
                        </a:rPr>
                        <a:t>25</a:t>
                      </a:r>
                      <a:r>
                        <a:rPr kumimoji="1" lang="ja-JP" altLang="en-US" sz="1600" dirty="0" smtClean="0">
                          <a:latin typeface="UD デジタル 教科書体 NP-B" panose="02020700000000000000" pitchFamily="18" charset="-128"/>
                          <a:ea typeface="UD デジタル 教科書体 NP-B" panose="02020700000000000000" pitchFamily="18" charset="-128"/>
                        </a:rPr>
                        <a:t>日～（開催日の２週間前までを目途に大阪府に提出）</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9129743"/>
                  </a:ext>
                </a:extLst>
              </a:tr>
              <a:tr h="4007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P-B" panose="02020700000000000000" pitchFamily="18" charset="-128"/>
                          <a:ea typeface="UD デジタル 教科書体 NP-B" panose="02020700000000000000" pitchFamily="18" charset="-128"/>
                        </a:rPr>
                        <a:t>結果報告</a:t>
                      </a: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P-B" panose="02020700000000000000" pitchFamily="18" charset="-128"/>
                          <a:ea typeface="UD デジタル 教科書体 NP-B" panose="02020700000000000000" pitchFamily="18" charset="-128"/>
                        </a:rPr>
                        <a:t>終了後１か月以内を目途に大阪府に提出</a:t>
                      </a: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9204397"/>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404817155"/>
              </p:ext>
            </p:extLst>
          </p:nvPr>
        </p:nvGraphicFramePr>
        <p:xfrm>
          <a:off x="340874" y="4877757"/>
          <a:ext cx="11611879" cy="304800"/>
        </p:xfrm>
        <a:graphic>
          <a:graphicData uri="http://schemas.openxmlformats.org/drawingml/2006/table">
            <a:tbl>
              <a:tblPr firstRow="1" bandRow="1">
                <a:tableStyleId>{5C22544A-7EE6-4342-B048-85BDC9FD1C3A}</a:tableStyleId>
              </a:tblPr>
              <a:tblGrid>
                <a:gridCol w="11611879">
                  <a:extLst>
                    <a:ext uri="{9D8B030D-6E8A-4147-A177-3AD203B41FA5}">
                      <a16:colId xmlns:a16="http://schemas.microsoft.com/office/drawing/2014/main" val="4182920032"/>
                    </a:ext>
                  </a:extLst>
                </a:gridCol>
              </a:tblGrid>
              <a:tr h="304482">
                <a:tc>
                  <a:txBody>
                    <a:bodyPr/>
                    <a:lstStyle/>
                    <a:p>
                      <a:r>
                        <a:rPr kumimoji="1" lang="ja-JP" altLang="en-US" sz="1400" dirty="0" smtClean="0">
                          <a:solidFill>
                            <a:schemeClr val="tx1"/>
                          </a:solidFill>
                          <a:latin typeface="UD デジタル 教科書体 NP-B" panose="02020700000000000000" pitchFamily="18" charset="-128"/>
                          <a:ea typeface="UD デジタル 教科書体 NP-B" panose="02020700000000000000" pitchFamily="18" charset="-128"/>
                        </a:rPr>
                        <a:t>〇感染防止安全計画を策定しないイベントについては、感染防止策への対応状況を確認するチェックリストをイベント主催者等が</a:t>
                      </a:r>
                      <a:r>
                        <a:rPr kumimoji="1" lang="en-US" altLang="ja-JP" sz="1400" dirty="0" smtClean="0">
                          <a:solidFill>
                            <a:schemeClr val="tx1"/>
                          </a:solidFill>
                          <a:latin typeface="UD デジタル 教科書体 NP-B" panose="02020700000000000000" pitchFamily="18" charset="-128"/>
                          <a:ea typeface="UD デジタル 教科書体 NP-B" panose="02020700000000000000" pitchFamily="18" charset="-128"/>
                        </a:rPr>
                        <a:t>HP</a:t>
                      </a:r>
                      <a:r>
                        <a:rPr kumimoji="1" lang="ja-JP" altLang="en-US" sz="1400" dirty="0" smtClean="0">
                          <a:solidFill>
                            <a:schemeClr val="tx1"/>
                          </a:solidFill>
                          <a:latin typeface="UD デジタル 教科書体 NP-B" panose="02020700000000000000" pitchFamily="18" charset="-128"/>
                          <a:ea typeface="UD デジタル 教科書体 NP-B" panose="02020700000000000000" pitchFamily="18" charset="-128"/>
                        </a:rPr>
                        <a:t>等で公表</a:t>
                      </a:r>
                    </a:p>
                  </a:txBody>
                  <a:tcPr>
                    <a:noFill/>
                  </a:tcPr>
                </a:tc>
                <a:extLst>
                  <a:ext uri="{0D108BD9-81ED-4DB2-BD59-A6C34878D82A}">
                    <a16:rowId xmlns:a16="http://schemas.microsoft.com/office/drawing/2014/main" val="63185052"/>
                  </a:ext>
                </a:extLst>
              </a:tr>
            </a:tbl>
          </a:graphicData>
        </a:graphic>
      </p:graphicFrame>
      <p:sp>
        <p:nvSpPr>
          <p:cNvPr id="4" name="正方形/長方形 3"/>
          <p:cNvSpPr/>
          <p:nvPr/>
        </p:nvSpPr>
        <p:spPr>
          <a:xfrm>
            <a:off x="146484" y="1350199"/>
            <a:ext cx="4957779" cy="35298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UD デジタル 教科書体 NP-B" panose="02020700000000000000" pitchFamily="18" charset="-128"/>
                <a:ea typeface="UD デジタル 教科書体 NP-B" panose="02020700000000000000" pitchFamily="18" charset="-128"/>
              </a:rPr>
              <a:t>イベント開催時における感染</a:t>
            </a: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防止安全計画</a:t>
            </a:r>
          </a:p>
        </p:txBody>
      </p:sp>
      <p:sp>
        <p:nvSpPr>
          <p:cNvPr id="12" name="正方形/長方形 11"/>
          <p:cNvSpPr/>
          <p:nvPr/>
        </p:nvSpPr>
        <p:spPr>
          <a:xfrm>
            <a:off x="0" y="-13251"/>
            <a:ext cx="12192000" cy="509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400" dirty="0" smtClean="0">
                <a:latin typeface="UD デジタル 教科書体 NK-B" panose="02020700000000000000" pitchFamily="18" charset="-128"/>
                <a:ea typeface="UD デジタル 教科書体 NK-B" panose="02020700000000000000" pitchFamily="18" charset="-128"/>
              </a:rPr>
              <a:t>イベント開催等における感染防止安全計画について</a:t>
            </a:r>
            <a:endParaRPr lang="en-US" altLang="ja-JP" sz="2400" dirty="0" smtClean="0">
              <a:latin typeface="UD デジタル 教科書体 NK-B" panose="02020700000000000000" pitchFamily="18" charset="-128"/>
              <a:ea typeface="UD デジタル 教科書体 NK-B" panose="02020700000000000000" pitchFamily="18" charset="-128"/>
            </a:endParaRPr>
          </a:p>
        </p:txBody>
      </p:sp>
      <p:sp>
        <p:nvSpPr>
          <p:cNvPr id="13" name="テキスト ボックス 12"/>
          <p:cNvSpPr txBox="1"/>
          <p:nvPr/>
        </p:nvSpPr>
        <p:spPr>
          <a:xfrm>
            <a:off x="62248" y="607520"/>
            <a:ext cx="12067504" cy="646331"/>
          </a:xfrm>
          <a:prstGeom prst="rect">
            <a:avLst/>
          </a:prstGeom>
          <a:solidFill>
            <a:schemeClr val="accent2">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イベント主催者等は、参加人数５</a:t>
            </a:r>
            <a:r>
              <a:rPr lang="en-US" altLang="ja-JP" dirty="0" smtClean="0">
                <a:latin typeface="UD デジタル 教科書体 NK-B" panose="02020700000000000000" pitchFamily="18" charset="-128"/>
                <a:ea typeface="UD デジタル 教科書体 NK-B" panose="02020700000000000000" pitchFamily="18" charset="-128"/>
              </a:rPr>
              <a:t>,000</a:t>
            </a:r>
            <a:r>
              <a:rPr lang="ja-JP" altLang="en-US" dirty="0" smtClean="0">
                <a:latin typeface="UD デジタル 教科書体 NK-B" panose="02020700000000000000" pitchFamily="18" charset="-128"/>
                <a:ea typeface="UD デジタル 教科書体 NK-B" panose="02020700000000000000" pitchFamily="18" charset="-128"/>
              </a:rPr>
              <a:t>人超かつ収容率５０％超のイベントを実施する場合は、具体的な感染防止策を記載した感染防止安全計画を大阪府に提出。大阪府は、その内容を確認・助言等を行うことで、対策の実効性を確保するもの。</a:t>
            </a:r>
            <a:endParaRPr lang="ja-JP" altLang="en-US" dirty="0">
              <a:latin typeface="UD デジタル 教科書体 NK-B" panose="02020700000000000000" pitchFamily="18" charset="-128"/>
              <a:ea typeface="UD デジタル 教科書体 NK-B" panose="02020700000000000000" pitchFamily="18" charset="-128"/>
            </a:endParaRPr>
          </a:p>
        </p:txBody>
      </p:sp>
      <p:sp>
        <p:nvSpPr>
          <p:cNvPr id="10" name="テキスト ボックス 9"/>
          <p:cNvSpPr txBox="1"/>
          <p:nvPr/>
        </p:nvSpPr>
        <p:spPr>
          <a:xfrm>
            <a:off x="11832496" y="6495710"/>
            <a:ext cx="360948" cy="338554"/>
          </a:xfrm>
          <a:prstGeom prst="rect">
            <a:avLst/>
          </a:prstGeom>
          <a:noFill/>
        </p:spPr>
        <p:txBody>
          <a:bodyPr wrap="square" rtlCol="0">
            <a:spAutoFit/>
          </a:bodyPr>
          <a:lstStyle/>
          <a:p>
            <a:r>
              <a:rPr lang="en-US" altLang="ja-JP" sz="1600" dirty="0" smtClean="0"/>
              <a:t>2</a:t>
            </a:r>
          </a:p>
        </p:txBody>
      </p:sp>
      <p:sp>
        <p:nvSpPr>
          <p:cNvPr id="26" name="テキスト ボックス 25"/>
          <p:cNvSpPr txBox="1"/>
          <p:nvPr/>
        </p:nvSpPr>
        <p:spPr>
          <a:xfrm>
            <a:off x="7209001" y="5328320"/>
            <a:ext cx="3939487" cy="276999"/>
          </a:xfrm>
          <a:prstGeom prst="rect">
            <a:avLst/>
          </a:prstGeom>
          <a:noFill/>
          <a:ln>
            <a:solidFill>
              <a:schemeClr val="tx1"/>
            </a:solidFill>
          </a:ln>
        </p:spPr>
        <p:txBody>
          <a:bodyPr wrap="square" rtlCol="0">
            <a:spAutoFit/>
          </a:bodyPr>
          <a:lstStyle/>
          <a:p>
            <a:r>
              <a:rPr kumimoji="1" lang="ja-JP" altLang="en-US" sz="1200" dirty="0" smtClean="0"/>
              <a:t>大阪府　</a:t>
            </a:r>
            <a:r>
              <a:rPr lang="ja-JP" altLang="en-US" sz="1200" dirty="0" smtClean="0"/>
              <a:t>イベント</a:t>
            </a:r>
            <a:r>
              <a:rPr lang="ja-JP" altLang="en-US" sz="1200" dirty="0" smtClean="0"/>
              <a:t>開催等における</a:t>
            </a:r>
            <a:r>
              <a:rPr lang="ja-JP" altLang="en-US" sz="1200" dirty="0"/>
              <a:t>感染</a:t>
            </a:r>
            <a:r>
              <a:rPr lang="ja-JP" altLang="en-US" sz="1200" dirty="0" smtClean="0"/>
              <a:t>防止対策</a:t>
            </a:r>
            <a:endParaRPr kumimoji="1" lang="ja-JP" altLang="en-US" sz="1200" dirty="0"/>
          </a:p>
        </p:txBody>
      </p:sp>
      <p:sp>
        <p:nvSpPr>
          <p:cNvPr id="27" name="角丸四角形 26"/>
          <p:cNvSpPr/>
          <p:nvPr/>
        </p:nvSpPr>
        <p:spPr>
          <a:xfrm>
            <a:off x="11148488" y="5341594"/>
            <a:ext cx="684008" cy="2736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検索</a:t>
            </a:r>
            <a:endParaRPr kumimoji="1" lang="ja-JP" altLang="en-US" sz="1600" dirty="0"/>
          </a:p>
        </p:txBody>
      </p:sp>
      <p:graphicFrame>
        <p:nvGraphicFramePr>
          <p:cNvPr id="30" name="表 29"/>
          <p:cNvGraphicFramePr>
            <a:graphicFrameLocks noGrp="1"/>
          </p:cNvGraphicFramePr>
          <p:nvPr>
            <p:extLst>
              <p:ext uri="{D42A27DB-BD31-4B8C-83A1-F6EECF244321}">
                <p14:modId xmlns:p14="http://schemas.microsoft.com/office/powerpoint/2010/main" val="2555116907"/>
              </p:ext>
            </p:extLst>
          </p:nvPr>
        </p:nvGraphicFramePr>
        <p:xfrm>
          <a:off x="340875" y="6009968"/>
          <a:ext cx="11491622" cy="822960"/>
        </p:xfrm>
        <a:graphic>
          <a:graphicData uri="http://schemas.openxmlformats.org/drawingml/2006/table">
            <a:tbl>
              <a:tblPr firstRow="1" bandRow="1">
                <a:tableStyleId>{5C22544A-7EE6-4342-B048-85BDC9FD1C3A}</a:tableStyleId>
              </a:tblPr>
              <a:tblGrid>
                <a:gridCol w="11491622">
                  <a:extLst>
                    <a:ext uri="{9D8B030D-6E8A-4147-A177-3AD203B41FA5}">
                      <a16:colId xmlns:a16="http://schemas.microsoft.com/office/drawing/2014/main" val="4182920032"/>
                    </a:ext>
                  </a:extLst>
                </a:gridCol>
              </a:tblGrid>
              <a:tr h="304482">
                <a:tc>
                  <a:txBody>
                    <a:bodyPr/>
                    <a:lstStyle/>
                    <a:p>
                      <a:r>
                        <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rPr>
                        <a:t>※</a:t>
                      </a:r>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　「まん延防止等重点措置区域」及び「緊急事態措置区域」の場合には、感染防止安全計画に加え、ワクチン・検査パッ</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　ケージ制度の適用により、人数上限を収容定員まで緩和する。</a:t>
                      </a:r>
                      <a:endParaRPr kumimoji="1" lang="en-US" altLang="ja-JP" sz="1600" dirty="0" smtClean="0">
                        <a:solidFill>
                          <a:schemeClr val="tx1"/>
                        </a:solidFill>
                        <a:latin typeface="UD デジタル 教科書体 NP-B" panose="02020700000000000000" pitchFamily="18" charset="-128"/>
                        <a:ea typeface="UD デジタル 教科書体 NP-B" panose="02020700000000000000" pitchFamily="18" charset="-128"/>
                      </a:endParaRPr>
                    </a:p>
                    <a:p>
                      <a:r>
                        <a:rPr kumimoji="1" lang="ja-JP" altLang="en-US" sz="1600" dirty="0" smtClean="0">
                          <a:solidFill>
                            <a:schemeClr val="tx1"/>
                          </a:solidFill>
                          <a:latin typeface="UD デジタル 教科書体 NP-B" panose="02020700000000000000" pitchFamily="18" charset="-128"/>
                          <a:ea typeface="UD デジタル 教科書体 NP-B" panose="02020700000000000000" pitchFamily="18" charset="-128"/>
                        </a:rPr>
                        <a:t>　「ワクチン・検査パッケージ制度」の詳細については、後日、改めて公表する。</a:t>
                      </a:r>
                    </a:p>
                  </a:txBody>
                  <a:tcPr>
                    <a:noFill/>
                  </a:tcPr>
                </a:tc>
                <a:extLst>
                  <a:ext uri="{0D108BD9-81ED-4DB2-BD59-A6C34878D82A}">
                    <a16:rowId xmlns:a16="http://schemas.microsoft.com/office/drawing/2014/main" val="63185052"/>
                  </a:ext>
                </a:extLst>
              </a:tr>
            </a:tbl>
          </a:graphicData>
        </a:graphic>
      </p:graphicFrame>
    </p:spTree>
    <p:extLst>
      <p:ext uri="{BB962C8B-B14F-4D97-AF65-F5344CB8AC3E}">
        <p14:creationId xmlns:p14="http://schemas.microsoft.com/office/powerpoint/2010/main" val="196276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55761</TotalTime>
  <Words>612</Words>
  <Application>Microsoft Office PowerPoint</Application>
  <PresentationFormat>ワイド画面</PresentationFormat>
  <Paragraphs>68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UD デジタル 教科書体 NK-B</vt:lpstr>
      <vt:lpstr>UD デジタル 教科書体 NP-B</vt:lpstr>
      <vt:lpstr>游ゴシック</vt:lpstr>
      <vt:lpstr>游ゴシック Light</vt:lpstr>
      <vt:lpstr>Arial</vt:lpstr>
      <vt:lpstr>Calibri</vt:lpstr>
      <vt:lpstr>Calibri Light</vt:lpstr>
      <vt:lpstr>3_Office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Shigekazu Koike</dc:creator>
  <cp:lastModifiedBy>馬場　祐二</cp:lastModifiedBy>
  <cp:revision>4267</cp:revision>
  <cp:lastPrinted>2021-11-24T00:25:05Z</cp:lastPrinted>
  <dcterms:created xsi:type="dcterms:W3CDTF">2018-03-24T05:17:02Z</dcterms:created>
  <dcterms:modified xsi:type="dcterms:W3CDTF">2021-11-24T08:55:50Z</dcterms:modified>
</cp:coreProperties>
</file>