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8" r:id="rId2"/>
    <p:sldId id="292" r:id="rId3"/>
    <p:sldId id="293" r:id="rId4"/>
    <p:sldId id="294" r:id="rId5"/>
    <p:sldId id="299" r:id="rId6"/>
    <p:sldId id="300" r:id="rId7"/>
    <p:sldId id="302" r:id="rId8"/>
    <p:sldId id="301"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88510" autoAdjust="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2021/11/25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3</a:t>
            </a:fld>
            <a:endParaRPr kumimoji="1" lang="ja-JP" altLang="en-US"/>
          </a:p>
        </p:txBody>
      </p:sp>
    </p:spTree>
    <p:extLst>
      <p:ext uri="{BB962C8B-B14F-4D97-AF65-F5344CB8AC3E}">
        <p14:creationId xmlns:p14="http://schemas.microsoft.com/office/powerpoint/2010/main" val="1420362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375357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2021/11/25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2021/11/25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2021/11/25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32128"/>
            <a:ext cx="3423750"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noProof="0" dirty="0" smtClean="0">
                <a:latin typeface="游ゴシック" panose="020F0502020204030204"/>
                <a:ea typeface="游ゴシック" panose="020B0400000000000000" pitchFamily="50" charset="-128"/>
              </a:rPr>
              <a:t>府民等への</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0" y="631107"/>
            <a:ext cx="12541718" cy="1592744"/>
          </a:xfrm>
          <a:prstGeom prst="rect">
            <a:avLst/>
          </a:prstGeom>
          <a:noFill/>
          <a:ln w="28575">
            <a:noFill/>
          </a:ln>
        </p:spPr>
        <p:txBody>
          <a:bodyPr wrap="square" rtlCol="0">
            <a:spAutoFit/>
          </a:bodyPr>
          <a:lstStyle/>
          <a:p>
            <a:pPr marL="0" marR="0" lvl="0" indent="0" algn="l" defTabSz="914400" rtl="0" eaLnBrk="1" fontAlgn="auto" latinLnBrk="0" hangingPunct="1">
              <a:lnSpc>
                <a:spcPts val="39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9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en-US" altLang="ja-JP" sz="2000" b="1" u="sng" dirty="0">
                <a:latin typeface="游ゴシック" panose="020F0502020204030204"/>
                <a:ea typeface="游ゴシック" panose="020B0400000000000000" pitchFamily="50" charset="-128"/>
              </a:rPr>
              <a:t>12</a:t>
            </a:r>
            <a:r>
              <a:rPr lang="ja-JP" altLang="en-US" sz="2000" b="1" u="sng" dirty="0" smtClean="0">
                <a:latin typeface="游ゴシック" panose="020F0502020204030204"/>
                <a:ea typeface="游ゴシック" panose="020B0400000000000000" pitchFamily="50" charset="-128"/>
              </a:rPr>
              <a:t>月</a:t>
            </a:r>
            <a:r>
              <a:rPr lang="ja-JP" altLang="en-US" sz="2000" b="1" u="sng" dirty="0">
                <a:latin typeface="游ゴシック" panose="020F0502020204030204"/>
                <a:ea typeface="游ゴシック" panose="020B0400000000000000" pitchFamily="50" charset="-128"/>
              </a:rPr>
              <a:t>１</a:t>
            </a:r>
            <a:r>
              <a:rPr lang="ja-JP" altLang="en-US" sz="2000" b="1" u="sng" dirty="0" smtClean="0">
                <a:latin typeface="游ゴシック" panose="020F0502020204030204"/>
                <a:ea typeface="游ゴシック" panose="020B0400000000000000" pitchFamily="50" charset="-128"/>
              </a:rPr>
              <a:t>日～</a:t>
            </a:r>
            <a:r>
              <a:rPr lang="en-US" altLang="ja-JP" sz="2000" b="1" u="sng" dirty="0">
                <a:latin typeface="游ゴシック" panose="020F0502020204030204"/>
                <a:ea typeface="游ゴシック" panose="020B0400000000000000" pitchFamily="50" charset="-128"/>
              </a:rPr>
              <a:t>12</a:t>
            </a:r>
            <a:r>
              <a:rPr lang="ja-JP" altLang="en-US" sz="2000" b="1" u="sng" dirty="0" smtClean="0">
                <a:latin typeface="游ゴシック" panose="020F0502020204030204"/>
                <a:ea typeface="游ゴシック" panose="020B0400000000000000" pitchFamily="50" charset="-128"/>
              </a:rPr>
              <a:t>月</a:t>
            </a:r>
            <a:r>
              <a:rPr lang="en-US" altLang="ja-JP" sz="2000" b="1" u="sng" dirty="0">
                <a:latin typeface="游ゴシック" panose="020F0502020204030204"/>
                <a:ea typeface="游ゴシック" panose="020B0400000000000000" pitchFamily="50" charset="-128"/>
              </a:rPr>
              <a:t>31</a:t>
            </a:r>
            <a:r>
              <a:rPr lang="ja-JP" altLang="en-US" sz="2000" b="1" u="sng" dirty="0" smtClean="0">
                <a:latin typeface="游ゴシック" panose="020F0502020204030204"/>
                <a:ea typeface="游ゴシック" panose="020B0400000000000000" pitchFamily="50" charset="-128"/>
              </a:rPr>
              <a:t>日</a:t>
            </a:r>
            <a:r>
              <a:rPr lang="ja-JP" altLang="en-US" b="1" u="sng" dirty="0">
                <a:latin typeface="游ゴシック" panose="020F0502020204030204"/>
                <a:ea typeface="游ゴシック" panose="020B0400000000000000" pitchFamily="50" charset="-128"/>
              </a:rPr>
              <a:t>（</a:t>
            </a:r>
            <a:r>
              <a:rPr lang="ja-JP" altLang="en-US" b="1" u="sng" spc="-70" dirty="0" smtClean="0">
                <a:latin typeface="游ゴシック" panose="020F0502020204030204"/>
                <a:ea typeface="游ゴシック" panose="020B0400000000000000" pitchFamily="50" charset="-128"/>
              </a:rPr>
              <a:t>ただし、今後の感染状況に応じて要請内容の変更を判断</a:t>
            </a:r>
            <a:r>
              <a:rPr lang="ja-JP" altLang="en-US" b="1" u="sng" dirty="0" smtClean="0">
                <a:latin typeface="游ゴシック" panose="020F0502020204030204"/>
                <a:ea typeface="游ゴシック" panose="020B0400000000000000" pitchFamily="50" charset="-128"/>
              </a:rPr>
              <a:t>）</a:t>
            </a:r>
            <a:r>
              <a:rPr lang="ja-JP" altLang="en-US" b="1" dirty="0" smtClean="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9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2243354"/>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1" name="正方形/長方形 20"/>
          <p:cNvSpPr/>
          <p:nvPr/>
        </p:nvSpPr>
        <p:spPr>
          <a:xfrm>
            <a:off x="385487" y="2694681"/>
            <a:ext cx="11614429" cy="33326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18547" y="2886540"/>
            <a:ext cx="11904624" cy="3631763"/>
          </a:xfrm>
          <a:prstGeom prst="rect">
            <a:avLst/>
          </a:prstGeom>
        </p:spPr>
        <p:txBody>
          <a:bodyPr wrap="square">
            <a:spAutoFit/>
          </a:bodyPr>
          <a:lstStyle/>
          <a:p>
            <a:pPr lvl="0">
              <a:lnSpc>
                <a:spcPts val="2700"/>
              </a:lnSpc>
              <a:defRPr/>
            </a:pPr>
            <a:r>
              <a:rPr lang="ja-JP" altLang="en-US" sz="2000" dirty="0" smtClean="0"/>
              <a:t>○</a:t>
            </a:r>
            <a:r>
              <a:rPr lang="ja-JP" altLang="en-US" sz="2000" dirty="0"/>
              <a:t>　</a:t>
            </a:r>
            <a:r>
              <a:rPr lang="ja-JP" altLang="en-US" sz="2000" b="1" dirty="0" smtClean="0"/>
              <a:t>感染</a:t>
            </a:r>
            <a:r>
              <a:rPr lang="ja-JP" altLang="en-US" sz="2000" b="1" dirty="0"/>
              <a:t>防止</a:t>
            </a:r>
            <a:r>
              <a:rPr lang="ja-JP" altLang="en-US" sz="2000" b="1" dirty="0" smtClean="0"/>
              <a:t>対策（３密の回避、マスク</a:t>
            </a:r>
            <a:r>
              <a:rPr lang="ja-JP" altLang="en-US" sz="2000" b="1" dirty="0"/>
              <a:t>着用、手洗い、こまめな</a:t>
            </a:r>
            <a:r>
              <a:rPr lang="ja-JP" altLang="en-US" sz="2000" b="1" dirty="0" smtClean="0"/>
              <a:t>換気</a:t>
            </a:r>
            <a:r>
              <a:rPr lang="ja-JP" altLang="en-US" sz="2000" b="1" dirty="0"/>
              <a:t>等</a:t>
            </a:r>
            <a:r>
              <a:rPr lang="ja-JP" altLang="en-US" sz="2000" b="1" dirty="0" smtClean="0"/>
              <a:t>）の徹底</a:t>
            </a:r>
            <a:endParaRPr lang="en-US" altLang="ja-JP" sz="2000" b="1" dirty="0" smtClean="0"/>
          </a:p>
          <a:p>
            <a:pPr lvl="0">
              <a:lnSpc>
                <a:spcPts val="2700"/>
              </a:lnSpc>
              <a:defRPr/>
            </a:pPr>
            <a:endParaRPr lang="en-US" altLang="ja-JP" sz="2000" b="1" dirty="0"/>
          </a:p>
          <a:p>
            <a:pPr lvl="0">
              <a:lnSpc>
                <a:spcPts val="2700"/>
              </a:lnSpc>
              <a:defRPr/>
            </a:pPr>
            <a:r>
              <a:rPr lang="ja-JP" altLang="en-US" sz="2000" b="1" dirty="0" smtClean="0"/>
              <a:t>○　</a:t>
            </a:r>
            <a:r>
              <a:rPr lang="ja-JP" altLang="en-US" sz="2000" b="1" dirty="0"/>
              <a:t>会食</a:t>
            </a:r>
            <a:r>
              <a:rPr lang="ja-JP" altLang="en-US" sz="2000" b="1" dirty="0" smtClean="0"/>
              <a:t>を行う際は、４ルールに留意すること</a:t>
            </a:r>
            <a:endParaRPr lang="en-US" altLang="ja-JP" sz="2000" b="1" dirty="0" smtClean="0"/>
          </a:p>
          <a:p>
            <a:pPr lvl="0">
              <a:lnSpc>
                <a:spcPts val="2700"/>
              </a:lnSpc>
              <a:defRPr/>
            </a:pPr>
            <a:r>
              <a:rPr lang="ja-JP" altLang="en-US" sz="2000" b="1" dirty="0"/>
              <a:t>　</a:t>
            </a:r>
            <a:r>
              <a:rPr lang="ja-JP" altLang="en-US" sz="2000" b="1" dirty="0" smtClean="0"/>
              <a:t>　</a:t>
            </a:r>
            <a:r>
              <a:rPr lang="ja-JP" altLang="en-US" sz="2000" b="1" dirty="0"/>
              <a:t>　</a:t>
            </a:r>
            <a:r>
              <a:rPr lang="ja-JP" altLang="en-US" sz="2000" b="1" dirty="0" smtClean="0"/>
              <a:t>・同一テーブル４人</a:t>
            </a:r>
            <a:r>
              <a:rPr lang="ja-JP" altLang="en-US" sz="2000" b="1" dirty="0"/>
              <a:t>以内</a:t>
            </a:r>
            <a:r>
              <a:rPr lang="en-US" altLang="ja-JP" sz="1200" b="1" dirty="0" smtClean="0"/>
              <a:t>※</a:t>
            </a:r>
            <a:r>
              <a:rPr lang="ja-JP" altLang="en-US" sz="1200" b="1" dirty="0" smtClean="0"/>
              <a:t>１</a:t>
            </a:r>
            <a:r>
              <a:rPr lang="ja-JP" altLang="en-US" sz="2000" b="1" dirty="0"/>
              <a:t>　</a:t>
            </a:r>
            <a:r>
              <a:rPr lang="ja-JP" altLang="en-US" sz="2000" b="1" dirty="0" smtClean="0"/>
              <a:t>　　　　　　   ・２時間程度</a:t>
            </a:r>
            <a:r>
              <a:rPr lang="ja-JP" altLang="en-US" sz="2000" b="1" dirty="0"/>
              <a:t>以内</a:t>
            </a:r>
            <a:r>
              <a:rPr lang="ja-JP" altLang="en-US" sz="2000" b="1" dirty="0" smtClean="0"/>
              <a:t>での飲食</a:t>
            </a:r>
            <a:endParaRPr lang="en-US" altLang="ja-JP" sz="2000" b="1" dirty="0" smtClean="0"/>
          </a:p>
          <a:p>
            <a:pPr lvl="0">
              <a:lnSpc>
                <a:spcPts val="2700"/>
              </a:lnSpc>
              <a:defRPr/>
            </a:pPr>
            <a:r>
              <a:rPr lang="ja-JP" altLang="en-US" sz="2000" b="1" dirty="0"/>
              <a:t>　</a:t>
            </a:r>
            <a:r>
              <a:rPr lang="ja-JP" altLang="en-US" sz="2000" b="1" dirty="0" smtClean="0"/>
              <a:t>　　・ゴールドステッカー認証店舗を推奨　　　・マスク会食</a:t>
            </a:r>
            <a:r>
              <a:rPr lang="en-US" altLang="ja-JP" sz="1200" b="1" dirty="0" smtClean="0"/>
              <a:t>※</a:t>
            </a:r>
            <a:r>
              <a:rPr lang="ja-JP" altLang="en-US" sz="1200" b="1" dirty="0" smtClean="0"/>
              <a:t>２</a:t>
            </a:r>
            <a:r>
              <a:rPr lang="ja-JP" altLang="en-US" sz="2000" b="1" dirty="0" smtClean="0"/>
              <a:t>の徹底</a:t>
            </a:r>
            <a:endParaRPr lang="en-US" altLang="ja-JP" sz="2000" b="1" dirty="0" smtClean="0"/>
          </a:p>
          <a:p>
            <a:pPr lvl="0">
              <a:lnSpc>
                <a:spcPts val="2200"/>
              </a:lnSpc>
              <a:defRPr/>
            </a:pPr>
            <a:r>
              <a:rPr lang="ja-JP" altLang="en-US" sz="1600" b="1" dirty="0"/>
              <a:t>　</a:t>
            </a:r>
            <a:r>
              <a:rPr lang="ja-JP" altLang="en-US" sz="1600" b="1" dirty="0" smtClean="0"/>
              <a:t>　</a:t>
            </a:r>
            <a:r>
              <a:rPr lang="ja-JP" altLang="en-US" sz="1400" spc="-150" dirty="0" smtClean="0"/>
              <a:t>　　  </a:t>
            </a:r>
            <a:r>
              <a:rPr lang="en-US" altLang="ja-JP" sz="1400" spc="-150" dirty="0" smtClean="0"/>
              <a:t>※</a:t>
            </a:r>
            <a:r>
              <a:rPr lang="ja-JP" altLang="en-US" sz="1400" spc="-150" dirty="0"/>
              <a:t>１　</a:t>
            </a:r>
            <a:r>
              <a:rPr lang="ja-JP" altLang="en-US" sz="1400" dirty="0"/>
              <a:t>同居家族や乳幼児・子ども、高齢者・</a:t>
            </a:r>
            <a:r>
              <a:rPr lang="ja-JP" altLang="en-US" sz="1400" dirty="0" err="1"/>
              <a:t>障がい</a:t>
            </a:r>
            <a:r>
              <a:rPr lang="ja-JP" altLang="en-US" sz="1400" dirty="0"/>
              <a:t>者の介助者などはこの限りではない</a:t>
            </a:r>
            <a:endParaRPr lang="en-US" altLang="ja-JP" sz="1400" dirty="0"/>
          </a:p>
          <a:p>
            <a:pPr lvl="0">
              <a:lnSpc>
                <a:spcPts val="1900"/>
              </a:lnSpc>
              <a:defRPr/>
            </a:pPr>
            <a:r>
              <a:rPr lang="ja-JP" altLang="en-US" sz="1400" spc="-150" dirty="0" smtClean="0"/>
              <a:t>　　　　　</a:t>
            </a:r>
            <a:r>
              <a:rPr lang="en-US" altLang="ja-JP" sz="1400" spc="-150" dirty="0" smtClean="0"/>
              <a:t>※</a:t>
            </a:r>
            <a:r>
              <a:rPr lang="ja-JP" altLang="en-US" sz="1400" spc="-150" dirty="0"/>
              <a:t>２　疾患等によりマスクの着用が困難な場合などはこの限りでない</a:t>
            </a:r>
            <a:endParaRPr lang="en-US" altLang="ja-JP" sz="1400" b="1" spc="-150" dirty="0"/>
          </a:p>
          <a:p>
            <a:pPr>
              <a:lnSpc>
                <a:spcPts val="2700"/>
              </a:lnSpc>
              <a:defRPr/>
            </a:pPr>
            <a:endParaRPr lang="en-US" altLang="ja-JP" sz="2000" dirty="0" smtClean="0"/>
          </a:p>
          <a:p>
            <a:pPr>
              <a:lnSpc>
                <a:spcPts val="2700"/>
              </a:lnSpc>
              <a:defRPr/>
            </a:pPr>
            <a:r>
              <a:rPr lang="ja-JP" altLang="en-US" sz="2000" b="1" dirty="0" smtClean="0"/>
              <a:t>○　特</a:t>
            </a:r>
            <a:r>
              <a:rPr lang="ja-JP" altLang="en-US" sz="2000" b="1" dirty="0"/>
              <a:t>に、クリスマスや忘年会など、多人数が集まる場合は</a:t>
            </a:r>
            <a:r>
              <a:rPr lang="ja-JP" altLang="en-US" sz="2000" b="1" dirty="0" smtClean="0"/>
              <a:t>、上記の４ルール</a:t>
            </a:r>
            <a:r>
              <a:rPr lang="ja-JP" altLang="en-US" sz="2000" b="1" dirty="0"/>
              <a:t>を徹底</a:t>
            </a:r>
            <a:endParaRPr lang="en-US" altLang="ja-JP" sz="2000" b="1" dirty="0"/>
          </a:p>
          <a:p>
            <a:pPr>
              <a:lnSpc>
                <a:spcPts val="2700"/>
              </a:lnSpc>
              <a:defRPr/>
            </a:pPr>
            <a:endParaRPr lang="en-US" altLang="ja-JP" sz="2000" dirty="0" smtClean="0"/>
          </a:p>
          <a:p>
            <a:pPr lvl="0">
              <a:lnSpc>
                <a:spcPts val="1900"/>
              </a:lnSpc>
              <a:defRPr/>
            </a:pPr>
            <a:r>
              <a:rPr lang="ja-JP" altLang="en-US" sz="2000" dirty="0" smtClean="0"/>
              <a:t>　　</a:t>
            </a:r>
            <a:endParaRPr lang="en-US" altLang="ja-JP" sz="2000" spc="-150" dirty="0" smtClean="0"/>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資料２－１</a:t>
            </a:r>
            <a:endParaRPr kumimoji="1" lang="ja-JP" altLang="en-US" sz="2400" b="1" dirty="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77684" y="197785"/>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277684" y="675555"/>
            <a:ext cx="11502118" cy="192597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374107" y="638247"/>
            <a:ext cx="12165612" cy="3467616"/>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b="1" dirty="0" smtClean="0"/>
              <a:t>学生</a:t>
            </a:r>
            <a:r>
              <a:rPr lang="ja-JP" altLang="en-US" sz="2000" b="1" dirty="0"/>
              <a:t>に対し</a:t>
            </a:r>
            <a:r>
              <a:rPr lang="ja-JP" altLang="en-US" sz="2000" b="1" dirty="0" smtClean="0"/>
              <a:t>、感染リスクの高い以下の行動について感染防止対策を徹底すること</a:t>
            </a:r>
            <a:endParaRPr lang="en-US" altLang="ja-JP" sz="2000" b="1" dirty="0" smtClean="0"/>
          </a:p>
          <a:p>
            <a:pPr>
              <a:lnSpc>
                <a:spcPct val="150000"/>
              </a:lnSpc>
              <a:defRPr/>
            </a:pPr>
            <a:r>
              <a:rPr lang="ja-JP" altLang="en-US" sz="2000" b="1" dirty="0"/>
              <a:t>　</a:t>
            </a:r>
            <a:r>
              <a:rPr lang="ja-JP" altLang="en-US" sz="2000" b="1" dirty="0" smtClean="0"/>
              <a:t>　　・旅行や、自宅・友人宅での飲み会</a:t>
            </a:r>
            <a:endParaRPr lang="en-US" altLang="ja-JP" sz="2000" b="1" dirty="0" smtClean="0"/>
          </a:p>
          <a:p>
            <a:pPr>
              <a:lnSpc>
                <a:spcPct val="150000"/>
              </a:lnSpc>
              <a:defRPr/>
            </a:pPr>
            <a:r>
              <a:rPr lang="ja-JP" altLang="en-US" sz="2000" b="1" dirty="0" smtClean="0"/>
              <a:t>　　　・特に、クリスマス</a:t>
            </a:r>
            <a:r>
              <a:rPr lang="ja-JP" altLang="en-US" sz="2000" b="1" dirty="0"/>
              <a:t>や忘年会など、多人数が</a:t>
            </a:r>
            <a:r>
              <a:rPr lang="ja-JP" altLang="en-US" sz="2000" b="1" dirty="0" smtClean="0"/>
              <a:t>集まる会食</a:t>
            </a:r>
            <a:endParaRPr lang="en-US" altLang="ja-JP" sz="2000" b="1" dirty="0"/>
          </a:p>
          <a:p>
            <a:pPr>
              <a:lnSpc>
                <a:spcPct val="150000"/>
              </a:lnSpc>
              <a:defRPr/>
            </a:pPr>
            <a:r>
              <a:rPr lang="ja-JP" altLang="en-US" sz="2000" b="1" dirty="0" smtClean="0"/>
              <a:t>　　　・クラスター発生のリスクがある部活動（特に、合宿や練習試合）及び前後の会食</a:t>
            </a:r>
            <a:endParaRPr lang="en-US" altLang="ja-JP" sz="2000" b="1" dirty="0"/>
          </a:p>
          <a:p>
            <a:pPr>
              <a:defRPr/>
            </a:pPr>
            <a:endParaRPr lang="en-US" altLang="ja-JP" sz="1100" b="1" dirty="0"/>
          </a:p>
          <a:p>
            <a:pPr>
              <a:lnSpc>
                <a:spcPts val="3500"/>
              </a:lnSpc>
              <a:defRPr/>
            </a:pPr>
            <a:r>
              <a:rPr lang="ja-JP" altLang="en-US" sz="2000" b="1" spc="-100" dirty="0" smtClean="0"/>
              <a:t>○　</a:t>
            </a:r>
            <a:r>
              <a:rPr lang="ja-JP" altLang="en-US" sz="2000" dirty="0" smtClean="0"/>
              <a:t>学生寮における感染防止策などについて、学生に注意喚起を徹底すること</a:t>
            </a:r>
            <a:endParaRPr lang="en-US" altLang="ja-JP" sz="2000" dirty="0" smtClean="0"/>
          </a:p>
          <a:p>
            <a:pPr>
              <a:lnSpc>
                <a:spcPts val="3500"/>
              </a:lnSpc>
              <a:defRPr/>
            </a:pPr>
            <a:r>
              <a:rPr lang="ja-JP" altLang="en-US" sz="2000" dirty="0" smtClean="0"/>
              <a:t>○　発熱</a:t>
            </a:r>
            <a:r>
              <a:rPr lang="ja-JP" altLang="en-US" sz="2000" dirty="0"/>
              <a:t>等の症状がある学生は、登校や活動参加を控えるよう、周知徹底する</a:t>
            </a:r>
            <a:r>
              <a:rPr lang="ja-JP" altLang="en-US" sz="2000" dirty="0" smtClean="0"/>
              <a:t>こと</a:t>
            </a:r>
            <a:endParaRPr lang="en-US" altLang="ja-JP" sz="2000" spc="-130" dirty="0" smtClean="0"/>
          </a:p>
          <a:p>
            <a:pPr>
              <a:lnSpc>
                <a:spcPct val="150000"/>
              </a:lnSpc>
              <a:defRPr/>
            </a:pPr>
            <a:endParaRPr lang="en-US" altLang="ja-JP" sz="2000" b="1" strike="dblStrike" spc="-130" dirty="0"/>
          </a:p>
        </p:txBody>
      </p:sp>
      <p:sp>
        <p:nvSpPr>
          <p:cNvPr id="8" name="正方形/長方形 7"/>
          <p:cNvSpPr/>
          <p:nvPr/>
        </p:nvSpPr>
        <p:spPr>
          <a:xfrm>
            <a:off x="374107" y="4935049"/>
            <a:ext cx="11463651" cy="1515800"/>
          </a:xfrm>
          <a:prstGeom prst="rect">
            <a:avLst/>
          </a:prstGeom>
        </p:spPr>
        <p:txBody>
          <a:bodyPr wrap="square">
            <a:spAutoFit/>
          </a:bodyPr>
          <a:lstStyle/>
          <a:p>
            <a:pPr>
              <a:lnSpc>
                <a:spcPts val="3700"/>
              </a:lnSpc>
              <a:defRPr/>
            </a:pPr>
            <a:r>
              <a:rPr lang="ja-JP" altLang="en-US" sz="2000" b="1" dirty="0" smtClean="0"/>
              <a:t>○</a:t>
            </a:r>
            <a:r>
              <a:rPr lang="ja-JP" altLang="en-US" sz="2000" b="1" spc="-100" dirty="0"/>
              <a:t>　</a:t>
            </a:r>
            <a:r>
              <a:rPr lang="ja-JP" altLang="en-US" sz="2000" b="1" spc="-100" dirty="0" smtClean="0"/>
              <a:t>在宅勤務（テレワーク）、時差出勤、自転車通勤等、人との接触を低減する取組みを進めること</a:t>
            </a:r>
            <a:endParaRPr lang="en-US" altLang="ja-JP" sz="2000" b="1" spc="-100" dirty="0"/>
          </a:p>
          <a:p>
            <a:pPr>
              <a:lnSpc>
                <a:spcPts val="3700"/>
              </a:lnSpc>
              <a:defRPr/>
            </a:pPr>
            <a:r>
              <a:rPr lang="ja-JP" altLang="en-US" sz="2000" b="1" spc="-100" dirty="0" smtClean="0"/>
              <a:t>○　休憩室、喫煙所、更衣室などでマスクを外した会話を控えること</a:t>
            </a:r>
            <a:endParaRPr lang="en-US" altLang="ja-JP" sz="2000" spc="-100" dirty="0"/>
          </a:p>
          <a:p>
            <a:pPr>
              <a:lnSpc>
                <a:spcPts val="3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277684" y="4362804"/>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277684" y="4868914"/>
            <a:ext cx="11560074" cy="11208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3</a:t>
            </a:fld>
            <a:endParaRPr kumimoji="1" lang="ja-JP" altLang="en-US" sz="2000" dirty="0">
              <a:solidFill>
                <a:schemeClr val="tx1"/>
              </a:solidFill>
            </a:endParaRPr>
          </a:p>
        </p:txBody>
      </p:sp>
      <p:sp>
        <p:nvSpPr>
          <p:cNvPr id="19" name="テキスト ボックス 18"/>
          <p:cNvSpPr txBox="1"/>
          <p:nvPr/>
        </p:nvSpPr>
        <p:spPr>
          <a:xfrm>
            <a:off x="196889" y="229477"/>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87857"/>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92764"/>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300635" y="1533436"/>
            <a:ext cx="12104382" cy="5783635"/>
          </a:xfrm>
          <a:prstGeom prst="rect">
            <a:avLst/>
          </a:prstGeom>
          <a:noFill/>
          <a:ln w="19050">
            <a:noFill/>
          </a:ln>
        </p:spPr>
        <p:txBody>
          <a:bodyPr wrap="square" rtlCol="0">
            <a:spAutoFit/>
          </a:bodyPr>
          <a:lstStyle/>
          <a:p>
            <a:endParaRPr lang="en-US" altLang="ja-JP" dirty="0" smtClean="0"/>
          </a:p>
          <a:p>
            <a:endParaRPr kumimoji="1" lang="en-US" altLang="ja-JP" b="1" u="sng" dirty="0" smtClean="0"/>
          </a:p>
          <a:p>
            <a:endParaRPr lang="en-US" altLang="ja-JP" b="1" u="sng" dirty="0"/>
          </a:p>
          <a:p>
            <a:pPr>
              <a:lnSpc>
                <a:spcPts val="2100"/>
              </a:lnSpc>
            </a:pPr>
            <a:r>
              <a:rPr lang="ja-JP" altLang="en-US" sz="1400" b="1" dirty="0"/>
              <a:t>　</a:t>
            </a:r>
            <a:r>
              <a:rPr lang="ja-JP" altLang="en-US" sz="1400" b="1" dirty="0" smtClean="0"/>
              <a:t>　</a:t>
            </a:r>
            <a:endParaRPr lang="en-US" altLang="ja-JP" sz="1400" b="1" dirty="0" smtClean="0"/>
          </a:p>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100"/>
              </a:lnSpc>
            </a:pPr>
            <a:r>
              <a:rPr lang="ja-JP" altLang="en-US" sz="1600" b="1" dirty="0"/>
              <a:t>　</a:t>
            </a:r>
            <a:r>
              <a:rPr lang="ja-JP" altLang="en-US" sz="1600" b="1" dirty="0" smtClean="0"/>
              <a:t>　</a:t>
            </a:r>
            <a:endParaRPr lang="en-US" altLang="ja-JP" sz="1600" b="1" dirty="0" smtClean="0"/>
          </a:p>
          <a:p>
            <a:pPr>
              <a:lnSpc>
                <a:spcPts val="21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1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a:p>
          <a:p>
            <a:pPr>
              <a:lnSpc>
                <a:spcPts val="2100"/>
              </a:lnSpc>
            </a:pPr>
            <a:endParaRPr lang="en-US" altLang="ja-JP" sz="1600" b="1" dirty="0" smtClean="0"/>
          </a:p>
          <a:p>
            <a:pPr>
              <a:lnSpc>
                <a:spcPts val="21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」、大阪コロナ追跡システムの導入、又は名簿作成などの追跡対策の徹底</a:t>
            </a:r>
            <a:endParaRPr lang="en-US" altLang="ja-JP" sz="1600" b="1" dirty="0"/>
          </a:p>
          <a:p>
            <a:pPr>
              <a:lnSpc>
                <a:spcPts val="2100"/>
              </a:lnSpc>
            </a:pPr>
            <a:endParaRPr kumimoji="1" lang="en-US" altLang="ja-JP" sz="1400" b="1" dirty="0" smtClean="0"/>
          </a:p>
          <a:p>
            <a:pPr>
              <a:lnSpc>
                <a:spcPts val="2000"/>
              </a:lnSpc>
            </a:pPr>
            <a:r>
              <a:rPr lang="ja-JP" altLang="en-US" sz="1400" b="1" dirty="0"/>
              <a:t>　</a:t>
            </a:r>
            <a:r>
              <a:rPr lang="ja-JP" altLang="en-US" sz="1400" b="1" dirty="0" smtClean="0"/>
              <a:t>　</a:t>
            </a:r>
            <a:r>
              <a:rPr kumimoji="1" lang="en-US" altLang="ja-JP" sz="1400" b="1" dirty="0" smtClean="0"/>
              <a:t>※</a:t>
            </a:r>
            <a:r>
              <a:rPr kumimoji="1" lang="ja-JP" altLang="en-US" sz="1400" b="1" dirty="0" smtClean="0"/>
              <a:t>１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２</a:t>
            </a:r>
            <a:r>
              <a:rPr kumimoji="1" lang="ja-JP" altLang="en-US" sz="1400" b="1" dirty="0" smtClean="0"/>
              <a:t>　安全計画策定イベントでは、「大声なし」の担保が前提</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３　</a:t>
            </a:r>
            <a:r>
              <a:rPr kumimoji="1" lang="ja-JP" altLang="en-US" sz="1400" b="1" dirty="0" smtClean="0"/>
              <a:t>収容率と人数上限でどちらか小さい方を限度（両方の条件を満たす必要）</a:t>
            </a:r>
            <a:endParaRPr kumimoji="1" lang="en-US" altLang="ja-JP" sz="1400" b="1" dirty="0" smtClean="0"/>
          </a:p>
          <a:p>
            <a:pPr>
              <a:lnSpc>
                <a:spcPts val="2000"/>
              </a:lnSpc>
            </a:pPr>
            <a:r>
              <a:rPr lang="ja-JP" altLang="en-US" sz="1400" b="1" dirty="0"/>
              <a:t>　</a:t>
            </a:r>
            <a:r>
              <a:rPr lang="ja-JP" altLang="en-US" sz="1400" b="1" dirty="0" smtClean="0"/>
              <a:t>　　　　収容定員が設定されていない場合は、大声あり：十分な人と人との</a:t>
            </a:r>
            <a:r>
              <a:rPr lang="ja-JP" altLang="en-US" sz="1400" b="1" dirty="0"/>
              <a:t>間隔</a:t>
            </a:r>
            <a:r>
              <a:rPr lang="ja-JP" altLang="en-US" sz="1400" b="1" dirty="0" smtClean="0"/>
              <a:t>（できるだけ２ｍ、最低１ｍ）を確保し、大声なし：人と人　　　</a:t>
            </a:r>
            <a:endParaRPr lang="en-US" altLang="ja-JP" sz="1400" b="1" dirty="0" smtClean="0"/>
          </a:p>
          <a:p>
            <a:pPr>
              <a:lnSpc>
                <a:spcPts val="2000"/>
              </a:lnSpc>
            </a:pPr>
            <a:r>
              <a:rPr lang="ja-JP" altLang="en-US" sz="1400" b="1" dirty="0" smtClean="0"/>
              <a:t>　　　　　とが触れ合わない程度の間隔を確保すること</a:t>
            </a:r>
            <a:endParaRPr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４　「大声あり」は、「観客等が通常よりも大きな声量で、反復・継続的に声を発すること」と定義</a:t>
            </a:r>
            <a:endParaRPr lang="en-US" altLang="ja-JP" sz="1400" b="1" dirty="0" smtClean="0"/>
          </a:p>
          <a:p>
            <a:pPr>
              <a:lnSpc>
                <a:spcPts val="2000"/>
              </a:lnSpc>
            </a:pPr>
            <a:r>
              <a:rPr lang="ja-JP" altLang="en-US" sz="1400" b="1" dirty="0" smtClean="0"/>
              <a:t>　　</a:t>
            </a:r>
            <a:r>
              <a:rPr lang="en-US" altLang="ja-JP" sz="1400" b="1" dirty="0" smtClean="0"/>
              <a:t>※</a:t>
            </a:r>
            <a:r>
              <a:rPr lang="ja-JP" altLang="en-US" sz="1400" b="1" dirty="0" smtClean="0"/>
              <a:t>５　</a:t>
            </a:r>
            <a:r>
              <a:rPr lang="ja-JP" altLang="en-US" sz="1400" b="1" dirty="0" smtClean="0">
                <a:latin typeface="+mn-ea"/>
              </a:rPr>
              <a:t>飲食提供</a:t>
            </a:r>
            <a:r>
              <a:rPr lang="ja-JP" altLang="en-US" sz="1400" b="1" dirty="0">
                <a:latin typeface="+mn-ea"/>
              </a:rPr>
              <a:t>は</a:t>
            </a:r>
            <a:r>
              <a:rPr lang="ja-JP" altLang="en-US" sz="1400" b="1" dirty="0" smtClean="0">
                <a:latin typeface="+mn-ea"/>
              </a:rPr>
              <a:t>、</a:t>
            </a:r>
            <a:r>
              <a:rPr lang="ja-JP" altLang="en-US" sz="1400" b="1" dirty="0">
                <a:latin typeface="+mn-ea"/>
              </a:rPr>
              <a:t>業種別</a:t>
            </a:r>
            <a:r>
              <a:rPr lang="ja-JP" altLang="en-US" sz="1400" b="1" dirty="0" smtClean="0">
                <a:latin typeface="+mn-ea"/>
              </a:rPr>
              <a:t>ガイドラインの遵守、同一テーブル４人以内など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a:p>
            <a:pPr>
              <a:lnSpc>
                <a:spcPts val="2000"/>
              </a:lnSpc>
            </a:pPr>
            <a:r>
              <a:rPr lang="ja-JP" altLang="en-US" sz="1400" b="1" dirty="0">
                <a:latin typeface="+mn-ea"/>
              </a:rPr>
              <a:t>　</a:t>
            </a:r>
            <a:r>
              <a:rPr lang="ja-JP" altLang="en-US" sz="1400" b="1" dirty="0" smtClean="0">
                <a:latin typeface="+mn-ea"/>
              </a:rPr>
              <a:t>　</a:t>
            </a:r>
            <a:r>
              <a:rPr lang="en-US" altLang="ja-JP" sz="1400" b="1" dirty="0" smtClean="0">
                <a:latin typeface="+mn-ea"/>
              </a:rPr>
              <a:t>※</a:t>
            </a:r>
            <a:r>
              <a:rPr lang="ja-JP" altLang="en-US" sz="1400" b="1" dirty="0" smtClean="0">
                <a:latin typeface="+mn-ea"/>
              </a:rPr>
              <a:t>６　イベントを開催する施設管理者は、上記のイベント開催制限を守ること</a:t>
            </a:r>
            <a:endParaRPr lang="en-US" altLang="ja-JP" sz="1400" b="1" dirty="0" smtClean="0">
              <a:latin typeface="+mn-ea"/>
            </a:endParaRPr>
          </a:p>
          <a:p>
            <a:pPr>
              <a:lnSpc>
                <a:spcPts val="1500"/>
              </a:lnSpc>
            </a:pPr>
            <a:endParaRPr lang="en-US" altLang="ja-JP" sz="800" b="1" dirty="0" smtClean="0">
              <a:latin typeface="+mn-ea"/>
            </a:endParaRPr>
          </a:p>
          <a:p>
            <a:pPr>
              <a:lnSpc>
                <a:spcPts val="1500"/>
              </a:lnSpc>
            </a:pPr>
            <a:r>
              <a:rPr lang="ja-JP" altLang="en-US" dirty="0" smtClean="0"/>
              <a:t>　</a:t>
            </a:r>
            <a:endParaRPr lang="en-US" altLang="ja-JP" dirty="0" smtClean="0"/>
          </a:p>
          <a:p>
            <a:pPr>
              <a:lnSpc>
                <a:spcPts val="2100"/>
              </a:lnSpc>
            </a:pPr>
            <a:r>
              <a:rPr lang="ja-JP" altLang="en-US" sz="1600" dirty="0"/>
              <a:t>　</a:t>
            </a:r>
            <a:endParaRPr lang="en-US" altLang="ja-JP" sz="1600" b="1" dirty="0" smtClean="0"/>
          </a:p>
        </p:txBody>
      </p:sp>
      <p:sp>
        <p:nvSpPr>
          <p:cNvPr id="3" name="正方形/長方形 2"/>
          <p:cNvSpPr/>
          <p:nvPr/>
        </p:nvSpPr>
        <p:spPr>
          <a:xfrm>
            <a:off x="331752" y="1086235"/>
            <a:ext cx="11629623" cy="561077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3445403465"/>
              </p:ext>
            </p:extLst>
          </p:nvPr>
        </p:nvGraphicFramePr>
        <p:xfrm>
          <a:off x="709564" y="1219622"/>
          <a:ext cx="10726874" cy="1112520"/>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275786">
                  <a:extLst>
                    <a:ext uri="{9D8B030D-6E8A-4147-A177-3AD203B41FA5}">
                      <a16:colId xmlns:a16="http://schemas.microsoft.com/office/drawing/2014/main" val="923517487"/>
                    </a:ext>
                  </a:extLst>
                </a:gridCol>
                <a:gridCol w="4713667">
                  <a:extLst>
                    <a:ext uri="{9D8B030D-6E8A-4147-A177-3AD203B41FA5}">
                      <a16:colId xmlns:a16="http://schemas.microsoft.com/office/drawing/2014/main" val="3784394699"/>
                    </a:ext>
                  </a:extLst>
                </a:gridCol>
              </a:tblGrid>
              <a:tr h="370840">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１</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370840">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３</a:t>
                      </a:r>
                      <a:endParaRPr kumimoji="1" lang="ja-JP" altLang="en-US" sz="1400" b="1" dirty="0"/>
                    </a:p>
                  </a:txBody>
                  <a:tcPr anchor="ctr"/>
                </a:tc>
                <a:tc>
                  <a:txBody>
                    <a:bodyPr/>
                    <a:lstStyle/>
                    <a:p>
                      <a:pPr algn="ctr"/>
                      <a:r>
                        <a:rPr kumimoji="1" lang="ja-JP" altLang="en-US" sz="1600" b="1" dirty="0" smtClean="0"/>
                        <a:t>収容定員まで</a:t>
                      </a:r>
                      <a:endParaRPr kumimoji="1" lang="ja-JP" altLang="en-US" sz="1600" b="1" dirty="0"/>
                    </a:p>
                  </a:txBody>
                  <a:tcPr anchor="ctr"/>
                </a:tc>
                <a:tc>
                  <a:txBody>
                    <a:bodyPr/>
                    <a:lstStyle/>
                    <a:p>
                      <a:pPr algn="ctr"/>
                      <a:r>
                        <a:rPr kumimoji="1" lang="en-US" altLang="ja-JP" sz="1600" b="1" dirty="0" smtClean="0"/>
                        <a:t>5000</a:t>
                      </a:r>
                      <a:r>
                        <a:rPr kumimoji="1" lang="ja-JP" altLang="en-US" sz="1600" b="1" dirty="0" smtClean="0"/>
                        <a:t>人又は収容定員</a:t>
                      </a:r>
                      <a:r>
                        <a:rPr kumimoji="1" lang="en-US" altLang="ja-JP" sz="1600" b="1" dirty="0" smtClean="0"/>
                        <a:t>50</a:t>
                      </a:r>
                      <a:r>
                        <a:rPr kumimoji="1" lang="ja-JP" altLang="en-US" sz="1600" b="1" dirty="0" smtClean="0"/>
                        <a:t>％のいずれか大きい方</a:t>
                      </a:r>
                      <a:endParaRPr kumimoji="1" lang="ja-JP" altLang="en-US" sz="1600" b="1" dirty="0"/>
                    </a:p>
                  </a:txBody>
                  <a:tcPr anchor="ctr"/>
                </a:tc>
                <a:extLst>
                  <a:ext uri="{0D108BD9-81ED-4DB2-BD59-A6C34878D82A}">
                    <a16:rowId xmlns:a16="http://schemas.microsoft.com/office/drawing/2014/main" val="2136347690"/>
                  </a:ext>
                </a:extLst>
              </a:tr>
              <a:tr h="370840">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３</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４</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2240949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77698" y="288041"/>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926629" y="288041"/>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2383467788"/>
              </p:ext>
            </p:extLst>
          </p:nvPr>
        </p:nvGraphicFramePr>
        <p:xfrm>
          <a:off x="443836" y="942167"/>
          <a:ext cx="11602069" cy="2903220"/>
        </p:xfrm>
        <a:graphic>
          <a:graphicData uri="http://schemas.openxmlformats.org/drawingml/2006/table">
            <a:tbl>
              <a:tblPr firstRow="1" bandRow="1">
                <a:tableStyleId>{5940675A-B579-460E-94D1-54222C63F5DA}</a:tableStyleId>
              </a:tblPr>
              <a:tblGrid>
                <a:gridCol w="4915296">
                  <a:extLst>
                    <a:ext uri="{9D8B030D-6E8A-4147-A177-3AD203B41FA5}">
                      <a16:colId xmlns:a16="http://schemas.microsoft.com/office/drawing/2014/main" val="1129165588"/>
                    </a:ext>
                  </a:extLst>
                </a:gridCol>
                <a:gridCol w="3376902">
                  <a:extLst>
                    <a:ext uri="{9D8B030D-6E8A-4147-A177-3AD203B41FA5}">
                      <a16:colId xmlns:a16="http://schemas.microsoft.com/office/drawing/2014/main" val="2135128828"/>
                    </a:ext>
                  </a:extLst>
                </a:gridCol>
                <a:gridCol w="3309871">
                  <a:extLst>
                    <a:ext uri="{9D8B030D-6E8A-4147-A177-3AD203B41FA5}">
                      <a16:colId xmlns:a16="http://schemas.microsoft.com/office/drawing/2014/main" val="3438338224"/>
                    </a:ext>
                  </a:extLst>
                </a:gridCol>
              </a:tblGrid>
              <a:tr h="350850">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555513">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p>
                      <a:pPr algn="ctr"/>
                      <a:r>
                        <a:rPr kumimoji="1" lang="ja-JP" altLang="en-US" sz="1400" b="1" dirty="0" smtClean="0"/>
                        <a:t>（７ページ参照）</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1869495">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飲食店</a:t>
                      </a:r>
                      <a:r>
                        <a:rPr kumimoji="1" lang="en-US" altLang="ja-JP" sz="1600" b="1" spc="0" dirty="0" smtClean="0"/>
                        <a:t>】</a:t>
                      </a: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dirty="0" smtClean="0"/>
                        <a:t>飲食店（居酒屋を含む）、喫茶店等</a:t>
                      </a:r>
                      <a:r>
                        <a:rPr kumimoji="1" lang="en-US" altLang="ja-JP" sz="1600" spc="0" dirty="0" smtClean="0"/>
                        <a:t>(</a:t>
                      </a:r>
                      <a:r>
                        <a:rPr kumimoji="1" lang="ja-JP" altLang="en-US" sz="1600" spc="0" dirty="0" smtClean="0"/>
                        <a:t>宅配・テイクアウトサービスを除く</a:t>
                      </a:r>
                      <a:r>
                        <a:rPr kumimoji="1" lang="en-US" altLang="ja-JP" sz="1600" spc="0" dirty="0" smtClean="0"/>
                        <a:t>)</a:t>
                      </a:r>
                      <a:endParaRPr kumimoji="1" lang="ja-JP" altLang="en-US" sz="1600" spc="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遊興施設</a:t>
                      </a:r>
                      <a:r>
                        <a:rPr kumimoji="1" lang="en-US" altLang="ja-JP" sz="1600" b="1" spc="0" dirty="0" smtClean="0"/>
                        <a:t>】</a:t>
                      </a:r>
                      <a:endParaRPr kumimoji="1" lang="en-US" altLang="ja-JP" sz="1600" b="1" u="sng" spc="0" baseline="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baseline="0" dirty="0" smtClean="0"/>
                        <a:t>キャバレー、</a:t>
                      </a:r>
                      <a:r>
                        <a:rPr kumimoji="1" lang="ja-JP" altLang="en-US" sz="1600" spc="0" baseline="0" dirty="0" smtClean="0">
                          <a:solidFill>
                            <a:schemeClr val="tx1"/>
                          </a:solidFill>
                        </a:rPr>
                        <a:t>ナイトクラブ、インターネットカフェ・マンガ喫茶、カラオケボックス等で、食品衛生法の飲食店営業許可を受けている店舗</a:t>
                      </a:r>
                      <a:endParaRPr kumimoji="1" lang="en-US" altLang="ja-JP" sz="1600" spc="0" baseline="0" dirty="0" smtClean="0">
                        <a:solidFill>
                          <a:schemeClr val="tx1"/>
                        </a:solidFill>
                      </a:endParaRPr>
                    </a:p>
                  </a:txBody>
                  <a:tcPr anchor="ct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○同一テーブル４人以内</a:t>
                      </a:r>
                      <a:r>
                        <a:rPr lang="en-US" altLang="ja-JP" sz="1400" b="1" spc="-70" baseline="0" dirty="0" smtClean="0">
                          <a:solidFill>
                            <a:schemeClr val="tx1"/>
                          </a:solidFill>
                        </a:rPr>
                        <a:t>※</a:t>
                      </a:r>
                    </a:p>
                    <a:p>
                      <a:pPr>
                        <a:lnSpc>
                          <a:spcPts val="2100"/>
                        </a:lnSpc>
                      </a:pPr>
                      <a:r>
                        <a:rPr lang="ja-JP" altLang="en-US" sz="1400" b="1" spc="-70" baseline="0" dirty="0" smtClean="0">
                          <a:solidFill>
                            <a:schemeClr val="tx1"/>
                          </a:solidFill>
                        </a:rPr>
                        <a:t>　（５人以上のグループの場合、テーブ　　</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ルを２つ以上に分けること）</a:t>
                      </a: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ja-JP" altLang="en-US" sz="1600" b="1" dirty="0" smtClean="0">
                        <a:solidFill>
                          <a:schemeClr val="tx1"/>
                        </a:solidFill>
                      </a:endParaRPr>
                    </a:p>
                  </a:txBody>
                  <a:tcP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r>
                        <a:rPr lang="en-US" altLang="ja-JP" sz="1400" b="1" spc="-70" baseline="0" dirty="0" smtClean="0">
                          <a:solidFill>
                            <a:schemeClr val="tx1"/>
                          </a:solidFill>
                        </a:rPr>
                        <a:t>※</a:t>
                      </a:r>
                    </a:p>
                    <a:p>
                      <a:pPr>
                        <a:lnSpc>
                          <a:spcPts val="2100"/>
                        </a:lnSpc>
                      </a:pPr>
                      <a:r>
                        <a:rPr lang="ja-JP" altLang="en-US" sz="1400" b="1" spc="-70" baseline="0" dirty="0" smtClean="0">
                          <a:solidFill>
                            <a:schemeClr val="tx1"/>
                          </a:solidFill>
                        </a:rPr>
                        <a:t>　（５人以上の入店案内は控えること）</a:t>
                      </a:r>
                      <a:endParaRPr lang="en-US" altLang="ja-JP" sz="16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3" name="正方形/長方形 12"/>
          <p:cNvSpPr/>
          <p:nvPr/>
        </p:nvSpPr>
        <p:spPr>
          <a:xfrm>
            <a:off x="609657" y="4828737"/>
            <a:ext cx="12134348" cy="335989"/>
          </a:xfrm>
          <a:prstGeom prst="rect">
            <a:avLst/>
          </a:prstGeom>
        </p:spPr>
        <p:txBody>
          <a:bodyPr wrap="square">
            <a:spAutoFit/>
          </a:bodyPr>
          <a:lstStyle/>
          <a:p>
            <a:pPr lvl="0">
              <a:lnSpc>
                <a:spcPts val="1900"/>
              </a:lnSpc>
              <a:defRPr/>
            </a:pPr>
            <a:r>
              <a:rPr lang="en-US" altLang="ja-JP" sz="1400" dirty="0" smtClean="0"/>
              <a:t>※</a:t>
            </a:r>
            <a:r>
              <a:rPr lang="ja-JP" altLang="en-US" sz="1400" dirty="0" smtClean="0"/>
              <a:t>　</a:t>
            </a:r>
            <a:r>
              <a:rPr lang="ja-JP" altLang="en-US" sz="1400" dirty="0" smtClean="0">
                <a:solidFill>
                  <a:prstClr val="black"/>
                </a:solidFill>
              </a:rPr>
              <a:t>同居</a:t>
            </a:r>
            <a:r>
              <a:rPr lang="ja-JP" altLang="en-US" sz="1400" dirty="0">
                <a:solidFill>
                  <a:prstClr val="black"/>
                </a:solidFill>
              </a:rPr>
              <a:t>家族や乳幼児・子ども、高齢者・障がい者の介助者などはこの限りでは</a:t>
            </a:r>
            <a:r>
              <a:rPr lang="ja-JP" altLang="en-US" sz="1400" dirty="0" smtClean="0">
                <a:solidFill>
                  <a:prstClr val="black"/>
                </a:solidFill>
              </a:rPr>
              <a:t>ない</a:t>
            </a:r>
            <a:endParaRPr lang="en-US" altLang="ja-JP" sz="1400" dirty="0">
              <a:solidFill>
                <a:prstClr val="black"/>
              </a:solidFill>
            </a:endParaRPr>
          </a:p>
        </p:txBody>
      </p:sp>
      <p:sp>
        <p:nvSpPr>
          <p:cNvPr id="15" name="正方形/長方形 14"/>
          <p:cNvSpPr/>
          <p:nvPr/>
        </p:nvSpPr>
        <p:spPr>
          <a:xfrm>
            <a:off x="7563114" y="319263"/>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0" name="正方形/長方形 9"/>
          <p:cNvSpPr/>
          <p:nvPr/>
        </p:nvSpPr>
        <p:spPr>
          <a:xfrm>
            <a:off x="443836" y="5540619"/>
            <a:ext cx="12134348" cy="900246"/>
          </a:xfrm>
          <a:prstGeom prst="rect">
            <a:avLst/>
          </a:prstGeom>
        </p:spPr>
        <p:txBody>
          <a:bodyPr wrap="square">
            <a:spAutoFit/>
          </a:bodyPr>
          <a:lstStyle/>
          <a:p>
            <a:pPr lvl="0">
              <a:lnSpc>
                <a:spcPts val="2100"/>
              </a:lnSpc>
              <a:defRPr/>
            </a:pPr>
            <a:r>
              <a:rPr lang="en-US" altLang="ja-JP" sz="1600" b="1" dirty="0" smtClean="0"/>
              <a:t>【</a:t>
            </a:r>
            <a:r>
              <a:rPr lang="ja-JP" altLang="en-US" sz="1600" b="1" dirty="0" smtClean="0"/>
              <a:t>全ての飲食店等</a:t>
            </a:r>
            <a:r>
              <a:rPr lang="ja-JP" altLang="en-US" sz="1600" b="1" dirty="0"/>
              <a:t>へ</a:t>
            </a:r>
            <a:r>
              <a:rPr lang="ja-JP" altLang="en-US" sz="1600" b="1" dirty="0" smtClean="0"/>
              <a:t>の要請</a:t>
            </a:r>
            <a:r>
              <a:rPr lang="en-US" altLang="ja-JP" sz="1600" b="1" dirty="0" smtClean="0"/>
              <a:t>】</a:t>
            </a:r>
          </a:p>
          <a:p>
            <a:pPr lvl="0">
              <a:lnSpc>
                <a:spcPts val="2100"/>
              </a:lnSpc>
              <a:defRPr/>
            </a:pPr>
            <a:r>
              <a:rPr lang="ja-JP" altLang="en-US" sz="1600" b="1" dirty="0" smtClean="0"/>
              <a:t>　　○　利用者に対し、２時間程度以内での利用、マスク会食の徹底を求めること</a:t>
            </a:r>
            <a:r>
              <a:rPr lang="ja-JP" altLang="en-US" sz="1600" b="1" dirty="0"/>
              <a:t>　</a:t>
            </a:r>
            <a:r>
              <a:rPr lang="ja-JP" altLang="en-US" sz="1600" b="1" dirty="0" smtClean="0"/>
              <a:t>　</a:t>
            </a:r>
            <a:endParaRPr lang="en-US" altLang="ja-JP" sz="1600" b="1" dirty="0" smtClean="0"/>
          </a:p>
          <a:p>
            <a:pPr lvl="0">
              <a:lnSpc>
                <a:spcPts val="2100"/>
              </a:lnSpc>
              <a:defRPr/>
            </a:pPr>
            <a:r>
              <a:rPr lang="ja-JP" altLang="en-US" sz="1600" b="1" dirty="0" smtClean="0"/>
              <a:t>　　○　カラオケ</a:t>
            </a:r>
            <a:r>
              <a:rPr lang="ja-JP" altLang="en-US" sz="1600" b="1" dirty="0"/>
              <a:t>設備を利用する場合は</a:t>
            </a:r>
            <a:r>
              <a:rPr lang="ja-JP" altLang="en-US" sz="1600" b="1" dirty="0" smtClean="0"/>
              <a:t>、利用者</a:t>
            </a:r>
            <a:r>
              <a:rPr lang="ja-JP" altLang="en-US" sz="1600" b="1" dirty="0"/>
              <a:t>の密を避ける、換気の</a:t>
            </a:r>
            <a:r>
              <a:rPr lang="ja-JP" altLang="en-US" sz="1600" b="1" dirty="0" smtClean="0"/>
              <a:t>確保</a:t>
            </a:r>
            <a:r>
              <a:rPr lang="ja-JP" altLang="en-US" sz="1600" b="1" dirty="0"/>
              <a:t>等、感染対策を徹底する</a:t>
            </a:r>
            <a:r>
              <a:rPr lang="ja-JP" altLang="en-US" sz="1600" b="1" dirty="0" smtClean="0"/>
              <a:t>こと</a:t>
            </a:r>
            <a:endParaRPr lang="en-US" altLang="ja-JP" sz="1400" b="1" dirty="0"/>
          </a:p>
        </p:txBody>
      </p:sp>
      <p:sp>
        <p:nvSpPr>
          <p:cNvPr id="9" name="正方形/長方形 8"/>
          <p:cNvSpPr/>
          <p:nvPr/>
        </p:nvSpPr>
        <p:spPr>
          <a:xfrm>
            <a:off x="443836" y="4021897"/>
            <a:ext cx="12134348" cy="874598"/>
          </a:xfrm>
          <a:prstGeom prst="rect">
            <a:avLst/>
          </a:prstGeom>
        </p:spPr>
        <p:txBody>
          <a:bodyPr wrap="square">
            <a:spAutoFit/>
          </a:bodyPr>
          <a:lstStyle/>
          <a:p>
            <a:pPr lvl="0">
              <a:lnSpc>
                <a:spcPts val="2100"/>
              </a:lnSpc>
              <a:defRPr/>
            </a:pPr>
            <a:r>
              <a:rPr lang="en-US" altLang="ja-JP" sz="1600" b="1" dirty="0" smtClean="0"/>
              <a:t>【</a:t>
            </a:r>
            <a:r>
              <a:rPr lang="ja-JP" altLang="en-US" sz="1600" b="1" dirty="0"/>
              <a:t>結婚式場</a:t>
            </a:r>
            <a:r>
              <a:rPr lang="en-US" altLang="ja-JP" sz="1600" b="1" dirty="0" smtClean="0"/>
              <a:t>】</a:t>
            </a:r>
            <a:endParaRPr lang="en-US" altLang="ja-JP" sz="1600" b="1" dirty="0"/>
          </a:p>
          <a:p>
            <a:pPr lvl="0">
              <a:lnSpc>
                <a:spcPts val="2100"/>
              </a:lnSpc>
              <a:defRPr/>
            </a:pPr>
            <a:r>
              <a:rPr lang="ja-JP" altLang="en-US" sz="1600" b="1" dirty="0" smtClean="0"/>
              <a:t>　同一テーブル４人以内</a:t>
            </a:r>
            <a:r>
              <a:rPr lang="en-US" altLang="ja-JP" sz="1200" b="1" dirty="0" smtClean="0"/>
              <a:t>※</a:t>
            </a:r>
            <a:r>
              <a:rPr lang="ja-JP" altLang="en-US" sz="1200" b="1" dirty="0" smtClean="0"/>
              <a:t>　</a:t>
            </a:r>
            <a:r>
              <a:rPr lang="ja-JP" altLang="en-US" sz="1400" b="1" dirty="0" smtClean="0"/>
              <a:t>（出席者が５人以上の場合、テーブルを２つ以上に分けること）</a:t>
            </a:r>
            <a:endParaRPr lang="en-US" altLang="ja-JP" sz="1400" b="1" dirty="0"/>
          </a:p>
          <a:p>
            <a:pPr lvl="0">
              <a:lnSpc>
                <a:spcPts val="1900"/>
              </a:lnSpc>
              <a:defRPr/>
            </a:pPr>
            <a:endParaRPr lang="en-US" altLang="ja-JP" sz="1400" dirty="0"/>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380073138"/>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848125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8599950"/>
              </p:ext>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a:t>
                      </a:r>
                      <a:r>
                        <a:rPr lang="ja-JP" altLang="en-US" sz="1600" u="none" strike="noStrike" dirty="0" smtClean="0">
                          <a:solidFill>
                            <a:schemeClr val="tx1"/>
                          </a:solidFill>
                          <a:effectLst/>
                        </a:rPr>
                        <a:t>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4183864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1200329"/>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a:p>
            <a:r>
              <a:rPr lang="ja-JP" altLang="en-US" b="1" dirty="0" smtClean="0"/>
              <a:t>　　　　　</a:t>
            </a:r>
            <a:r>
              <a:rPr lang="en-US" altLang="ja-JP" b="1" dirty="0" smtClean="0">
                <a:latin typeface="UD デジタル 教科書体 NK-B" panose="02020700000000000000" pitchFamily="18" charset="-128"/>
                <a:ea typeface="UD デジタル 教科書体 NK-B" panose="02020700000000000000" pitchFamily="18" charset="-128"/>
              </a:rPr>
              <a:t>※</a:t>
            </a:r>
            <a:r>
              <a:rPr lang="ja-JP" altLang="en-US" b="1" dirty="0">
                <a:latin typeface="UD デジタル 教科書体 NK-B" panose="02020700000000000000" pitchFamily="18" charset="-128"/>
                <a:ea typeface="UD デジタル 教科書体 NK-B" panose="02020700000000000000" pitchFamily="18" charset="-128"/>
              </a:rPr>
              <a:t>ただし、本日</a:t>
            </a:r>
            <a:r>
              <a:rPr lang="en-US" altLang="ja-JP" b="1" dirty="0">
                <a:latin typeface="UD デジタル 教科書体 NK-B" panose="02020700000000000000" pitchFamily="18" charset="-128"/>
                <a:ea typeface="UD デジタル 教科書体 NK-B" panose="02020700000000000000" pitchFamily="18" charset="-128"/>
              </a:rPr>
              <a:t>11/25(</a:t>
            </a:r>
            <a:r>
              <a:rPr lang="ja-JP" altLang="en-US" b="1" dirty="0">
                <a:latin typeface="UD デジタル 教科書体 NK-B" panose="02020700000000000000" pitchFamily="18" charset="-128"/>
                <a:ea typeface="UD デジタル 教科書体 NK-B" panose="02020700000000000000" pitchFamily="18" charset="-128"/>
              </a:rPr>
              <a:t>木</a:t>
            </a:r>
            <a:r>
              <a:rPr lang="en-US" altLang="ja-JP" b="1" dirty="0">
                <a:latin typeface="UD デジタル 教科書体 NK-B" panose="02020700000000000000" pitchFamily="18" charset="-128"/>
                <a:ea typeface="UD デジタル 教科書体 NK-B" panose="02020700000000000000" pitchFamily="18" charset="-128"/>
              </a:rPr>
              <a:t>)</a:t>
            </a:r>
            <a:r>
              <a:rPr lang="ja-JP" altLang="en-US" b="1" dirty="0">
                <a:latin typeface="UD デジタル 教科書体 NK-B" panose="02020700000000000000" pitchFamily="18" charset="-128"/>
                <a:ea typeface="UD デジタル 教科書体 NK-B" panose="02020700000000000000" pitchFamily="18" charset="-128"/>
              </a:rPr>
              <a:t>は </a:t>
            </a:r>
            <a:r>
              <a:rPr lang="en-US" altLang="ja-JP" b="1" dirty="0">
                <a:latin typeface="UD デジタル 教科書体 NK-B" panose="02020700000000000000" pitchFamily="18" charset="-128"/>
                <a:ea typeface="UD デジタル 教科書体 NK-B" panose="02020700000000000000" pitchFamily="18" charset="-128"/>
              </a:rPr>
              <a:t>22</a:t>
            </a:r>
            <a:r>
              <a:rPr lang="ja-JP" altLang="en-US" b="1" dirty="0">
                <a:latin typeface="UD デジタル 教科書体 NK-B" panose="02020700000000000000" pitchFamily="18" charset="-128"/>
                <a:ea typeface="UD デジタル 教科書体 NK-B" panose="02020700000000000000" pitchFamily="18" charset="-128"/>
              </a:rPr>
              <a:t>時まで</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89762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3" y="411784"/>
            <a:ext cx="6907435"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solidFill>
                  <a:prstClr val="black"/>
                </a:solidFill>
                <a:latin typeface="游ゴシック" panose="020F0502020204030204"/>
                <a:ea typeface="游ゴシック" panose="020B0400000000000000" pitchFamily="50" charset="-128"/>
              </a:rPr>
              <a:t>特措法</a:t>
            </a:r>
            <a:r>
              <a:rPr lang="ja-JP" altLang="en-US" sz="2800" b="1" dirty="0" smtClean="0">
                <a:solidFill>
                  <a:prstClr val="black"/>
                </a:solidFill>
                <a:latin typeface="游ゴシック" panose="020F0502020204030204"/>
                <a:ea typeface="游ゴシック" panose="020B0400000000000000" pitchFamily="50" charset="-128"/>
              </a:rPr>
              <a:t>に基づく要請</a:t>
            </a:r>
            <a:r>
              <a:rPr kumimoji="1" lang="ja-JP" altLang="en-US" sz="2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等コールセンター</a:t>
            </a:r>
            <a:endPar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特措法に基づく要請等の内容にかかる府民や事業者からの問い合わせに対応するため、コールセンターを設置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724096"/>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開設時間：</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平日</a:t>
            </a:r>
            <a:r>
              <a:rPr lang="ja-JP" altLang="en-US" sz="2200" b="1" dirty="0" smtClean="0">
                <a:solidFill>
                  <a:prstClr val="black"/>
                </a:solidFill>
                <a:latin typeface="游ゴシック" panose="020F0502020204030204"/>
                <a:ea typeface="游ゴシック" panose="020B0400000000000000" pitchFamily="50" charset="-128"/>
              </a:rPr>
              <a:t>９</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時３０分～１７時３０分</a:t>
            </a:r>
            <a:endPar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lvl="0">
              <a:defRPr/>
            </a:pPr>
            <a:r>
              <a:rPr lang="ja-JP" altLang="en-US" sz="2200" b="1" dirty="0" smtClean="0">
                <a:solidFill>
                  <a:prstClr val="black"/>
                </a:solidFill>
              </a:rPr>
              <a:t>　　　　　　</a:t>
            </a:r>
            <a:r>
              <a:rPr lang="en-US" altLang="ja-JP" sz="2200" b="1" dirty="0" smtClean="0"/>
              <a:t>※</a:t>
            </a:r>
            <a:r>
              <a:rPr lang="ja-JP" altLang="en-US" sz="2200" b="1" dirty="0"/>
              <a:t>ただし、</a:t>
            </a:r>
            <a:r>
              <a:rPr lang="ja-JP" altLang="en-US" sz="2200" b="1" dirty="0" smtClean="0"/>
              <a:t>本日</a:t>
            </a:r>
            <a:r>
              <a:rPr lang="en-US" altLang="ja-JP" sz="2200" b="1" dirty="0" smtClean="0"/>
              <a:t>11/25(</a:t>
            </a:r>
            <a:r>
              <a:rPr lang="ja-JP" altLang="en-US" sz="2200" b="1" dirty="0" smtClean="0"/>
              <a:t>木</a:t>
            </a:r>
            <a:r>
              <a:rPr lang="en-US" altLang="ja-JP" sz="2200" b="1" dirty="0" smtClean="0"/>
              <a:t>)</a:t>
            </a:r>
            <a:r>
              <a:rPr lang="ja-JP" altLang="en-US" sz="2200" b="1" dirty="0"/>
              <a:t>は </a:t>
            </a:r>
            <a:r>
              <a:rPr lang="en-US" altLang="ja-JP" sz="2200" b="1" dirty="0"/>
              <a:t>22</a:t>
            </a:r>
            <a:r>
              <a:rPr lang="ja-JP" altLang="en-US" sz="2200" b="1" dirty="0"/>
              <a:t>時まで</a:t>
            </a:r>
            <a:endParaRPr lang="en-US" altLang="ja-JP" sz="2200" b="1" dirty="0"/>
          </a:p>
          <a:p>
            <a:pPr lvl="0">
              <a:defRPr/>
            </a:pPr>
            <a:r>
              <a:rPr lang="ja-JP" altLang="en-US" sz="2200" b="1" dirty="0"/>
              <a:t>　　　　　　　</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200" b="1" dirty="0">
                <a:solidFill>
                  <a:prstClr val="black"/>
                </a:solidFill>
                <a:latin typeface="游ゴシック" panose="020F0502020204030204"/>
                <a:ea typeface="游ゴシック" panose="020B0400000000000000" pitchFamily="50" charset="-128"/>
              </a:rPr>
              <a:t>　</a:t>
            </a:r>
            <a:r>
              <a:rPr lang="ja-JP" altLang="en-US" sz="2200" b="1" dirty="0" smtClean="0">
                <a:solidFill>
                  <a:prstClr val="black"/>
                </a:solidFill>
                <a:latin typeface="游ゴシック" panose="020F0502020204030204"/>
                <a:ea typeface="游ゴシック" panose="020B0400000000000000" pitchFamily="50" charset="-128"/>
              </a:rPr>
              <a:t>　　　　</a:t>
            </a:r>
            <a:r>
              <a:rPr lang="ja-JP" altLang="en-US" sz="2200" b="1" dirty="0" smtClean="0">
                <a:latin typeface="游ゴシック" panose="020F0502020204030204"/>
                <a:ea typeface="游ゴシック" panose="020B0400000000000000" pitchFamily="50" charset="-128"/>
              </a:rPr>
              <a:t>　</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lvl="0">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受付電話番号：</a:t>
            </a:r>
            <a:r>
              <a:rPr lang="ja-JP" altLang="en-US" sz="2800" b="1" u="sng" dirty="0">
                <a:solidFill>
                  <a:prstClr val="black"/>
                </a:solidFill>
              </a:rPr>
              <a:t>０６－７１７８－１３９８</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632792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7121</TotalTime>
  <Words>1913</Words>
  <Application>Microsoft Office PowerPoint</Application>
  <PresentationFormat>ワイド画面</PresentationFormat>
  <Paragraphs>196</Paragraphs>
  <Slides>8</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476</cp:revision>
  <cp:lastPrinted>2021-11-22T00:51:00Z</cp:lastPrinted>
  <dcterms:created xsi:type="dcterms:W3CDTF">2020-04-06T02:06:27Z</dcterms:created>
  <dcterms:modified xsi:type="dcterms:W3CDTF">2021-11-25T02:08:48Z</dcterms:modified>
</cp:coreProperties>
</file>