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7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C3A1"/>
    <a:srgbClr val="FCD6BC"/>
    <a:srgbClr val="FCE5D8"/>
    <a:srgbClr val="FFDB57"/>
    <a:srgbClr val="FFE37D"/>
    <a:srgbClr val="FFECC1"/>
    <a:srgbClr val="D7E6F5"/>
    <a:srgbClr val="B8D2EA"/>
    <a:srgbClr val="B6D4F0"/>
    <a:srgbClr val="CEE0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559" autoAdjust="0"/>
    <p:restoredTop sz="94660"/>
  </p:normalViewPr>
  <p:slideViewPr>
    <p:cSldViewPr snapToGrid="0" showGuides="1">
      <p:cViewPr varScale="1">
        <p:scale>
          <a:sx n="70" d="100"/>
          <a:sy n="70" d="100"/>
        </p:scale>
        <p:origin x="1236" y="60"/>
      </p:cViewPr>
      <p:guideLst>
        <p:guide orient="horz" pos="2205"/>
        <p:guide pos="379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84AD1A9-2327-436A-8E8F-69BFEBD2FD8E}" type="datetimeFigureOut">
              <a:rPr kumimoji="1" lang="ja-JP" altLang="en-US" smtClean="0"/>
              <a:t>2021/10/21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1C32E4D-1AB1-45A7-A9F7-5CEDDF737A86}" type="slidenum">
              <a:rPr kumimoji="1" lang="ja-JP" altLang="en-US" smtClean="0"/>
              <a:t>‹#›</a:t>
            </a:fld>
            <a:endParaRPr kumimoji="1" lang="ja-JP" altLang="en-US"/>
          </a:p>
        </p:txBody>
      </p:sp>
    </p:spTree>
    <p:extLst>
      <p:ext uri="{BB962C8B-B14F-4D97-AF65-F5344CB8AC3E}">
        <p14:creationId xmlns:p14="http://schemas.microsoft.com/office/powerpoint/2010/main" val="1830411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E59141-DE8A-46E6-AC33-33D1AEEBE28A}" type="slidenum">
              <a:rPr kumimoji="1" lang="ja-JP" altLang="en-US" smtClean="0"/>
              <a:t>1</a:t>
            </a:fld>
            <a:endParaRPr kumimoji="1" lang="ja-JP" altLang="en-US"/>
          </a:p>
        </p:txBody>
      </p:sp>
    </p:spTree>
    <p:extLst>
      <p:ext uri="{BB962C8B-B14F-4D97-AF65-F5344CB8AC3E}">
        <p14:creationId xmlns:p14="http://schemas.microsoft.com/office/powerpoint/2010/main" val="1389552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1875804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1632881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35071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506356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2783790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2558395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836768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110378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1583660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321440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34BF32-1D68-4224-898E-0776C25EF1B2}"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236318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4BF32-1D68-4224-898E-0776C25EF1B2}" type="datetimeFigureOut">
              <a:rPr kumimoji="1" lang="ja-JP" altLang="en-US" smtClean="0"/>
              <a:t>2021/10/21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F8304-6B9E-4E76-B870-205ADB44B932}" type="slidenum">
              <a:rPr kumimoji="1" lang="ja-JP" altLang="en-US" smtClean="0"/>
              <a:t>‹#›</a:t>
            </a:fld>
            <a:endParaRPr kumimoji="1" lang="ja-JP" altLang="en-US"/>
          </a:p>
        </p:txBody>
      </p:sp>
    </p:spTree>
    <p:extLst>
      <p:ext uri="{BB962C8B-B14F-4D97-AF65-F5344CB8AC3E}">
        <p14:creationId xmlns:p14="http://schemas.microsoft.com/office/powerpoint/2010/main" val="2163214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正方形/長方形 85"/>
          <p:cNvSpPr/>
          <p:nvPr/>
        </p:nvSpPr>
        <p:spPr>
          <a:xfrm>
            <a:off x="0" y="478322"/>
            <a:ext cx="12192000" cy="1533562"/>
          </a:xfrm>
          <a:prstGeom prst="rect">
            <a:avLst/>
          </a:prstGeom>
          <a:solidFill>
            <a:srgbClr val="FFFF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0209" indent="-330209" defTabSz="457200"/>
            <a:r>
              <a:rPr kumimoji="0"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0" lang="en-US" altLang="ja-JP" sz="1600" b="1" dirty="0" smtClean="0">
                <a:solidFill>
                  <a:prstClr val="black"/>
                </a:solidFill>
                <a:latin typeface="UD デジタル 教科書体 NK-B" panose="02020700000000000000" pitchFamily="18" charset="-128"/>
                <a:ea typeface="UD デジタル 教科書体 NK-B" panose="02020700000000000000" pitchFamily="18" charset="-128"/>
              </a:rPr>
              <a:t>11</a:t>
            </a:r>
            <a:r>
              <a:rPr kumimoji="0" lang="ja-JP" altLang="en-US" sz="1600" b="1" dirty="0">
                <a:solidFill>
                  <a:prstClr val="black"/>
                </a:solidFill>
                <a:latin typeface="UD デジタル 教科書体 NK-B" panose="02020700000000000000" pitchFamily="18" charset="-128"/>
                <a:ea typeface="UD デジタル 教科書体 NK-B" panose="02020700000000000000" pitchFamily="18" charset="-128"/>
              </a:rPr>
              <a:t>月初旬スタート（開始時</a:t>
            </a:r>
            <a:r>
              <a:rPr kumimoji="0" lang="en-US" altLang="ja-JP" sz="1600" b="1" dirty="0">
                <a:solidFill>
                  <a:prstClr val="black"/>
                </a:solidFill>
                <a:latin typeface="UD デジタル 教科書体 NK-B" panose="02020700000000000000" pitchFamily="18" charset="-128"/>
                <a:ea typeface="UD デジタル 教科書体 NK-B" panose="02020700000000000000" pitchFamily="18" charset="-128"/>
              </a:rPr>
              <a:t>5</a:t>
            </a:r>
            <a:r>
              <a:rPr kumimoji="0" lang="ja-JP" altLang="en-US" sz="1600" b="1" dirty="0">
                <a:solidFill>
                  <a:prstClr val="black"/>
                </a:solidFill>
                <a:latin typeface="UD デジタル 教科書体 NK-B" panose="02020700000000000000" pitchFamily="18" charset="-128"/>
                <a:ea typeface="UD デジタル 教科書体 NK-B" panose="02020700000000000000" pitchFamily="18" charset="-128"/>
              </a:rPr>
              <a:t>回線、感染状況により</a:t>
            </a:r>
            <a:r>
              <a:rPr kumimoji="0" lang="ja-JP" altLang="en-US" sz="1600" b="1">
                <a:solidFill>
                  <a:prstClr val="black"/>
                </a:solidFill>
                <a:latin typeface="UD デジタル 教科書体 NK-B" panose="02020700000000000000" pitchFamily="18" charset="-128"/>
                <a:ea typeface="UD デジタル 教科書体 NK-B" panose="02020700000000000000" pitchFamily="18" charset="-128"/>
              </a:rPr>
              <a:t>増設</a:t>
            </a:r>
            <a:r>
              <a:rPr kumimoji="0" lang="ja-JP" altLang="en-US" sz="1600" b="1" smtClean="0">
                <a:solidFill>
                  <a:prstClr val="black"/>
                </a:solidFill>
                <a:latin typeface="UD デジタル 教科書体 NK-B" panose="02020700000000000000" pitchFamily="18" charset="-128"/>
                <a:ea typeface="UD デジタル 教科書体 NK-B" panose="02020700000000000000" pitchFamily="18" charset="-128"/>
              </a:rPr>
              <a:t>）・電話番号</a:t>
            </a:r>
            <a:r>
              <a:rPr kumimoji="0" lang="ja-JP" altLang="en-US" sz="1600" b="1" dirty="0">
                <a:solidFill>
                  <a:prstClr val="black"/>
                </a:solidFill>
                <a:latin typeface="UD デジタル 教科書体 NK-B" panose="02020700000000000000" pitchFamily="18" charset="-128"/>
                <a:ea typeface="UD デジタル 教科書体 NK-B" panose="02020700000000000000" pitchFamily="18" charset="-128"/>
              </a:rPr>
              <a:t>は、スタート時に報道発表</a:t>
            </a:r>
            <a:r>
              <a:rPr kumimoji="0"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予定</a:t>
            </a:r>
            <a:endParaRPr kumimoji="0" lang="en-US" altLang="ja-JP" sz="1600" b="1" dirty="0" smtClean="0">
              <a:solidFill>
                <a:prstClr val="black"/>
              </a:solidFill>
              <a:latin typeface="UD デジタル 教科書体 NK-B" panose="02020700000000000000" pitchFamily="18" charset="-128"/>
              <a:ea typeface="UD デジタル 教科書体 NK-B" panose="02020700000000000000" pitchFamily="18" charset="-128"/>
            </a:endParaRPr>
          </a:p>
          <a:p>
            <a:pPr marL="330209" indent="-330209" defTabSz="457200"/>
            <a:r>
              <a:rPr kumimoji="0"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◆対応内容：①</a:t>
            </a:r>
            <a:r>
              <a:rPr kumimoji="0" lang="ja-JP" altLang="en-US" sz="1600" b="1" u="sng" dirty="0" smtClean="0">
                <a:solidFill>
                  <a:prstClr val="black"/>
                </a:solidFill>
                <a:latin typeface="UD デジタル 教科書体 NK-B" panose="02020700000000000000" pitchFamily="18" charset="-128"/>
                <a:ea typeface="UD デジタル 教科書体 NK-B" panose="02020700000000000000" pitchFamily="18" charset="-128"/>
              </a:rPr>
              <a:t>保健所</a:t>
            </a:r>
            <a:r>
              <a:rPr kumimoji="0" lang="ja-JP" altLang="en-US" sz="1600" b="1" u="sng" dirty="0">
                <a:solidFill>
                  <a:prstClr val="black"/>
                </a:solidFill>
                <a:latin typeface="UD デジタル 教科書体 NK-B" panose="02020700000000000000" pitchFamily="18" charset="-128"/>
                <a:ea typeface="UD デジタル 教科書体 NK-B" panose="02020700000000000000" pitchFamily="18" charset="-128"/>
              </a:rPr>
              <a:t>から連絡がない、連絡が取れない場合のセーフティーネットとして、宿泊療養予約や健康相談を実施</a:t>
            </a:r>
            <a:endParaRPr kumimoji="0" lang="en-US" altLang="ja-JP" sz="1600" b="1" u="sng" dirty="0">
              <a:solidFill>
                <a:prstClr val="black"/>
              </a:solidFill>
              <a:latin typeface="UD デジタル 教科書体 NK-B" panose="02020700000000000000" pitchFamily="18" charset="-128"/>
              <a:ea typeface="UD デジタル 教科書体 NK-B" panose="02020700000000000000" pitchFamily="18" charset="-128"/>
            </a:endParaRPr>
          </a:p>
          <a:p>
            <a:pPr marL="330209" indent="-330209" defTabSz="457200"/>
            <a:r>
              <a:rPr kumimoji="0" lang="en-US" altLang="ja-JP" sz="1600" b="1" dirty="0">
                <a:solidFill>
                  <a:prstClr val="black"/>
                </a:solidFill>
                <a:latin typeface="UD デジタル 教科書体 NK-B" panose="02020700000000000000" pitchFamily="18" charset="-128"/>
                <a:ea typeface="UD デジタル 教科書体 NK-B" panose="02020700000000000000" pitchFamily="18" charset="-128"/>
              </a:rPr>
              <a:t>	</a:t>
            </a:r>
            <a:r>
              <a:rPr kumimoji="0" lang="en-US" altLang="ja-JP" sz="1600" b="1" dirty="0" smtClean="0">
                <a:solidFill>
                  <a:prstClr val="black"/>
                </a:solidFill>
                <a:latin typeface="UD デジタル 教科書体 NK-B" panose="02020700000000000000" pitchFamily="18" charset="-128"/>
                <a:ea typeface="UD デジタル 教科書体 NK-B" panose="02020700000000000000" pitchFamily="18" charset="-128"/>
              </a:rPr>
              <a:t>			</a:t>
            </a:r>
            <a:r>
              <a:rPr kumimoji="0" lang="ja-JP" altLang="en-US" sz="1400" b="1"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0" lang="ja-JP" altLang="en-US" sz="1400" b="1" dirty="0">
                <a:solidFill>
                  <a:prstClr val="black"/>
                </a:solidFill>
                <a:latin typeface="UD デジタル 教科書体 NK-B" panose="02020700000000000000" pitchFamily="18" charset="-128"/>
                <a:ea typeface="UD デジタル 教科書体 NK-B" panose="02020700000000000000" pitchFamily="18" charset="-128"/>
              </a:rPr>
              <a:t>感染判明日から２日以上経過しても保健所から連絡がない自宅待機者を迅速に宿泊療養施設へ移行</a:t>
            </a:r>
            <a:endParaRPr kumimoji="0" lang="en-US" altLang="ja-JP" sz="1400" b="1" dirty="0">
              <a:solidFill>
                <a:prstClr val="black"/>
              </a:solidFill>
              <a:latin typeface="UD デジタル 教科書体 NK-B" panose="02020700000000000000" pitchFamily="18" charset="-128"/>
              <a:ea typeface="UD デジタル 教科書体 NK-B" panose="02020700000000000000" pitchFamily="18" charset="-128"/>
            </a:endParaRPr>
          </a:p>
          <a:p>
            <a:pPr marL="330209" indent="-330209" defTabSz="457200"/>
            <a:r>
              <a:rPr kumimoji="0" lang="en-US" altLang="ja-JP" sz="1400" b="1" dirty="0">
                <a:solidFill>
                  <a:prstClr val="black"/>
                </a:solidFill>
                <a:latin typeface="UD デジタル 教科書体 NK-B" panose="02020700000000000000" pitchFamily="18" charset="-128"/>
                <a:ea typeface="UD デジタル 教科書体 NK-B" panose="02020700000000000000" pitchFamily="18" charset="-128"/>
              </a:rPr>
              <a:t>	</a:t>
            </a:r>
            <a:r>
              <a:rPr kumimoji="0" lang="en-US" altLang="ja-JP" sz="1400" b="1" dirty="0" smtClean="0">
                <a:solidFill>
                  <a:prstClr val="black"/>
                </a:solidFill>
                <a:latin typeface="UD デジタル 教科書体 NK-B" panose="02020700000000000000" pitchFamily="18" charset="-128"/>
                <a:ea typeface="UD デジタル 教科書体 NK-B" panose="02020700000000000000" pitchFamily="18" charset="-128"/>
              </a:rPr>
              <a:t>			</a:t>
            </a:r>
            <a:r>
              <a:rPr kumimoji="0" lang="ja-JP" altLang="en-US" sz="1400" b="1"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0" lang="ja-JP" altLang="en-US" sz="1400" b="1" dirty="0">
                <a:solidFill>
                  <a:prstClr val="black"/>
                </a:solidFill>
                <a:latin typeface="UD デジタル 教科書体 NK-B" panose="02020700000000000000" pitchFamily="18" charset="-128"/>
                <a:ea typeface="UD デジタル 教科書体 NK-B" panose="02020700000000000000" pitchFamily="18" charset="-128"/>
              </a:rPr>
              <a:t>夜間・休日等、保健所と連絡が取れない場合の自宅療養者の健康相談受付や迅速な医療への引継ぎ　</a:t>
            </a:r>
          </a:p>
          <a:p>
            <a:pPr marL="330209" indent="-330209" defTabSz="457200"/>
            <a:r>
              <a:rPr kumimoji="0"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　　　　　　　　　　②</a:t>
            </a:r>
            <a:r>
              <a:rPr kumimoji="0" lang="ja-JP" altLang="en-US" sz="1600" b="1" u="sng" dirty="0" smtClean="0">
                <a:solidFill>
                  <a:prstClr val="black"/>
                </a:solidFill>
                <a:latin typeface="UD デジタル 教科書体 NK-B" panose="02020700000000000000" pitchFamily="18" charset="-128"/>
                <a:ea typeface="UD デジタル 教科書体 NK-B" panose="02020700000000000000" pitchFamily="18" charset="-128"/>
              </a:rPr>
              <a:t>自宅療養中の患者で</a:t>
            </a:r>
            <a:r>
              <a:rPr kumimoji="0" lang="ja-JP" altLang="en-US" sz="1600" b="1" u="sng" dirty="0">
                <a:solidFill>
                  <a:prstClr val="black"/>
                </a:solidFill>
                <a:latin typeface="UD デジタル 教科書体 NK-B" panose="02020700000000000000" pitchFamily="18" charset="-128"/>
                <a:ea typeface="UD デジタル 教科書体 NK-B" panose="02020700000000000000" pitchFamily="18" charset="-128"/>
              </a:rPr>
              <a:t>医師の診察を</a:t>
            </a:r>
            <a:r>
              <a:rPr kumimoji="0" lang="ja-JP" altLang="en-US" sz="1600" b="1" u="sng" dirty="0" smtClean="0">
                <a:solidFill>
                  <a:prstClr val="black"/>
                </a:solidFill>
                <a:latin typeface="UD デジタル 教科書体 NK-B" panose="02020700000000000000" pitchFamily="18" charset="-128"/>
                <a:ea typeface="UD デジタル 教科書体 NK-B" panose="02020700000000000000" pitchFamily="18" charset="-128"/>
              </a:rPr>
              <a:t>受けたい場合や抗体治療医療機関を知りたい場合に医療機関を案内</a:t>
            </a:r>
            <a:endParaRPr kumimoji="0" lang="en-US" altLang="ja-JP" sz="1600" b="1" u="sng" dirty="0" smtClean="0">
              <a:solidFill>
                <a:prstClr val="black"/>
              </a:solidFill>
              <a:latin typeface="UD デジタル 教科書体 NK-B" panose="02020700000000000000" pitchFamily="18" charset="-128"/>
              <a:ea typeface="UD デジタル 教科書体 NK-B" panose="02020700000000000000" pitchFamily="18" charset="-128"/>
            </a:endParaRPr>
          </a:p>
          <a:p>
            <a:pPr marL="330209" indent="-330209" defTabSz="457200"/>
            <a:r>
              <a:rPr kumimoji="0" lang="en-US" altLang="ja-JP" sz="1600" b="1" dirty="0">
                <a:solidFill>
                  <a:prstClr val="black"/>
                </a:solidFill>
                <a:latin typeface="UD デジタル 教科書体 NK-B" panose="02020700000000000000" pitchFamily="18" charset="-128"/>
                <a:ea typeface="UD デジタル 教科書体 NK-B" panose="02020700000000000000" pitchFamily="18" charset="-128"/>
              </a:rPr>
              <a:t>	</a:t>
            </a:r>
            <a:r>
              <a:rPr kumimoji="0" lang="en-US" altLang="ja-JP" sz="1600" b="1" dirty="0" smtClean="0">
                <a:solidFill>
                  <a:prstClr val="black"/>
                </a:solidFill>
                <a:latin typeface="UD デジタル 教科書体 NK-B" panose="02020700000000000000" pitchFamily="18" charset="-128"/>
                <a:ea typeface="UD デジタル 教科書体 NK-B" panose="02020700000000000000" pitchFamily="18" charset="-128"/>
              </a:rPr>
              <a:t>			</a:t>
            </a:r>
            <a:r>
              <a:rPr kumimoji="0" lang="ja-JP" altLang="en-US" sz="1400" b="1" dirty="0" smtClean="0">
                <a:solidFill>
                  <a:prstClr val="black"/>
                </a:solidFill>
                <a:latin typeface="UD デジタル 教科書体 NK-B" panose="02020700000000000000" pitchFamily="18" charset="-128"/>
                <a:ea typeface="UD デジタル 教科書体 NK-B" panose="02020700000000000000" pitchFamily="18" charset="-128"/>
              </a:rPr>
              <a:t>▶受診可能な医療機関を</a:t>
            </a:r>
            <a:r>
              <a:rPr kumimoji="0" lang="en-US" altLang="ja-JP" sz="1400" b="1" dirty="0" smtClean="0">
                <a:solidFill>
                  <a:prstClr val="black"/>
                </a:solidFill>
                <a:latin typeface="UD デジタル 教科書体 NK-B" panose="02020700000000000000" pitchFamily="18" charset="-128"/>
                <a:ea typeface="UD デジタル 教科書体 NK-B" panose="02020700000000000000" pitchFamily="18" charset="-128"/>
              </a:rPr>
              <a:t>24</a:t>
            </a:r>
            <a:r>
              <a:rPr kumimoji="0" lang="ja-JP" altLang="en-US" sz="1400" b="1" dirty="0" smtClean="0">
                <a:solidFill>
                  <a:prstClr val="black"/>
                </a:solidFill>
                <a:latin typeface="UD デジタル 教科書体 NK-B" panose="02020700000000000000" pitchFamily="18" charset="-128"/>
                <a:ea typeface="UD デジタル 教科書体 NK-B" panose="02020700000000000000" pitchFamily="18" charset="-128"/>
              </a:rPr>
              <a:t>時間案内</a:t>
            </a:r>
            <a:r>
              <a:rPr kumimoji="0"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　　</a:t>
            </a:r>
            <a:endParaRPr kumimoji="0" lang="ja-JP" altLang="en-US" sz="1200" b="1"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17" name="角丸四角形 116"/>
          <p:cNvSpPr/>
          <p:nvPr/>
        </p:nvSpPr>
        <p:spPr>
          <a:xfrm>
            <a:off x="81362" y="2103120"/>
            <a:ext cx="4055149" cy="3962400"/>
          </a:xfrm>
          <a:prstGeom prst="roundRect">
            <a:avLst>
              <a:gd name="adj" fmla="val 6137"/>
            </a:avLst>
          </a:prstGeom>
          <a:gradFill>
            <a:gsLst>
              <a:gs pos="0">
                <a:srgbClr val="FBFBFB"/>
              </a:gs>
              <a:gs pos="50000">
                <a:srgbClr val="E6E6E6"/>
              </a:gs>
              <a:gs pos="100000">
                <a:srgbClr val="EEEEEE"/>
              </a:gs>
            </a:gsLst>
          </a:gradFill>
          <a:ln>
            <a:solidFill>
              <a:schemeClr val="bg1">
                <a:lumMod val="65000"/>
              </a:schemeClr>
            </a:solidFill>
          </a:ln>
        </p:spPr>
        <p:style>
          <a:lnRef idx="0">
            <a:schemeClr val="accent3"/>
          </a:lnRef>
          <a:fillRef idx="3">
            <a:schemeClr val="accent3"/>
          </a:fillRef>
          <a:effectRef idx="3">
            <a:schemeClr val="accent3"/>
          </a:effectRef>
          <a:fontRef idx="minor">
            <a:schemeClr val="lt1"/>
          </a:fontRef>
        </p:style>
        <p:txBody>
          <a:bodyPr lIns="36000" tIns="0" rIns="0" bIns="0" rtlCol="0" anchor="ctr"/>
          <a:lstStyle/>
          <a:p>
            <a:endParaRPr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7" name="正方形/長方形 46"/>
          <p:cNvSpPr/>
          <p:nvPr/>
        </p:nvSpPr>
        <p:spPr>
          <a:xfrm>
            <a:off x="0" y="2103"/>
            <a:ext cx="12191999" cy="461665"/>
          </a:xfrm>
          <a:prstGeom prst="rect">
            <a:avLst/>
          </a:prstGeom>
          <a:solidFill>
            <a:srgbClr val="023894"/>
          </a:solidFill>
        </p:spPr>
        <p:txBody>
          <a:bodyPr wrap="square" rtlCol="0" anchor="ctr">
            <a:spAutoFit/>
          </a:bodyPr>
          <a:lstStyle/>
          <a:p>
            <a:pPr algn="ctr" defTabSz="457200"/>
            <a:r>
              <a:rPr kumimoji="0" lang="zh-TW" altLang="en-US" sz="2400" dirty="0">
                <a:solidFill>
                  <a:prstClr val="white"/>
                </a:solidFill>
                <a:latin typeface="UD デジタル 教科書体 NK-B" panose="02020700000000000000" pitchFamily="18" charset="-128"/>
                <a:ea typeface="UD デジタル 教科書体 NK-B" panose="02020700000000000000" pitchFamily="18" charset="-128"/>
              </a:rPr>
              <a:t>大阪府自宅待機者</a:t>
            </a:r>
            <a:r>
              <a:rPr kumimoji="0" lang="zh-TW" altLang="en-US" sz="2400" dirty="0" smtClean="0">
                <a:solidFill>
                  <a:prstClr val="white"/>
                </a:solidFill>
                <a:latin typeface="UD デジタル 教科書体 NK-B" panose="02020700000000000000" pitchFamily="18" charset="-128"/>
                <a:ea typeface="UD デジタル 教科書体 NK-B" panose="02020700000000000000" pitchFamily="18" charset="-128"/>
              </a:rPr>
              <a:t>等</a:t>
            </a:r>
            <a:r>
              <a:rPr kumimoji="0" lang="en-US" altLang="ja-JP" sz="2400" dirty="0" smtClean="0">
                <a:solidFill>
                  <a:prstClr val="white"/>
                </a:solidFill>
                <a:latin typeface="UD デジタル 教科書体 NK-B" panose="02020700000000000000" pitchFamily="18" charset="-128"/>
                <a:ea typeface="UD デジタル 教科書体 NK-B" panose="02020700000000000000" pitchFamily="18" charset="-128"/>
              </a:rPr>
              <a:t>24</a:t>
            </a:r>
            <a:r>
              <a:rPr kumimoji="0" lang="ja-JP" altLang="en-US" sz="2400" dirty="0" smtClean="0">
                <a:solidFill>
                  <a:prstClr val="white"/>
                </a:solidFill>
                <a:latin typeface="UD デジタル 教科書体 NK-B" panose="02020700000000000000" pitchFamily="18" charset="-128"/>
                <a:ea typeface="UD デジタル 教科書体 NK-B" panose="02020700000000000000" pitchFamily="18" charset="-128"/>
              </a:rPr>
              <a:t>時間</a:t>
            </a:r>
            <a:r>
              <a:rPr kumimoji="0" lang="zh-TW" altLang="en-US" sz="2400" dirty="0" smtClean="0">
                <a:solidFill>
                  <a:prstClr val="white"/>
                </a:solidFill>
                <a:latin typeface="UD デジタル 教科書体 NK-B" panose="02020700000000000000" pitchFamily="18" charset="-128"/>
                <a:ea typeface="UD デジタル 教科書体 NK-B" panose="02020700000000000000" pitchFamily="18" charset="-128"/>
              </a:rPr>
              <a:t>緊急</a:t>
            </a:r>
            <a:r>
              <a:rPr kumimoji="0" lang="ja-JP" altLang="en-US" sz="2400" dirty="0" smtClean="0">
                <a:solidFill>
                  <a:prstClr val="white"/>
                </a:solidFill>
                <a:latin typeface="UD デジタル 教科書体 NK-B" panose="02020700000000000000" pitchFamily="18" charset="-128"/>
                <a:ea typeface="UD デジタル 教科書体 NK-B" panose="02020700000000000000" pitchFamily="18" charset="-128"/>
              </a:rPr>
              <a:t>サポートセンター（仮称）の</a:t>
            </a:r>
            <a:r>
              <a:rPr kumimoji="0" lang="ja-JP" altLang="en-US" sz="2400" dirty="0">
                <a:solidFill>
                  <a:prstClr val="white"/>
                </a:solidFill>
                <a:latin typeface="UD デジタル 教科書体 NK-B" panose="02020700000000000000" pitchFamily="18" charset="-128"/>
                <a:ea typeface="UD デジタル 教科書体 NK-B" panose="02020700000000000000" pitchFamily="18" charset="-128"/>
              </a:rPr>
              <a:t>運営開始に</a:t>
            </a:r>
            <a:r>
              <a:rPr kumimoji="0" lang="ja-JP" altLang="en-US" sz="2400" dirty="0" smtClean="0">
                <a:solidFill>
                  <a:prstClr val="white"/>
                </a:solidFill>
                <a:latin typeface="UD デジタル 教科書体 NK-B" panose="02020700000000000000" pitchFamily="18" charset="-128"/>
                <a:ea typeface="UD デジタル 教科書体 NK-B" panose="02020700000000000000" pitchFamily="18" charset="-128"/>
              </a:rPr>
              <a:t>ついて  </a:t>
            </a:r>
            <a:endParaRPr kumimoji="0" lang="en-US" altLang="ja-JP" sz="2400"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100" name="角丸四角形 99"/>
          <p:cNvSpPr/>
          <p:nvPr/>
        </p:nvSpPr>
        <p:spPr>
          <a:xfrm>
            <a:off x="83281" y="2013063"/>
            <a:ext cx="3872054" cy="377711"/>
          </a:xfrm>
          <a:prstGeom prst="roundRect">
            <a:avLst>
              <a:gd name="adj" fmla="val 16938"/>
            </a:avLst>
          </a:prstGeom>
          <a:effectLst>
            <a:outerShdw blurRad="50800" dist="38100" dir="2700000" algn="tl" rotWithShape="0">
              <a:prstClr val="black">
                <a:alpha val="40000"/>
              </a:prstClr>
            </a:outerShdw>
          </a:effectLst>
        </p:spPr>
        <p:style>
          <a:lnRef idx="0">
            <a:schemeClr val="accent3"/>
          </a:lnRef>
          <a:fillRef idx="3">
            <a:schemeClr val="accent3"/>
          </a:fillRef>
          <a:effectRef idx="3">
            <a:schemeClr val="accent3"/>
          </a:effectRef>
          <a:fontRef idx="minor">
            <a:schemeClr val="lt1"/>
          </a:fontRef>
        </p:style>
        <p:txBody>
          <a:bodyPr lIns="0" tIns="0" rIns="0" bIns="0" rtlCol="0" anchor="ctr"/>
          <a:lstStyle/>
          <a:p>
            <a:pPr algn="ct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96" name="テキスト ボックス 95"/>
          <p:cNvSpPr txBox="1"/>
          <p:nvPr/>
        </p:nvSpPr>
        <p:spPr>
          <a:xfrm>
            <a:off x="966666" y="2053279"/>
            <a:ext cx="2215158" cy="307777"/>
          </a:xfrm>
          <a:prstGeom prst="rect">
            <a:avLst/>
          </a:prstGeom>
          <a:noFill/>
        </p:spPr>
        <p:txBody>
          <a:bodyPr vert="horz" wrap="square" lIns="0" tIns="0" rIns="0" bIns="0" rtlCol="0">
            <a:spAutoFit/>
          </a:bodyPr>
          <a:lstStyle/>
          <a:p>
            <a:pPr algn="ctr"/>
            <a:r>
              <a:rPr lang="ja-JP" altLang="en-US" sz="2000" dirty="0" smtClean="0">
                <a:solidFill>
                  <a:schemeClr val="bg1"/>
                </a:solidFill>
                <a:latin typeface="UD デジタル 教科書体 NK-B" panose="02020700000000000000" pitchFamily="18" charset="-128"/>
                <a:ea typeface="UD デジタル 教科書体 NK-B" panose="02020700000000000000" pitchFamily="18" charset="-128"/>
              </a:rPr>
              <a:t>自宅待機者・療養</a:t>
            </a:r>
            <a:r>
              <a:rPr lang="ja-JP" altLang="en-US" sz="2000" dirty="0">
                <a:solidFill>
                  <a:schemeClr val="bg1"/>
                </a:solidFill>
                <a:latin typeface="UD デジタル 教科書体 NK-B" panose="02020700000000000000" pitchFamily="18" charset="-128"/>
                <a:ea typeface="UD デジタル 教科書体 NK-B" panose="02020700000000000000" pitchFamily="18" charset="-128"/>
              </a:rPr>
              <a:t>者</a:t>
            </a:r>
            <a:endParaRPr lang="en-US" altLang="ja-JP" sz="20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01" name="テキスト ボックス 100"/>
          <p:cNvSpPr txBox="1"/>
          <p:nvPr/>
        </p:nvSpPr>
        <p:spPr>
          <a:xfrm>
            <a:off x="137161" y="2679871"/>
            <a:ext cx="1619554" cy="307777"/>
          </a:xfrm>
          <a:prstGeom prst="rect">
            <a:avLst/>
          </a:prstGeom>
          <a:noFill/>
          <a:ln w="38100">
            <a:solidFill>
              <a:schemeClr val="tx1"/>
            </a:solidFill>
            <a:prstDash val="sysDash"/>
          </a:ln>
        </p:spPr>
        <p:txBody>
          <a:bodyPr wrap="square" lIns="0" tIns="0" rIns="0" bIns="0" rtlCol="0">
            <a:spAutoFit/>
          </a:bodyPr>
          <a:lstStyle/>
          <a:p>
            <a:pPr algn="ctr"/>
            <a:r>
              <a:rPr lang="ja-JP" altLang="en-US" sz="2000" b="1" i="1" dirty="0" smtClean="0">
                <a:latin typeface="UD デジタル 教科書体 NK-B" panose="02020700000000000000" pitchFamily="18" charset="-128"/>
                <a:ea typeface="UD デジタル 教科書体 NK-B" panose="02020700000000000000" pitchFamily="18" charset="-128"/>
              </a:rPr>
              <a:t>対象</a:t>
            </a:r>
            <a:endParaRPr lang="en-US" altLang="ja-JP" sz="2000" i="1" dirty="0">
              <a:latin typeface="UD デジタル 教科書体 NK-B" panose="02020700000000000000" pitchFamily="18" charset="-128"/>
              <a:ea typeface="UD デジタル 教科書体 NK-B" panose="02020700000000000000" pitchFamily="18" charset="-128"/>
            </a:endParaRPr>
          </a:p>
        </p:txBody>
      </p:sp>
      <p:grpSp>
        <p:nvGrpSpPr>
          <p:cNvPr id="6" name="グループ化 5"/>
          <p:cNvGrpSpPr/>
          <p:nvPr/>
        </p:nvGrpSpPr>
        <p:grpSpPr>
          <a:xfrm>
            <a:off x="141230" y="1847670"/>
            <a:ext cx="825436" cy="732854"/>
            <a:chOff x="252692" y="1029441"/>
            <a:chExt cx="1087240" cy="892955"/>
          </a:xfrm>
        </p:grpSpPr>
        <p:pic>
          <p:nvPicPr>
            <p:cNvPr id="97" name="図 96">
              <a:extLst>
                <a:ext uri="{FF2B5EF4-FFF2-40B4-BE49-F238E27FC236}">
                  <a16:creationId xmlns:a16="http://schemas.microsoft.com/office/drawing/2014/main" id="{7318CC45-DF0D-48EF-993A-EEB4C387C0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2692" y="1029441"/>
              <a:ext cx="1087240" cy="892955"/>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6237" y="1507724"/>
              <a:ext cx="531411" cy="276999"/>
            </a:xfrm>
            <a:prstGeom prst="rect">
              <a:avLst/>
            </a:prstGeom>
          </p:spPr>
        </p:pic>
      </p:grpSp>
      <p:sp>
        <p:nvSpPr>
          <p:cNvPr id="68" name="テキスト ボックス 67"/>
          <p:cNvSpPr txBox="1"/>
          <p:nvPr/>
        </p:nvSpPr>
        <p:spPr>
          <a:xfrm>
            <a:off x="1826208" y="2684443"/>
            <a:ext cx="2176179" cy="307777"/>
          </a:xfrm>
          <a:prstGeom prst="rect">
            <a:avLst/>
          </a:prstGeom>
          <a:noFill/>
          <a:ln w="38100">
            <a:solidFill>
              <a:schemeClr val="tx1"/>
            </a:solidFill>
            <a:prstDash val="dash"/>
          </a:ln>
        </p:spPr>
        <p:txBody>
          <a:bodyPr wrap="square" lIns="0" tIns="0" rIns="0" bIns="0" rtlCol="0">
            <a:spAutoFit/>
          </a:bodyPr>
          <a:lstStyle/>
          <a:p>
            <a:pPr algn="ctr"/>
            <a:r>
              <a:rPr lang="ja-JP" altLang="en-US" sz="2000" b="1" i="1" dirty="0" smtClean="0">
                <a:latin typeface="UD デジタル 教科書体 NK-B" panose="02020700000000000000" pitchFamily="18" charset="-128"/>
                <a:ea typeface="UD デジタル 教科書体 NK-B" panose="02020700000000000000" pitchFamily="18" charset="-128"/>
              </a:rPr>
              <a:t>相談受付内容</a:t>
            </a:r>
            <a:endParaRPr lang="en-US" altLang="ja-JP" sz="2000" i="1" dirty="0">
              <a:latin typeface="UD デジタル 教科書体 NK-B" panose="02020700000000000000" pitchFamily="18" charset="-128"/>
              <a:ea typeface="UD デジタル 教科書体 NK-B" panose="02020700000000000000" pitchFamily="18" charset="-128"/>
            </a:endParaRPr>
          </a:p>
        </p:txBody>
      </p:sp>
      <p:sp>
        <p:nvSpPr>
          <p:cNvPr id="115" name="角丸四角形 114"/>
          <p:cNvSpPr/>
          <p:nvPr/>
        </p:nvSpPr>
        <p:spPr>
          <a:xfrm>
            <a:off x="4297375" y="2102870"/>
            <a:ext cx="4586494" cy="3962650"/>
          </a:xfrm>
          <a:prstGeom prst="roundRect">
            <a:avLst>
              <a:gd name="adj" fmla="val 5398"/>
            </a:avLst>
          </a:prstGeom>
          <a:gradFill>
            <a:gsLst>
              <a:gs pos="0">
                <a:srgbClr val="FCE5D8"/>
              </a:gs>
              <a:gs pos="50000">
                <a:srgbClr val="FCD6BC"/>
              </a:gs>
              <a:gs pos="100000">
                <a:srgbClr val="F5C3A1"/>
              </a:gs>
            </a:gsLst>
          </a:gradFill>
          <a:ln w="44450">
            <a:solidFill>
              <a:srgbClr val="ED8E4D"/>
            </a:solidFill>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rtlCol="0" anchor="t" anchorCtr="0"/>
          <a:lstStyle/>
          <a:p>
            <a:pPr algn="ctr"/>
            <a:endParaRPr lang="en-US" altLang="ja-JP" sz="2000" dirty="0">
              <a:latin typeface="UD デジタル 教科書体 NK-B" panose="02020700000000000000" pitchFamily="18" charset="-128"/>
              <a:ea typeface="UD デジタル 教科書体 NK-B" panose="02020700000000000000" pitchFamily="18" charset="-128"/>
            </a:endParaRPr>
          </a:p>
          <a:p>
            <a:pPr algn="ctr"/>
            <a:endParaRPr lang="en-US" altLang="ja-JP" sz="2000" dirty="0" smtClean="0">
              <a:latin typeface="UD デジタル 教科書体 NK-B" panose="02020700000000000000" pitchFamily="18" charset="-128"/>
              <a:ea typeface="UD デジタル 教科書体 NK-B" panose="02020700000000000000" pitchFamily="18" charset="-128"/>
            </a:endParaRPr>
          </a:p>
        </p:txBody>
      </p:sp>
      <p:sp>
        <p:nvSpPr>
          <p:cNvPr id="10" name="角丸四角形 9"/>
          <p:cNvSpPr/>
          <p:nvPr/>
        </p:nvSpPr>
        <p:spPr>
          <a:xfrm>
            <a:off x="4277741" y="2020430"/>
            <a:ext cx="4636607" cy="370343"/>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05" name="テキスト ボックス 104"/>
          <p:cNvSpPr txBox="1"/>
          <p:nvPr/>
        </p:nvSpPr>
        <p:spPr>
          <a:xfrm>
            <a:off x="4282558" y="2043148"/>
            <a:ext cx="4636314" cy="307777"/>
          </a:xfrm>
          <a:prstGeom prst="rect">
            <a:avLst/>
          </a:prstGeom>
          <a:noFill/>
          <a:ln>
            <a:noFill/>
          </a:ln>
        </p:spPr>
        <p:style>
          <a:lnRef idx="0">
            <a:schemeClr val="accent2"/>
          </a:lnRef>
          <a:fillRef idx="3">
            <a:schemeClr val="accent2"/>
          </a:fillRef>
          <a:effectRef idx="3">
            <a:schemeClr val="accent2"/>
          </a:effectRef>
          <a:fontRef idx="minor">
            <a:schemeClr val="lt1"/>
          </a:fontRef>
        </p:style>
        <p:txBody>
          <a:bodyPr wrap="square" lIns="0" tIns="0" rIns="0" bIns="0" rtlCol="0">
            <a:spAutoFit/>
          </a:bodyPr>
          <a:lstStyle/>
          <a:p>
            <a:pPr algn="ctr"/>
            <a:r>
              <a:rPr lang="ja-JP" altLang="en-US" sz="2000" i="1" dirty="0" smtClean="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大阪府自宅待機者等緊急サポートセンター</a:t>
            </a:r>
            <a:endParaRPr lang="en-US" altLang="ja-JP" sz="2000" i="1" dirty="0">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endParaRPr>
          </a:p>
        </p:txBody>
      </p:sp>
      <p:sp>
        <p:nvSpPr>
          <p:cNvPr id="121" name="テキスト ボックス 120"/>
          <p:cNvSpPr txBox="1"/>
          <p:nvPr/>
        </p:nvSpPr>
        <p:spPr>
          <a:xfrm>
            <a:off x="4527313" y="2468573"/>
            <a:ext cx="4347670" cy="923330"/>
          </a:xfrm>
          <a:prstGeom prst="rect">
            <a:avLst/>
          </a:prstGeom>
          <a:noFill/>
        </p:spPr>
        <p:txBody>
          <a:bodyPr wrap="square" lIns="0" tIns="0" rIns="0" bIns="0" rtlCol="0">
            <a:spAutoFit/>
          </a:bodyPr>
          <a:lstStyle/>
          <a:p>
            <a:r>
              <a:rPr lang="ja-JP" altLang="en-US" sz="1500" dirty="0">
                <a:latin typeface="UD デジタル 教科書体 NK-B" panose="02020700000000000000" pitchFamily="18" charset="-128"/>
                <a:ea typeface="UD デジタル 教科書体 NK-B" panose="02020700000000000000" pitchFamily="18" charset="-128"/>
              </a:rPr>
              <a:t>●</a:t>
            </a:r>
            <a:r>
              <a:rPr lang="ja-JP" altLang="en-US" sz="1500" dirty="0" smtClean="0">
                <a:latin typeface="UD デジタル 教科書体 NK-B" panose="02020700000000000000" pitchFamily="18" charset="-128"/>
                <a:ea typeface="UD デジタル 教科書体 NK-B" panose="02020700000000000000" pitchFamily="18" charset="-128"/>
              </a:rPr>
              <a:t>全日</a:t>
            </a:r>
            <a:r>
              <a:rPr lang="en-US" altLang="ja-JP" sz="1500" dirty="0" smtClean="0">
                <a:latin typeface="UD デジタル 教科書体 NK-B" panose="02020700000000000000" pitchFamily="18" charset="-128"/>
                <a:ea typeface="UD デジタル 教科書体 NK-B" panose="02020700000000000000" pitchFamily="18" charset="-128"/>
              </a:rPr>
              <a:t>24</a:t>
            </a:r>
            <a:r>
              <a:rPr lang="ja-JP" altLang="en-US" sz="1500" dirty="0" smtClean="0">
                <a:latin typeface="UD デジタル 教科書体 NK-B" panose="02020700000000000000" pitchFamily="18" charset="-128"/>
                <a:ea typeface="UD デジタル 教科書体 NK-B" panose="02020700000000000000" pitchFamily="18" charset="-128"/>
              </a:rPr>
              <a:t>時間相談を受付</a:t>
            </a:r>
            <a:endParaRPr lang="en-US" altLang="ja-JP" sz="1500" dirty="0" smtClean="0">
              <a:latin typeface="UD デジタル 教科書体 NK-B" panose="02020700000000000000" pitchFamily="18" charset="-128"/>
              <a:ea typeface="UD デジタル 教科書体 NK-B" panose="02020700000000000000" pitchFamily="18" charset="-128"/>
            </a:endParaRPr>
          </a:p>
          <a:p>
            <a:r>
              <a:rPr lang="ja-JP" altLang="en-US" sz="1500" dirty="0">
                <a:latin typeface="UD デジタル 教科書体 NK-B" panose="02020700000000000000" pitchFamily="18" charset="-128"/>
                <a:ea typeface="UD デジタル 教科書体 NK-B" panose="02020700000000000000" pitchFamily="18" charset="-128"/>
              </a:rPr>
              <a:t>●</a:t>
            </a:r>
            <a:r>
              <a:rPr lang="ja-JP" altLang="en-US" sz="1500" dirty="0" smtClean="0">
                <a:latin typeface="UD デジタル 教科書体 NK-B" panose="02020700000000000000" pitchFamily="18" charset="-128"/>
                <a:ea typeface="UD デジタル 教科書体 NK-B" panose="02020700000000000000" pitchFamily="18" charset="-128"/>
              </a:rPr>
              <a:t>看護師</a:t>
            </a:r>
            <a:r>
              <a:rPr lang="ja-JP" altLang="en-US" sz="1500" dirty="0">
                <a:latin typeface="UD デジタル 教科書体 NK-B" panose="02020700000000000000" pitchFamily="18" charset="-128"/>
                <a:ea typeface="UD デジタル 教科書体 NK-B" panose="02020700000000000000" pitchFamily="18" charset="-128"/>
              </a:rPr>
              <a:t>等のオペレーターが</a:t>
            </a:r>
            <a:r>
              <a:rPr lang="ja-JP" altLang="en-US" sz="1500" dirty="0" smtClean="0">
                <a:latin typeface="UD デジタル 教科書体 NK-B" panose="02020700000000000000" pitchFamily="18" charset="-128"/>
                <a:ea typeface="UD デジタル 教科書体 NK-B" panose="02020700000000000000" pitchFamily="18" charset="-128"/>
              </a:rPr>
              <a:t>対応</a:t>
            </a:r>
            <a:endParaRPr lang="en-US" altLang="ja-JP" sz="1500" dirty="0" smtClean="0">
              <a:latin typeface="UD デジタル 教科書体 NK-B" panose="02020700000000000000" pitchFamily="18" charset="-128"/>
              <a:ea typeface="UD デジタル 教科書体 NK-B" panose="02020700000000000000" pitchFamily="18" charset="-128"/>
            </a:endParaRPr>
          </a:p>
          <a:p>
            <a:r>
              <a:rPr lang="ja-JP" altLang="en-US" sz="1500" dirty="0" smtClean="0">
                <a:latin typeface="UD デジタル 教科書体 NK-B" panose="02020700000000000000" pitchFamily="18" charset="-128"/>
                <a:ea typeface="UD デジタル 教科書体 NK-B" panose="02020700000000000000" pitchFamily="18" charset="-128"/>
              </a:rPr>
              <a:t>●</a:t>
            </a:r>
            <a:r>
              <a:rPr lang="ja-JP" altLang="en-US" sz="1500" dirty="0">
                <a:latin typeface="UD デジタル 教科書体 NK-B" panose="02020700000000000000" pitchFamily="18" charset="-128"/>
                <a:ea typeface="UD デジタル 教科書体 NK-B" panose="02020700000000000000" pitchFamily="18" charset="-128"/>
              </a:rPr>
              <a:t>保健所の判断が必要な場合は保健所へ引継ぎ</a:t>
            </a:r>
            <a:endParaRPr lang="en-US" altLang="ja-JP" sz="1500" dirty="0">
              <a:latin typeface="UD デジタル 教科書体 NK-B" panose="02020700000000000000" pitchFamily="18" charset="-128"/>
              <a:ea typeface="UD デジタル 教科書体 NK-B" panose="02020700000000000000" pitchFamily="18" charset="-128"/>
            </a:endParaRPr>
          </a:p>
          <a:p>
            <a:endParaRPr lang="en-US" altLang="ja-JP" sz="1500" dirty="0">
              <a:latin typeface="UD デジタル 教科書体 NK-B" panose="02020700000000000000" pitchFamily="18" charset="-128"/>
              <a:ea typeface="UD デジタル 教科書体 NK-B" panose="02020700000000000000" pitchFamily="18" charset="-128"/>
            </a:endParaRPr>
          </a:p>
        </p:txBody>
      </p:sp>
      <p:sp>
        <p:nvSpPr>
          <p:cNvPr id="79" name="テキスト ボックス 78"/>
          <p:cNvSpPr txBox="1"/>
          <p:nvPr/>
        </p:nvSpPr>
        <p:spPr>
          <a:xfrm>
            <a:off x="4527313" y="6137739"/>
            <a:ext cx="4676709" cy="184666"/>
          </a:xfrm>
          <a:prstGeom prst="rect">
            <a:avLst/>
          </a:prstGeom>
          <a:noFill/>
        </p:spPr>
        <p:txBody>
          <a:bodyPr wrap="square" lIns="0" tIns="0" rIns="0" bIns="0" rtlCol="0">
            <a:spAutoFit/>
          </a:bodyPr>
          <a:lstStyle/>
          <a:p>
            <a:r>
              <a:rPr lang="en-US" altLang="ja-JP" sz="1200" dirty="0" smtClean="0">
                <a:latin typeface="UD デジタル 教科書体 NK-B" panose="02020700000000000000" pitchFamily="18" charset="-128"/>
                <a:ea typeface="UD デジタル 教科書体 NK-B" panose="02020700000000000000" pitchFamily="18" charset="-128"/>
              </a:rPr>
              <a:t>※</a:t>
            </a:r>
            <a:r>
              <a:rPr lang="ja-JP" altLang="en-US" sz="1200" dirty="0" smtClean="0">
                <a:latin typeface="UD デジタル 教科書体 NK-B" panose="02020700000000000000" pitchFamily="18" charset="-128"/>
                <a:ea typeface="UD デジタル 教科書体 NK-B" panose="02020700000000000000" pitchFamily="18" charset="-128"/>
              </a:rPr>
              <a:t>２は調整中のため、暫定的に保健所を介して実施予定</a:t>
            </a:r>
            <a:endParaRPr lang="en-US" altLang="ja-JP" sz="1200" dirty="0">
              <a:latin typeface="UD デジタル 教科書体 NK-B" panose="02020700000000000000" pitchFamily="18" charset="-128"/>
              <a:ea typeface="UD デジタル 教科書体 NK-B" panose="02020700000000000000" pitchFamily="18" charset="-128"/>
            </a:endParaRPr>
          </a:p>
        </p:txBody>
      </p:sp>
      <p:sp>
        <p:nvSpPr>
          <p:cNvPr id="83" name="テキスト ボックス 82"/>
          <p:cNvSpPr txBox="1"/>
          <p:nvPr/>
        </p:nvSpPr>
        <p:spPr>
          <a:xfrm>
            <a:off x="9037218" y="2686869"/>
            <a:ext cx="2995638" cy="307777"/>
          </a:xfrm>
          <a:prstGeom prst="rect">
            <a:avLst/>
          </a:prstGeom>
          <a:noFill/>
          <a:ln w="38100">
            <a:solidFill>
              <a:schemeClr val="tx1"/>
            </a:solidFill>
            <a:prstDash val="dash"/>
          </a:ln>
        </p:spPr>
        <p:txBody>
          <a:bodyPr wrap="square" lIns="0" tIns="0" rIns="0" bIns="0" rtlCol="0">
            <a:spAutoFit/>
          </a:bodyPr>
          <a:lstStyle/>
          <a:p>
            <a:pPr algn="ctr"/>
            <a:r>
              <a:rPr lang="ja-JP" altLang="en-US" sz="2000" b="1" i="1" dirty="0">
                <a:latin typeface="UD デジタル 教科書体 NK-B" panose="02020700000000000000" pitchFamily="18" charset="-128"/>
                <a:ea typeface="UD デジタル 教科書体 NK-B" panose="02020700000000000000" pitchFamily="18" charset="-128"/>
              </a:rPr>
              <a:t>相談後</a:t>
            </a:r>
            <a:r>
              <a:rPr lang="ja-JP" altLang="en-US" sz="2000" b="1" i="1" dirty="0" smtClean="0">
                <a:latin typeface="UD デジタル 教科書体 NK-B" panose="02020700000000000000" pitchFamily="18" charset="-128"/>
                <a:ea typeface="UD デジタル 教科書体 NK-B" panose="02020700000000000000" pitchFamily="18" charset="-128"/>
              </a:rPr>
              <a:t>の対応</a:t>
            </a:r>
            <a:endParaRPr lang="en-US" altLang="ja-JP" sz="2000" i="1" dirty="0">
              <a:latin typeface="UD デジタル 教科書体 NK-B" panose="02020700000000000000" pitchFamily="18" charset="-128"/>
              <a:ea typeface="UD デジタル 教科書体 NK-B" panose="02020700000000000000" pitchFamily="18" charset="-128"/>
            </a:endParaRPr>
          </a:p>
        </p:txBody>
      </p:sp>
      <p:sp>
        <p:nvSpPr>
          <p:cNvPr id="26" name="角丸四角形 25"/>
          <p:cNvSpPr/>
          <p:nvPr/>
        </p:nvSpPr>
        <p:spPr>
          <a:xfrm>
            <a:off x="4412592" y="5143235"/>
            <a:ext cx="4353765" cy="792000"/>
          </a:xfrm>
          <a:prstGeom prst="roundRect">
            <a:avLst>
              <a:gd name="adj" fmla="val 5924"/>
            </a:avLst>
          </a:prstGeom>
          <a:gradFill>
            <a:gsLst>
              <a:gs pos="0">
                <a:srgbClr val="F9CBB1">
                  <a:lumMod val="97000"/>
                </a:srgbClr>
              </a:gs>
              <a:gs pos="50000">
                <a:srgbClr val="FABA8E"/>
              </a:gs>
              <a:gs pos="100000">
                <a:srgbClr val="ED8E4D"/>
              </a:gs>
            </a:gsLst>
          </a:gradFill>
          <a:ln w="44450">
            <a:solidFill>
              <a:srgbClr val="ED8E4D"/>
            </a:solidFill>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lIns="0" rIns="0" rtlCol="0" anchor="ctr" anchorCtr="0"/>
          <a:lstStyle/>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〇</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オンライン・外来</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診療</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２</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・往診</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医療機関</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の案内</a:t>
            </a:r>
            <a:endParaRPr lang="ja-JP" altLang="en-US" sz="15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〇抗体治療医療機関の案内</a:t>
            </a:r>
            <a:endParaRPr lang="en-US" altLang="ja-JP" sz="15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　〇</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医師会相談窓口</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の案内</a:t>
            </a:r>
            <a:endParaRPr lang="en-US" altLang="ja-JP" sz="15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2" name="角丸四角形 31"/>
          <p:cNvSpPr/>
          <p:nvPr/>
        </p:nvSpPr>
        <p:spPr>
          <a:xfrm>
            <a:off x="9037218" y="5159557"/>
            <a:ext cx="2995638" cy="812617"/>
          </a:xfrm>
          <a:prstGeom prst="roundRect">
            <a:avLst>
              <a:gd name="adj" fmla="val 5924"/>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144000" tIns="0" rIns="0" bIns="0" rtlCol="0" anchor="ctr"/>
          <a:lstStyle/>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患者</a:t>
            </a: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自ら予約の</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上、</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抗体治療や医師の診察を受診</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無料送迎支援あり）</a:t>
            </a:r>
          </a:p>
        </p:txBody>
      </p:sp>
      <p:pic>
        <p:nvPicPr>
          <p:cNvPr id="40" name="図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557296" y="5585294"/>
            <a:ext cx="401735" cy="348657"/>
          </a:xfrm>
          <a:prstGeom prst="rect">
            <a:avLst/>
          </a:prstGeom>
        </p:spPr>
      </p:pic>
      <p:sp>
        <p:nvSpPr>
          <p:cNvPr id="72" name="右矢印 71"/>
          <p:cNvSpPr/>
          <p:nvPr/>
        </p:nvSpPr>
        <p:spPr>
          <a:xfrm>
            <a:off x="1531706" y="5228568"/>
            <a:ext cx="384104" cy="648000"/>
          </a:xfrm>
          <a:prstGeom prst="rightArrow">
            <a:avLst>
              <a:gd name="adj1" fmla="val 60189"/>
              <a:gd name="adj2" fmla="val 27114"/>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2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87" name="角丸四角形 86"/>
          <p:cNvSpPr/>
          <p:nvPr/>
        </p:nvSpPr>
        <p:spPr>
          <a:xfrm>
            <a:off x="1826208" y="5149849"/>
            <a:ext cx="2176179" cy="785385"/>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72000" tIns="0" rIns="0" bIns="0" rtlCol="0" anchor="ctr"/>
          <a:lstStyle/>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・医療機関紹介</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　（オンライン・外来・往診・</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抗体治療医療機関）</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4" name="角丸四角形 43"/>
          <p:cNvSpPr/>
          <p:nvPr/>
        </p:nvSpPr>
        <p:spPr>
          <a:xfrm>
            <a:off x="137160" y="5143235"/>
            <a:ext cx="1622490" cy="792000"/>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w="44450">
            <a:solidFill>
              <a:srgbClr val="FF0000"/>
            </a:solidFill>
          </a:ln>
        </p:spPr>
        <p:style>
          <a:lnRef idx="0">
            <a:schemeClr val="accent3"/>
          </a:lnRef>
          <a:fillRef idx="3">
            <a:schemeClr val="accent3"/>
          </a:fillRef>
          <a:effectRef idx="3">
            <a:schemeClr val="accent3"/>
          </a:effectRef>
          <a:fontRef idx="minor">
            <a:schemeClr val="lt1"/>
          </a:fontRef>
        </p:style>
        <p:txBody>
          <a:bodyPr lIns="72000" tIns="0" rIns="0" bIns="0" rtlCol="0" anchor="ctr"/>
          <a:lstStyle/>
          <a:p>
            <a:pPr algn="ct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医療を</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受けたい場合</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9" name="右矢印 58"/>
          <p:cNvSpPr/>
          <p:nvPr/>
        </p:nvSpPr>
        <p:spPr>
          <a:xfrm>
            <a:off x="4026849" y="5228568"/>
            <a:ext cx="468000" cy="648000"/>
          </a:xfrm>
          <a:prstGeom prst="rightArrow">
            <a:avLst>
              <a:gd name="adj1" fmla="val 60189"/>
              <a:gd name="adj2" fmla="val 27114"/>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3" name="角丸四角形 22"/>
          <p:cNvSpPr/>
          <p:nvPr/>
        </p:nvSpPr>
        <p:spPr>
          <a:xfrm>
            <a:off x="4419161" y="4075450"/>
            <a:ext cx="4353765" cy="971310"/>
          </a:xfrm>
          <a:prstGeom prst="roundRect">
            <a:avLst>
              <a:gd name="adj" fmla="val 5924"/>
            </a:avLst>
          </a:prstGeom>
          <a:gradFill>
            <a:gsLst>
              <a:gs pos="0">
                <a:srgbClr val="F9CBB1">
                  <a:lumMod val="97000"/>
                </a:srgbClr>
              </a:gs>
              <a:gs pos="50000">
                <a:srgbClr val="FABA8E"/>
              </a:gs>
              <a:gs pos="100000">
                <a:srgbClr val="ED8E4D"/>
              </a:gs>
            </a:gsLst>
          </a:gradFill>
          <a:ln w="44450">
            <a:solidFill>
              <a:srgbClr val="ED8E4D"/>
            </a:solidFill>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lIns="0" rIns="0" rtlCol="0" anchor="ctr" anchorCtr="0"/>
          <a:lstStyle/>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〇健康相談（看護師が対応）</a:t>
            </a:r>
            <a:endParaRPr lang="en-US" altLang="ja-JP" sz="15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〇訪問看護の</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手配</a:t>
            </a:r>
            <a:r>
              <a:rPr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２</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lang="ja-JP" altLang="en-US" sz="15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〇緊急往診の手配（往診事業者へ引継ぎ）</a:t>
            </a:r>
          </a:p>
        </p:txBody>
      </p:sp>
      <p:sp>
        <p:nvSpPr>
          <p:cNvPr id="30" name="角丸四角形 29"/>
          <p:cNvSpPr/>
          <p:nvPr/>
        </p:nvSpPr>
        <p:spPr>
          <a:xfrm>
            <a:off x="9041389" y="4073775"/>
            <a:ext cx="2995638" cy="1010793"/>
          </a:xfrm>
          <a:prstGeom prst="roundRect">
            <a:avLst>
              <a:gd name="adj" fmla="val 5924"/>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144000" tIns="0" rIns="0" bIns="0" rtlCol="0" anchor="ctr"/>
          <a:lstStyle/>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訪問</a:t>
            </a: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看護</a:t>
            </a:r>
            <a:r>
              <a:rPr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ST</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から患者へ連絡</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往診事業者から患者へ連絡</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pic>
        <p:nvPicPr>
          <p:cNvPr id="35" name="図 3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485893" y="4180286"/>
            <a:ext cx="505235" cy="529428"/>
          </a:xfrm>
          <a:prstGeom prst="rect">
            <a:avLst/>
          </a:prstGeom>
        </p:spPr>
      </p:pic>
      <p:pic>
        <p:nvPicPr>
          <p:cNvPr id="39" name="図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464539" y="4731041"/>
            <a:ext cx="526589" cy="411649"/>
          </a:xfrm>
          <a:prstGeom prst="rect">
            <a:avLst/>
          </a:prstGeom>
        </p:spPr>
      </p:pic>
      <p:sp>
        <p:nvSpPr>
          <p:cNvPr id="73" name="右矢印 72"/>
          <p:cNvSpPr/>
          <p:nvPr/>
        </p:nvSpPr>
        <p:spPr>
          <a:xfrm>
            <a:off x="594360" y="4246045"/>
            <a:ext cx="1432299" cy="648000"/>
          </a:xfrm>
          <a:prstGeom prst="rightArrow">
            <a:avLst>
              <a:gd name="adj1" fmla="val 60189"/>
              <a:gd name="adj2" fmla="val 27114"/>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2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82" name="角丸四角形 81"/>
          <p:cNvSpPr/>
          <p:nvPr/>
        </p:nvSpPr>
        <p:spPr>
          <a:xfrm>
            <a:off x="1831335" y="4079604"/>
            <a:ext cx="2175138" cy="1004964"/>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72000" tIns="0" rIns="0" bIns="0" rtlCol="0" anchor="ctr"/>
          <a:lstStyle/>
          <a:p>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・保健所閉庁時の</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　健康</a:t>
            </a: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相談</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や体調急変</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5" name="角丸四角形 44"/>
          <p:cNvSpPr/>
          <p:nvPr/>
        </p:nvSpPr>
        <p:spPr>
          <a:xfrm>
            <a:off x="740100" y="4079605"/>
            <a:ext cx="1019550" cy="972000"/>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w="44450">
            <a:solidFill>
              <a:srgbClr val="FF0000"/>
            </a:solidFill>
          </a:ln>
        </p:spPr>
        <p:style>
          <a:lnRef idx="0">
            <a:schemeClr val="accent3"/>
          </a:lnRef>
          <a:fillRef idx="3">
            <a:schemeClr val="accent3"/>
          </a:fillRef>
          <a:effectRef idx="3">
            <a:schemeClr val="accent3"/>
          </a:effectRef>
          <a:fontRef idx="minor">
            <a:schemeClr val="lt1"/>
          </a:fontRef>
        </p:style>
        <p:txBody>
          <a:bodyPr lIns="0" tIns="0" rIns="0" bIns="0" rtlCol="0" anchor="ctr"/>
          <a:lstStyle/>
          <a:p>
            <a:pPr algn="ct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夜間・休日</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１</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p>
        </p:txBody>
      </p:sp>
      <p:sp>
        <p:nvSpPr>
          <p:cNvPr id="60" name="右矢印 59"/>
          <p:cNvSpPr/>
          <p:nvPr/>
        </p:nvSpPr>
        <p:spPr>
          <a:xfrm>
            <a:off x="4026849" y="4246045"/>
            <a:ext cx="468000" cy="648000"/>
          </a:xfrm>
          <a:prstGeom prst="rightArrow">
            <a:avLst>
              <a:gd name="adj1" fmla="val 60189"/>
              <a:gd name="adj2" fmla="val 27114"/>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5" name="角丸四角形 24"/>
          <p:cNvSpPr/>
          <p:nvPr/>
        </p:nvSpPr>
        <p:spPr>
          <a:xfrm>
            <a:off x="4412591" y="3174605"/>
            <a:ext cx="4353765" cy="816371"/>
          </a:xfrm>
          <a:prstGeom prst="roundRect">
            <a:avLst>
              <a:gd name="adj" fmla="val 5924"/>
            </a:avLst>
          </a:prstGeom>
          <a:gradFill>
            <a:gsLst>
              <a:gs pos="0">
                <a:srgbClr val="F9CBB1">
                  <a:lumMod val="97000"/>
                </a:srgbClr>
              </a:gs>
              <a:gs pos="50000">
                <a:srgbClr val="FABA8E"/>
              </a:gs>
              <a:gs pos="100000">
                <a:srgbClr val="ED8E4D"/>
              </a:gs>
            </a:gsLst>
          </a:gradFill>
          <a:ln w="44450">
            <a:solidFill>
              <a:srgbClr val="ED8E4D"/>
            </a:solidFill>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lIns="0" rIns="0" rtlCol="0" anchor="ctr" anchorCtr="0"/>
          <a:lstStyle/>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〇</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宿泊療養先・搬送手配</a:t>
            </a:r>
          </a:p>
          <a:p>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　〇</a:t>
            </a:r>
            <a:r>
              <a:rPr lang="ja-JP" altLang="en-US" sz="1500" dirty="0" smtClean="0">
                <a:solidFill>
                  <a:schemeClr val="tx1"/>
                </a:solidFill>
                <a:latin typeface="UD デジタル 教科書体 NK-B" panose="02020700000000000000" pitchFamily="18" charset="-128"/>
                <a:ea typeface="UD デジタル 教科書体 NK-B" panose="02020700000000000000" pitchFamily="18" charset="-128"/>
              </a:rPr>
              <a:t>パルスオキシメーター配送</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200" dirty="0" smtClean="0">
                <a:solidFill>
                  <a:schemeClr val="tx1"/>
                </a:solidFill>
                <a:latin typeface="UD デジタル 教科書体 NK-B" panose="02020700000000000000" pitchFamily="18" charset="-128"/>
                <a:ea typeface="UD デジタル 教科書体 NK-B" panose="02020700000000000000" pitchFamily="18" charset="-128"/>
              </a:rPr>
              <a:t>２</a:t>
            </a:r>
            <a:r>
              <a:rPr lang="en-US" altLang="ja-JP" sz="1200" dirty="0" smtClean="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sz="15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1" name="角丸四角形 30"/>
          <p:cNvSpPr/>
          <p:nvPr/>
        </p:nvSpPr>
        <p:spPr>
          <a:xfrm>
            <a:off x="9041389" y="3159198"/>
            <a:ext cx="2995638" cy="365337"/>
          </a:xfrm>
          <a:prstGeom prst="roundRect">
            <a:avLst>
              <a:gd name="adj" fmla="val 5924"/>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144000" tIns="0" rIns="0" bIns="0" rtlCol="0" anchor="ctr"/>
          <a:lstStyle/>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宿泊</a:t>
            </a: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療養施設へ入所</a:t>
            </a:r>
          </a:p>
        </p:txBody>
      </p:sp>
      <p:sp>
        <p:nvSpPr>
          <p:cNvPr id="33" name="角丸四角形 32"/>
          <p:cNvSpPr/>
          <p:nvPr/>
        </p:nvSpPr>
        <p:spPr>
          <a:xfrm>
            <a:off x="9041389" y="3636219"/>
            <a:ext cx="2995638" cy="365337"/>
          </a:xfrm>
          <a:prstGeom prst="roundRect">
            <a:avLst>
              <a:gd name="adj" fmla="val 5924"/>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144000" tIns="0" rIns="0" bIns="0" rtlCol="0" anchor="ctr"/>
          <a:lstStyle/>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パルスオキシメーター配布</a:t>
            </a:r>
            <a:endParaRPr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pic>
        <p:nvPicPr>
          <p:cNvPr id="34" name="図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508826" y="3064080"/>
            <a:ext cx="370685" cy="476609"/>
          </a:xfrm>
          <a:prstGeom prst="rect">
            <a:avLst/>
          </a:prstGeom>
        </p:spPr>
      </p:pic>
      <p:sp>
        <p:nvSpPr>
          <p:cNvPr id="62" name="右矢印 61"/>
          <p:cNvSpPr/>
          <p:nvPr/>
        </p:nvSpPr>
        <p:spPr>
          <a:xfrm>
            <a:off x="594362" y="3250275"/>
            <a:ext cx="1432299" cy="648000"/>
          </a:xfrm>
          <a:prstGeom prst="rightArrow">
            <a:avLst>
              <a:gd name="adj1" fmla="val 60189"/>
              <a:gd name="adj2" fmla="val 27114"/>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2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03" name="角丸四角形 102"/>
          <p:cNvSpPr/>
          <p:nvPr/>
        </p:nvSpPr>
        <p:spPr>
          <a:xfrm>
            <a:off x="1831337" y="3174606"/>
            <a:ext cx="2175138" cy="859802"/>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a:solidFill>
              <a:schemeClr val="bg1"/>
            </a:solidFill>
          </a:ln>
        </p:spPr>
        <p:style>
          <a:lnRef idx="0">
            <a:schemeClr val="accent3"/>
          </a:lnRef>
          <a:fillRef idx="3">
            <a:schemeClr val="accent3"/>
          </a:fillRef>
          <a:effectRef idx="3">
            <a:schemeClr val="accent3"/>
          </a:effectRef>
          <a:fontRef idx="minor">
            <a:schemeClr val="lt1"/>
          </a:fontRef>
        </p:style>
        <p:txBody>
          <a:bodyPr lIns="72000" tIns="0" rIns="0" bIns="0" rtlCol="0" anchor="ctr"/>
          <a:lstStyle/>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・宿泊療養希望</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・ﾊﾟﾙｽｵｷｼﾒｰﾀｰ配送希望</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95" name="角丸四角形 94"/>
          <p:cNvSpPr/>
          <p:nvPr/>
        </p:nvSpPr>
        <p:spPr>
          <a:xfrm>
            <a:off x="727175" y="3174605"/>
            <a:ext cx="1032475" cy="835401"/>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w="44450">
            <a:solidFill>
              <a:srgbClr val="FF0000"/>
            </a:solidFill>
          </a:ln>
        </p:spPr>
        <p:style>
          <a:lnRef idx="0">
            <a:schemeClr val="accent3"/>
          </a:lnRef>
          <a:fillRef idx="3">
            <a:schemeClr val="accent3"/>
          </a:fillRef>
          <a:effectRef idx="3">
            <a:schemeClr val="accent3"/>
          </a:effectRef>
          <a:fontRef idx="minor">
            <a:schemeClr val="lt1"/>
          </a:fontRef>
        </p:style>
        <p:txBody>
          <a:bodyPr lIns="0" tIns="0" rIns="0" bIns="0" rtlCol="0" anchor="ctr"/>
          <a:lstStyle/>
          <a:p>
            <a:pPr algn="ctr"/>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陽性判明日から</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rPr>
              <a:t>2</a:t>
            </a:r>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日経過</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75" name="二等辺三角形 74"/>
          <p:cNvSpPr/>
          <p:nvPr/>
        </p:nvSpPr>
        <p:spPr>
          <a:xfrm rot="5400000">
            <a:off x="8492754" y="3378215"/>
            <a:ext cx="875207" cy="437178"/>
          </a:xfrm>
          <a:prstGeom prst="triangle">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40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61" name="右矢印 60"/>
          <p:cNvSpPr/>
          <p:nvPr/>
        </p:nvSpPr>
        <p:spPr>
          <a:xfrm>
            <a:off x="4026849" y="3250275"/>
            <a:ext cx="468000" cy="648000"/>
          </a:xfrm>
          <a:prstGeom prst="rightArrow">
            <a:avLst>
              <a:gd name="adj1" fmla="val 60189"/>
              <a:gd name="adj2" fmla="val 27114"/>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84" name="角丸四角形 83"/>
          <p:cNvSpPr/>
          <p:nvPr/>
        </p:nvSpPr>
        <p:spPr>
          <a:xfrm>
            <a:off x="152401" y="3159199"/>
            <a:ext cx="489480" cy="1899126"/>
          </a:xfrm>
          <a:prstGeom prst="roundRect">
            <a:avLst>
              <a:gd name="adj" fmla="val 9338"/>
            </a:avLst>
          </a:prstGeom>
          <a:gradFill>
            <a:gsLst>
              <a:gs pos="0">
                <a:schemeClr val="bg1">
                  <a:lumMod val="95000"/>
                </a:schemeClr>
              </a:gs>
              <a:gs pos="50000">
                <a:schemeClr val="bg1">
                  <a:lumMod val="85000"/>
                </a:schemeClr>
              </a:gs>
              <a:gs pos="100000">
                <a:schemeClr val="bg1">
                  <a:lumMod val="85000"/>
                </a:schemeClr>
              </a:gs>
            </a:gsLst>
          </a:gradFill>
          <a:ln w="44450">
            <a:solidFill>
              <a:srgbClr val="FF0000"/>
            </a:solidFill>
          </a:ln>
        </p:spPr>
        <p:style>
          <a:lnRef idx="0">
            <a:schemeClr val="accent3"/>
          </a:lnRef>
          <a:fillRef idx="3">
            <a:schemeClr val="accent3"/>
          </a:fillRef>
          <a:effectRef idx="3">
            <a:schemeClr val="accent3"/>
          </a:effectRef>
          <a:fontRef idx="minor">
            <a:schemeClr val="lt1"/>
          </a:fontRef>
        </p:style>
        <p:txBody>
          <a:bodyPr vert="eaVert" lIns="0" tIns="0" rIns="0" bIns="0" rtlCol="0" anchor="ctr"/>
          <a:lstStyle/>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保健所から連絡がない、</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連絡が取れない場合</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4" name="テキスト ボックス 53"/>
          <p:cNvSpPr txBox="1"/>
          <p:nvPr/>
        </p:nvSpPr>
        <p:spPr>
          <a:xfrm>
            <a:off x="141230" y="6135118"/>
            <a:ext cx="3929310" cy="369332"/>
          </a:xfrm>
          <a:prstGeom prst="rect">
            <a:avLst/>
          </a:prstGeom>
          <a:noFill/>
        </p:spPr>
        <p:txBody>
          <a:bodyPr wrap="square" lIns="0" tIns="0" rIns="0" bIns="0" rtlCol="0">
            <a:spAutoFit/>
          </a:bodyPr>
          <a:lstStyle/>
          <a:p>
            <a:r>
              <a:rPr lang="en-US" altLang="ja-JP" sz="1200" dirty="0" smtClean="0">
                <a:latin typeface="UD デジタル 教科書体 NK-B" panose="02020700000000000000" pitchFamily="18" charset="-128"/>
                <a:ea typeface="UD デジタル 教科書体 NK-B" panose="02020700000000000000" pitchFamily="18" charset="-128"/>
              </a:rPr>
              <a:t>※</a:t>
            </a:r>
            <a:r>
              <a:rPr lang="ja-JP" altLang="en-US" sz="1200" dirty="0" smtClean="0">
                <a:latin typeface="UD デジタル 教科書体 NK-B" panose="02020700000000000000" pitchFamily="18" charset="-128"/>
                <a:ea typeface="UD デジタル 教科書体 NK-B" panose="02020700000000000000" pitchFamily="18" charset="-128"/>
              </a:rPr>
              <a:t>１・平日日中に健康相談等がサポートセンターに</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　　　　入った場合には、保健所へ引継ぎ</a:t>
            </a:r>
            <a:endParaRPr lang="en-US" altLang="ja-JP" sz="1200" dirty="0">
              <a:latin typeface="UD デジタル 教科書体 NK-B" panose="02020700000000000000" pitchFamily="18" charset="-128"/>
              <a:ea typeface="UD デジタル 教科書体 NK-B" panose="02020700000000000000" pitchFamily="18" charset="-128"/>
            </a:endParaRPr>
          </a:p>
        </p:txBody>
      </p:sp>
      <p:sp>
        <p:nvSpPr>
          <p:cNvPr id="56" name="テキスト ボックス 55"/>
          <p:cNvSpPr txBox="1"/>
          <p:nvPr/>
        </p:nvSpPr>
        <p:spPr>
          <a:xfrm>
            <a:off x="141230" y="6514594"/>
            <a:ext cx="4533782" cy="369332"/>
          </a:xfrm>
          <a:prstGeom prst="rect">
            <a:avLst/>
          </a:prstGeom>
          <a:noFill/>
        </p:spPr>
        <p:txBody>
          <a:bodyPr wrap="square" lIns="0" tIns="0" rIns="0" bIns="0" rtlCol="0">
            <a:spAutoFit/>
          </a:bodyPr>
          <a:lstStyle/>
          <a:p>
            <a:r>
              <a:rPr lang="ja-JP" altLang="en-US" sz="1200" dirty="0">
                <a:latin typeface="UD デジタル 教科書体 NK-B" panose="02020700000000000000" pitchFamily="18" charset="-128"/>
                <a:ea typeface="UD デジタル 教科書体 NK-B" panose="02020700000000000000" pitchFamily="18" charset="-128"/>
              </a:rPr>
              <a:t>　</a:t>
            </a:r>
            <a:r>
              <a:rPr lang="ja-JP" altLang="en-US" sz="1200" dirty="0" smtClean="0">
                <a:latin typeface="UD デジタル 教科書体 NK-B" panose="02020700000000000000" pitchFamily="18" charset="-128"/>
                <a:ea typeface="UD デジタル 教科書体 NK-B" panose="02020700000000000000" pitchFamily="18" charset="-128"/>
              </a:rPr>
              <a:t>　　・保健所にて夜間・休日等の緊急連絡先を指定</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a:t>
            </a:r>
            <a:r>
              <a:rPr lang="ja-JP" altLang="en-US" sz="1200" dirty="0" smtClean="0">
                <a:latin typeface="UD デジタル 教科書体 NK-B" panose="02020700000000000000" pitchFamily="18" charset="-128"/>
                <a:ea typeface="UD デジタル 教科書体 NK-B" panose="02020700000000000000" pitchFamily="18" charset="-128"/>
              </a:rPr>
              <a:t>　   している場合には、そちら</a:t>
            </a:r>
            <a:r>
              <a:rPr lang="ja-JP" altLang="en-US" sz="1200" dirty="0">
                <a:latin typeface="UD デジタル 教科書体 NK-B" panose="02020700000000000000" pitchFamily="18" charset="-128"/>
                <a:ea typeface="UD デジタル 教科書体 NK-B" panose="02020700000000000000" pitchFamily="18" charset="-128"/>
              </a:rPr>
              <a:t>に</a:t>
            </a:r>
            <a:r>
              <a:rPr lang="ja-JP" altLang="en-US" sz="1200" dirty="0" smtClean="0">
                <a:latin typeface="UD デジタル 教科書体 NK-B" panose="02020700000000000000" pitchFamily="18" charset="-128"/>
                <a:ea typeface="UD デジタル 教科書体 NK-B" panose="02020700000000000000" pitchFamily="18" charset="-128"/>
              </a:rPr>
              <a:t>引継ぎ（別途連絡先調査）</a:t>
            </a:r>
            <a:endParaRPr lang="en-US" altLang="ja-JP" sz="1200" dirty="0">
              <a:latin typeface="UD デジタル 教科書体 NK-B" panose="02020700000000000000" pitchFamily="18" charset="-128"/>
              <a:ea typeface="UD デジタル 教科書体 NK-B" panose="02020700000000000000" pitchFamily="18" charset="-128"/>
            </a:endParaRPr>
          </a:p>
        </p:txBody>
      </p:sp>
      <p:pic>
        <p:nvPicPr>
          <p:cNvPr id="55" name="図 5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1459669" y="3640282"/>
            <a:ext cx="500047" cy="488784"/>
          </a:xfrm>
          <a:prstGeom prst="rect">
            <a:avLst/>
          </a:prstGeom>
        </p:spPr>
      </p:pic>
      <p:sp>
        <p:nvSpPr>
          <p:cNvPr id="50" name="二等辺三角形 49"/>
          <p:cNvSpPr/>
          <p:nvPr/>
        </p:nvSpPr>
        <p:spPr>
          <a:xfrm rot="5400000">
            <a:off x="8492754" y="4376876"/>
            <a:ext cx="875207" cy="437178"/>
          </a:xfrm>
          <a:prstGeom prst="triangle">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40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1" name="二等辺三角形 50"/>
          <p:cNvSpPr/>
          <p:nvPr/>
        </p:nvSpPr>
        <p:spPr>
          <a:xfrm rot="5400000">
            <a:off x="8492754" y="5350249"/>
            <a:ext cx="875207" cy="437178"/>
          </a:xfrm>
          <a:prstGeom prst="triangle">
            <a:avLst/>
          </a:prstGeom>
          <a:gradFill flip="none" rotWithShape="1">
            <a:gsLst>
              <a:gs pos="0">
                <a:schemeClr val="accent5">
                  <a:lumMod val="50000"/>
                  <a:shade val="30000"/>
                  <a:satMod val="115000"/>
                </a:schemeClr>
              </a:gs>
              <a:gs pos="50000">
                <a:schemeClr val="accent5">
                  <a:lumMod val="75000"/>
                </a:schemeClr>
              </a:gs>
              <a:gs pos="100000">
                <a:schemeClr val="accent5">
                  <a:lumMod val="40000"/>
                  <a:lumOff val="60000"/>
                </a:schemeClr>
              </a:gs>
            </a:gsLst>
            <a:lin ang="135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40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8" name="テキスト ボックス 5"/>
          <p:cNvSpPr txBox="1"/>
          <p:nvPr/>
        </p:nvSpPr>
        <p:spPr>
          <a:xfrm>
            <a:off x="11227870" y="24726"/>
            <a:ext cx="932596" cy="251795"/>
          </a:xfrm>
          <a:prstGeom prst="rect">
            <a:avLst/>
          </a:prstGeom>
          <a:solidFill>
            <a:schemeClr val="bg1"/>
          </a:solidFill>
        </p:spPr>
        <p:txBody>
          <a:bodyPr wrap="square" lIns="0" tIns="18000" rIns="0" bIns="1800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t>資料</a:t>
            </a:r>
            <a:r>
              <a:rPr lang="ja-JP" altLang="en-US" sz="1400" dirty="0" smtClean="0"/>
              <a:t>４</a:t>
            </a:r>
            <a:r>
              <a:rPr lang="ja-JP" altLang="en-US" sz="1400" dirty="0" smtClean="0"/>
              <a:t>－１</a:t>
            </a:r>
            <a:endParaRPr kumimoji="1" lang="ja-JP" altLang="en-US" sz="1400" dirty="0"/>
          </a:p>
        </p:txBody>
      </p:sp>
    </p:spTree>
    <p:extLst>
      <p:ext uri="{BB962C8B-B14F-4D97-AF65-F5344CB8AC3E}">
        <p14:creationId xmlns:p14="http://schemas.microsoft.com/office/powerpoint/2010/main" val="1686957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7261</TotalTime>
  <Words>481</Words>
  <Application>Microsoft Office PowerPoint</Application>
  <PresentationFormat>ワイド画面</PresentationFormat>
  <Paragraphs>52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NK-B</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363</cp:revision>
  <cp:lastPrinted>2021-10-20T08:52:29Z</cp:lastPrinted>
  <dcterms:created xsi:type="dcterms:W3CDTF">2021-07-02T04:34:10Z</dcterms:created>
  <dcterms:modified xsi:type="dcterms:W3CDTF">2021-10-21T04:54:54Z</dcterms:modified>
</cp:coreProperties>
</file>