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A46B-3EC5-4541-B853-403068AD5E00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5EEE-F01F-479F-817F-7D609CBF6ECE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7DBA-1984-4D37-865A-64385BCEB893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7B26-906A-43EF-BA69-0269BFE33F4A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4C38-FDFC-4794-99E9-2C4B0CD5168F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AD9-B493-4E66-BC87-5D9380344681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95C2-570E-471C-9B8A-7B409081C7B1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72A5-2CC1-4889-8FCE-9E25547C8F55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832-B755-4EB6-A716-1C79D031EC79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4E0D-3395-4DEC-8401-1236F4075E10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C18B-4797-4ECB-917B-79CFE96BFC94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9C8D-387B-4003-A7E7-7BD8978E9EEE}" type="datetime3">
              <a:rPr kumimoji="1" lang="ja-JP" altLang="en-US" smtClean="0"/>
              <a:t>令和3年10月21日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32405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飲食店等に対する措置内容の周知徹底の取組み</a:t>
            </a:r>
            <a:endParaRPr lang="en-US" altLang="ja-JP" sz="2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10529" y="4014762"/>
            <a:ext cx="4288353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飲食店に対する措置内容の周知徹底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408874" y="4660384"/>
            <a:ext cx="1260000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44075" y="4620913"/>
            <a:ext cx="1031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措置内容（酒類提供の自粛や営業時間短縮要請）の周知徹底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ゴールドステッカーの申請を勧奨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38628" y="6421210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1</a:t>
            </a:fld>
            <a:endParaRPr kumimoji="1" lang="ja-JP" altLang="en-US" sz="1800" dirty="0"/>
          </a:p>
        </p:txBody>
      </p:sp>
      <p:sp>
        <p:nvSpPr>
          <p:cNvPr id="25" name="角丸四角形 24"/>
          <p:cNvSpPr/>
          <p:nvPr/>
        </p:nvSpPr>
        <p:spPr>
          <a:xfrm>
            <a:off x="10825759" y="33184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</a:t>
            </a:r>
            <a:r>
              <a:rPr kumimoji="1" lang="ja-JP" altLang="en-US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１ｰ５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10529" y="593364"/>
            <a:ext cx="5314275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飲食店における営業時間短縮要請の協力状況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200219" y="683963"/>
            <a:ext cx="1991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※10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19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日現在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24804" y="639520"/>
            <a:ext cx="3713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（時短要請にかかる現地確認）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875661"/>
              </p:ext>
            </p:extLst>
          </p:nvPr>
        </p:nvGraphicFramePr>
        <p:xfrm>
          <a:off x="486755" y="1125537"/>
          <a:ext cx="11557748" cy="242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90">
                  <a:extLst>
                    <a:ext uri="{9D8B030D-6E8A-4147-A177-3AD203B41FA5}">
                      <a16:colId xmlns:a16="http://schemas.microsoft.com/office/drawing/2014/main" val="3164104115"/>
                    </a:ext>
                  </a:extLst>
                </a:gridCol>
                <a:gridCol w="1364917">
                  <a:extLst>
                    <a:ext uri="{9D8B030D-6E8A-4147-A177-3AD203B41FA5}">
                      <a16:colId xmlns:a16="http://schemas.microsoft.com/office/drawing/2014/main" val="2573443804"/>
                    </a:ext>
                  </a:extLst>
                </a:gridCol>
                <a:gridCol w="1772941">
                  <a:extLst>
                    <a:ext uri="{9D8B030D-6E8A-4147-A177-3AD203B41FA5}">
                      <a16:colId xmlns:a16="http://schemas.microsoft.com/office/drawing/2014/main" val="383946997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10116581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696678852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019230294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47174703"/>
                    </a:ext>
                  </a:extLst>
                </a:gridCol>
              </a:tblGrid>
              <a:tr h="481084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4/24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～６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/20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6/21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（措置区域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33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２～９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３０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10/1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緊急事態措置解除後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239333"/>
                  </a:ext>
                </a:extLst>
              </a:tr>
              <a:tr h="468000"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要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請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内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容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飲食店等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GS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認証店：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その他の店舗：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5401950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酒類の提供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時まで可能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自粛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（提供の場合は休業要請）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時まで可能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（ＧＳ認証等、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人以内等）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自粛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（提供の場合は休業要請）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GS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認証店：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０時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分まで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その他の店舗：自粛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955741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大規模商業施設</a:t>
                      </a:r>
                      <a:endParaRPr kumimoji="1" lang="ja-JP" altLang="en-US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時まで時短協力依頼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休業要請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２１時までの働きかけ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486605"/>
                  </a:ext>
                </a:extLst>
              </a:tr>
              <a:tr h="468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協力率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99.2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99.1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98.9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98.7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96.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９％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5481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78561"/>
              </p:ext>
            </p:extLst>
          </p:nvPr>
        </p:nvGraphicFramePr>
        <p:xfrm>
          <a:off x="461149" y="5249303"/>
          <a:ext cx="11500556" cy="929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07">
                  <a:extLst>
                    <a:ext uri="{9D8B030D-6E8A-4147-A177-3AD203B41FA5}">
                      <a16:colId xmlns:a16="http://schemas.microsoft.com/office/drawing/2014/main" val="348172816"/>
                    </a:ext>
                  </a:extLst>
                </a:gridCol>
                <a:gridCol w="1772941">
                  <a:extLst>
                    <a:ext uri="{9D8B030D-6E8A-4147-A177-3AD203B41FA5}">
                      <a16:colId xmlns:a16="http://schemas.microsoft.com/office/drawing/2014/main" val="3384860627"/>
                    </a:ext>
                  </a:extLst>
                </a:gridCol>
                <a:gridCol w="1983702">
                  <a:extLst>
                    <a:ext uri="{9D8B030D-6E8A-4147-A177-3AD203B41FA5}">
                      <a16:colId xmlns:a16="http://schemas.microsoft.com/office/drawing/2014/main" val="829383981"/>
                    </a:ext>
                  </a:extLst>
                </a:gridCol>
                <a:gridCol w="1983702">
                  <a:extLst>
                    <a:ext uri="{9D8B030D-6E8A-4147-A177-3AD203B41FA5}">
                      <a16:colId xmlns:a16="http://schemas.microsoft.com/office/drawing/2014/main" val="3839537275"/>
                    </a:ext>
                  </a:extLst>
                </a:gridCol>
                <a:gridCol w="1983702">
                  <a:extLst>
                    <a:ext uri="{9D8B030D-6E8A-4147-A177-3AD203B41FA5}">
                      <a16:colId xmlns:a16="http://schemas.microsoft.com/office/drawing/2014/main" val="942342204"/>
                    </a:ext>
                  </a:extLst>
                </a:gridCol>
                <a:gridCol w="1983702">
                  <a:extLst>
                    <a:ext uri="{9D8B030D-6E8A-4147-A177-3AD203B41FA5}">
                      <a16:colId xmlns:a16="http://schemas.microsoft.com/office/drawing/2014/main" val="3113027079"/>
                    </a:ext>
                  </a:extLst>
                </a:gridCol>
              </a:tblGrid>
              <a:tr h="50558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4/24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～６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/20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6/21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２～９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３０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10/1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緊急事態措置解除後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536390"/>
                  </a:ext>
                </a:extLst>
              </a:tr>
              <a:tr h="37545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zh-TW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臨時休業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等</a:t>
                      </a:r>
                      <a:r>
                        <a:rPr kumimoji="1" lang="zh-TW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22.0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76.6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40.2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64.6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8.0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601633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8925919" y="3589792"/>
            <a:ext cx="4077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※10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月以降、対象からテイクアウト店等除く</a:t>
            </a:r>
            <a:endParaRPr lang="en-US" altLang="ja-JP" sz="1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23343" y="6173396"/>
            <a:ext cx="4773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※10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月以降、対象からゴールドステッカー申請店等除く</a:t>
            </a:r>
            <a:endParaRPr lang="en-US" altLang="ja-JP" sz="1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4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354</Words>
  <Application>Microsoft Office PowerPoint</Application>
  <PresentationFormat>ワイド画面</PresentationFormat>
  <Paragraphs>81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馬場　祐二</cp:lastModifiedBy>
  <cp:revision>401</cp:revision>
  <cp:lastPrinted>2021-10-20T05:54:22Z</cp:lastPrinted>
  <dcterms:created xsi:type="dcterms:W3CDTF">2021-04-05T13:06:10Z</dcterms:created>
  <dcterms:modified xsi:type="dcterms:W3CDTF">2021-10-21T01:39:01Z</dcterms:modified>
</cp:coreProperties>
</file>