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9" r:id="rId2"/>
    <p:sldId id="271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99"/>
    <a:srgbClr val="FF99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639" autoAdjust="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B1B45-5C22-4CEE-8323-970FED29B128}" type="datetimeFigureOut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6C24B-3581-4302-A2F9-B8782FBC78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74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722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56C24B-3581-4302-A2F9-B8782FBC780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86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0BC2-6C0F-4DFC-90CE-CC6C5AA34635}" type="datetime1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2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2A0E-D0EF-4A58-BD75-56434BA56490}" type="datetime1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3F144-5A6F-4C69-B57B-237BCEF89E4F}" type="datetime1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43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92968-3AAD-4639-AB6C-C1D89E312425}" type="datetime1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05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A592-3928-49E4-A791-0BBF40EA1C5F}" type="datetime1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6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3302B-D854-45A5-B45C-06B33223A715}" type="datetime1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40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F1CA8-DB69-4CF6-A0D8-171507DF8EDC}" type="datetime1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1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D104-362C-4B9D-AA8F-04CECB899D86}" type="datetime1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ABACE-A5C8-41B9-811F-83831181E20E}" type="datetime1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5529-7BAE-4920-B9A5-1B2B5C8DB297}" type="datetime1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81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994D-8268-44FE-97FA-730E4BED3EBF}" type="datetime1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9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9E30-17B9-4BDA-B8CC-3964B5C6232A}" type="datetime1">
              <a:rPr kumimoji="1" lang="ja-JP" altLang="en-US" smtClean="0"/>
              <a:t>2021/10/20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8D62C-51FD-4D41-806D-1D2DE4710F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586645"/>
            <a:ext cx="12192000" cy="61093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（１）大阪府の発生動向</a:t>
            </a:r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新規陽性者数は第四波を上回る速度で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減少し、直近１週間で一日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平均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73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なお、東京都は大阪府より１週間早く減少に転じており、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時点の１週間平均においても減少を続けている。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一方で、東京都と同じタイミングで減少に転じた北海道や沖縄県は、直近１週間で微増している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夜間滞留人口は、緊急事態措置解除（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月１日）に伴い、急拡大しており、これまでの波は人流が拡大すると感染拡大していることから、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今後、感染拡大の恐れがある。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（２）感染・療養状況とワクチン接種状況</a:t>
            </a:r>
            <a:endParaRPr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ワクチン２回接種率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以上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86.1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62.6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％、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44.5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％。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10/18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VRS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ダッシュボードよりダウンロードした数値）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２回接種後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日以降の陽性者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確認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されている。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ワクチン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２回接種後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以降の新規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陽性者のうち、陽性判明時に無症状であった者は、ワクチン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未接種者と比べ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多い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ことや、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回接種後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日以降の新規陽性者は、未接種に比べ、濃厚接触者やクラスターによる集団検査で感染が確認される割合が高い。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これらのことから、ワクチンには、発症や重症化予防効果が期待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さ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れるが、一方で発症予防によって、感染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に気付かないまま周囲に感染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拡げる可能性があり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ワクチン接種後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の感染予防対策の継続が必要。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ワクチン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接種歴別の重症・死亡の割合は、未接種者に比べ、２回接種後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以降の陽性者の方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が低い（ワクチンによる重症化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予防効果が期待）。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ワクチン接種が進んでいる国（イギリスやシンガポールなど）においても感染が拡大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396F46-6F5F-483F-BC68-432494F2ED7F}"/>
              </a:ext>
            </a:extLst>
          </p:cNvPr>
          <p:cNvSpPr txBox="1"/>
          <p:nvPr/>
        </p:nvSpPr>
        <p:spPr>
          <a:xfrm>
            <a:off x="10739438" y="55613"/>
            <a:ext cx="13482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１－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367838" y="6492875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8" name="角丸四角形 7"/>
          <p:cNvSpPr/>
          <p:nvPr/>
        </p:nvSpPr>
        <p:spPr>
          <a:xfrm>
            <a:off x="100722" y="480200"/>
            <a:ext cx="2830067" cy="38802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新規陽性者の発生動向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7402" y="3089622"/>
            <a:ext cx="11037196" cy="13849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令和３年９月３日に国の分科会が示した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「努力により到達し得るワクチン接種率」は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　　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この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接種率の場合、ワクチン未接種者を中心に、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接種機会を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％程度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低減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マスク着用等に加え、会食の人数制限やオンライン会議、テレワークなど）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しなければ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感染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を一定水準に抑制することが難しくなり、緊急事態措置等の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強い対策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が必要になる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、とされている。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理想的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な接種率は、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90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であり、未接種者を中心に、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接種機会を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％程度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低減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マスク着用や三密回避等）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することで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、緊急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事態措置等の強い対策を実施する必要がなくなる可能性がある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とされている。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なお、この予測には、新たな変異株の出現やワクチン効果の減弱、気温の低下等の要因は考慮されていない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619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-1844"/>
            <a:ext cx="12192000" cy="46828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感染状況と医療提供体制の状況について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9AE8D62C-51FD-4D41-806D-1D2DE4710F3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48491" y="529105"/>
            <a:ext cx="2830067" cy="38802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医療提供体制の状況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674214"/>
            <a:ext cx="124968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○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重症・軽症中等症病床使用率がともに改善し、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大阪モデルに基づく「警戒」解除の目安を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日に満たしている。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　国の分科会指標についても、入院率と感染経路不明者の割合を除き、ステージ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の目安を下回っている。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8490" y="2232821"/>
            <a:ext cx="11967498" cy="1695235"/>
          </a:xfrm>
          <a:prstGeom prst="roundRect">
            <a:avLst>
              <a:gd name="adj" fmla="val 426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新規陽性者数が１日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平均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73</a:t>
            </a:r>
            <a:r>
              <a:rPr lang="ja-JP" altLang="en-US" sz="16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人まで減少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し、医療提供体制も改善している。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希望する府民へのワクチン接種は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月末までに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概ね完了する見込みであり、リバウンド防止のため、引き続き段階的緩和による措置が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求められる。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また、府民においては、ブレークスルー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の可能性が指摘されるなかで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、ワクチン接種後も感染防止対策の継続が必要。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特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、冬に向けて寒さや乾燥が増すことから、こまめな換気の実施や適度な保湿など、一層の感染防止対策が求められるとともに、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飲食の場面における感染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リスクを減らすため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、飲食時以外はマスク着用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徹底が必要。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8490" y="1758606"/>
            <a:ext cx="2830067" cy="39112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今後の対応方針について</a:t>
            </a:r>
          </a:p>
        </p:txBody>
      </p:sp>
    </p:spTree>
    <p:extLst>
      <p:ext uri="{BB962C8B-B14F-4D97-AF65-F5344CB8AC3E}">
        <p14:creationId xmlns:p14="http://schemas.microsoft.com/office/powerpoint/2010/main" val="2723386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5614</TotalTime>
  <Words>895</Words>
  <PresentationFormat>ワイド画面</PresentationFormat>
  <Paragraphs>50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ゴシック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2021-09-27T11:32:13Z</cp:lastPrinted>
  <dcterms:created xsi:type="dcterms:W3CDTF">2020-07-15T08:05:42Z</dcterms:created>
  <dcterms:modified xsi:type="dcterms:W3CDTF">2021-10-20T11:51:43Z</dcterms:modified>
</cp:coreProperties>
</file>