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62" r:id="rId5"/>
    <p:sldId id="261" r:id="rId6"/>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11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5A223F00-0748-4F2A-80EC-98B954D0AFD8}" type="datetimeFigureOut">
              <a:rPr kumimoji="1" lang="ja-JP" altLang="en-US" smtClean="0"/>
              <a:t>2021/9/27</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27486D45-FB99-4A82-A214-DEC8F22948A5}" type="slidenum">
              <a:rPr kumimoji="1" lang="ja-JP" altLang="en-US" smtClean="0"/>
              <a:t>‹#›</a:t>
            </a:fld>
            <a:endParaRPr kumimoji="1" lang="ja-JP" altLang="en-US"/>
          </a:p>
        </p:txBody>
      </p:sp>
    </p:spTree>
    <p:extLst>
      <p:ext uri="{BB962C8B-B14F-4D97-AF65-F5344CB8AC3E}">
        <p14:creationId xmlns:p14="http://schemas.microsoft.com/office/powerpoint/2010/main" val="33835695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12DA41C-509F-4F7B-8F4F-F47341B7C6A1}" type="datetime1">
              <a:rPr kumimoji="1" lang="ja-JP" altLang="en-US" smtClean="0"/>
              <a:t>2021/9/27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1065951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A96BDC1-F89B-498A-9291-482E9D2861CC}" type="datetime1">
              <a:rPr kumimoji="1" lang="ja-JP" altLang="en-US" smtClean="0"/>
              <a:t>2021/9/27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1452878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F9BBFF4-7654-4E54-AEF3-DB8C1585C633}" type="datetime1">
              <a:rPr kumimoji="1" lang="ja-JP" altLang="en-US" smtClean="0"/>
              <a:t>2021/9/27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2041398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9FB2653-D97B-415D-9CA3-61F64CFBB94C}" type="datetime1">
              <a:rPr kumimoji="1" lang="ja-JP" altLang="en-US" smtClean="0"/>
              <a:t>2021/9/27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1310458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6AFD822-7AB7-4D79-9BAD-760BD063254D}" type="datetime1">
              <a:rPr kumimoji="1" lang="ja-JP" altLang="en-US" smtClean="0"/>
              <a:t>2021/9/27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800526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627D941-AB79-4F2F-B627-A11024AB9687}" type="datetime1">
              <a:rPr kumimoji="1" lang="ja-JP" altLang="en-US" smtClean="0"/>
              <a:t>2021/9/27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2833977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0CAAE1D-4539-4BF4-885C-FD6F59EE2CE4}" type="datetime1">
              <a:rPr kumimoji="1" lang="ja-JP" altLang="en-US" smtClean="0"/>
              <a:t>2021/9/27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90885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1CC68C24-961F-48DB-832E-185CB0538832}" type="datetime1">
              <a:rPr kumimoji="1" lang="ja-JP" altLang="en-US" smtClean="0"/>
              <a:t>2021/9/27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1908413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E8E4F6-74C2-404F-B96D-D914B4AE085A}" type="datetime1">
              <a:rPr kumimoji="1" lang="ja-JP" altLang="en-US" smtClean="0"/>
              <a:t>2021/9/27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4038441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B103D1E-D56F-4C85-AD4B-1D1BCAE23170}" type="datetime1">
              <a:rPr kumimoji="1" lang="ja-JP" altLang="en-US" smtClean="0"/>
              <a:t>2021/9/27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2016313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EA7D8EB-6930-448E-8FB4-0490E8F13EB1}" type="datetime1">
              <a:rPr kumimoji="1" lang="ja-JP" altLang="en-US" smtClean="0"/>
              <a:t>2021/9/27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3855940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006A3F-77C7-4041-9730-FDC737664A09}" type="datetime1">
              <a:rPr kumimoji="1" lang="ja-JP" altLang="en-US" smtClean="0"/>
              <a:t>2021/9/27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25195646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タイトル 1"/>
          <p:cNvSpPr>
            <a:spLocks noGrp="1"/>
          </p:cNvSpPr>
          <p:nvPr>
            <p:ph type="ctrTitle"/>
          </p:nvPr>
        </p:nvSpPr>
        <p:spPr>
          <a:xfrm>
            <a:off x="-1" y="-13883"/>
            <a:ext cx="9906001" cy="426007"/>
          </a:xfrm>
          <a:solidFill>
            <a:schemeClr val="accent2">
              <a:lumMod val="40000"/>
              <a:lumOff val="60000"/>
            </a:schemeClr>
          </a:solidFill>
        </p:spPr>
        <p:txBody>
          <a:bodyPr anchor="ctr">
            <a:normAutofit/>
          </a:bodyPr>
          <a:lstStyle/>
          <a:p>
            <a:r>
              <a:rPr lang="ja-JP" altLang="en-US" sz="2000" b="1" dirty="0" smtClean="0">
                <a:latin typeface="ＭＳ ゴシック" panose="020B0609070205080204" pitchFamily="49" charset="-128"/>
                <a:ea typeface="ＭＳ ゴシック" panose="020B0609070205080204" pitchFamily="49" charset="-128"/>
                <a:cs typeface="Arial" panose="020B0604020202020204" pitchFamily="34" charset="0"/>
              </a:rPr>
              <a:t>次の感染拡大期における保健所業務の重点化について</a:t>
            </a:r>
            <a:endParaRPr lang="ja-JP" altLang="en-US" sz="2000" b="1" dirty="0">
              <a:latin typeface="ＭＳ ゴシック" panose="020B0609070205080204" pitchFamily="49" charset="-128"/>
              <a:ea typeface="ＭＳ ゴシック" panose="020B0609070205080204" pitchFamily="49" charset="-128"/>
              <a:cs typeface="Arial" panose="020B0604020202020204" pitchFamily="34" charset="0"/>
            </a:endParaRPr>
          </a:p>
        </p:txBody>
      </p:sp>
      <p:graphicFrame>
        <p:nvGraphicFramePr>
          <p:cNvPr id="9" name="表 8"/>
          <p:cNvGraphicFramePr>
            <a:graphicFrameLocks noGrp="1"/>
          </p:cNvGraphicFramePr>
          <p:nvPr>
            <p:extLst>
              <p:ext uri="{D42A27DB-BD31-4B8C-83A1-F6EECF244321}">
                <p14:modId xmlns:p14="http://schemas.microsoft.com/office/powerpoint/2010/main" val="2787936620"/>
              </p:ext>
            </p:extLst>
          </p:nvPr>
        </p:nvGraphicFramePr>
        <p:xfrm>
          <a:off x="22880" y="753156"/>
          <a:ext cx="9900000" cy="6113133"/>
        </p:xfrm>
        <a:graphic>
          <a:graphicData uri="http://schemas.openxmlformats.org/drawingml/2006/table">
            <a:tbl>
              <a:tblPr firstRow="1" bandRow="1">
                <a:tableStyleId>{5C22544A-7EE6-4342-B048-85BDC9FD1C3A}</a:tableStyleId>
              </a:tblPr>
              <a:tblGrid>
                <a:gridCol w="428533">
                  <a:extLst>
                    <a:ext uri="{9D8B030D-6E8A-4147-A177-3AD203B41FA5}">
                      <a16:colId xmlns:a16="http://schemas.microsoft.com/office/drawing/2014/main" val="1533598926"/>
                    </a:ext>
                  </a:extLst>
                </a:gridCol>
                <a:gridCol w="1620455">
                  <a:extLst>
                    <a:ext uri="{9D8B030D-6E8A-4147-A177-3AD203B41FA5}">
                      <a16:colId xmlns:a16="http://schemas.microsoft.com/office/drawing/2014/main" val="841853538"/>
                    </a:ext>
                  </a:extLst>
                </a:gridCol>
                <a:gridCol w="2002676">
                  <a:extLst>
                    <a:ext uri="{9D8B030D-6E8A-4147-A177-3AD203B41FA5}">
                      <a16:colId xmlns:a16="http://schemas.microsoft.com/office/drawing/2014/main" val="156482699"/>
                    </a:ext>
                  </a:extLst>
                </a:gridCol>
                <a:gridCol w="118608">
                  <a:extLst>
                    <a:ext uri="{9D8B030D-6E8A-4147-A177-3AD203B41FA5}">
                      <a16:colId xmlns:a16="http://schemas.microsoft.com/office/drawing/2014/main" val="4156856436"/>
                    </a:ext>
                  </a:extLst>
                </a:gridCol>
                <a:gridCol w="2472528">
                  <a:extLst>
                    <a:ext uri="{9D8B030D-6E8A-4147-A177-3AD203B41FA5}">
                      <a16:colId xmlns:a16="http://schemas.microsoft.com/office/drawing/2014/main" val="545388432"/>
                    </a:ext>
                  </a:extLst>
                </a:gridCol>
                <a:gridCol w="3257200">
                  <a:extLst>
                    <a:ext uri="{9D8B030D-6E8A-4147-A177-3AD203B41FA5}">
                      <a16:colId xmlns:a16="http://schemas.microsoft.com/office/drawing/2014/main" val="1891009473"/>
                    </a:ext>
                  </a:extLst>
                </a:gridCol>
              </a:tblGrid>
              <a:tr h="885888">
                <a:tc rowSpan="2" gridSpan="2">
                  <a:txBody>
                    <a:bodyPr/>
                    <a:lstStyle/>
                    <a:p>
                      <a:endParaRPr kumimoji="1" lang="ja-JP" altLang="en-US" sz="1400" dirty="0" smtClean="0">
                        <a:solidFill>
                          <a:schemeClr val="bg1"/>
                        </a:solidFill>
                        <a:latin typeface="HG丸ｺﾞｼｯｸM-PRO" panose="020F0600000000000000" pitchFamily="50" charset="-128"/>
                        <a:ea typeface="HG丸ｺﾞｼｯｸM-PRO" panose="020F0600000000000000" pitchFamily="50" charset="-128"/>
                      </a:endParaRPr>
                    </a:p>
                    <a:p>
                      <a:r>
                        <a:rPr kumimoji="1" lang="ja-JP" altLang="en-US" sz="1400" dirty="0" smtClean="0">
                          <a:solidFill>
                            <a:schemeClr val="bg1"/>
                          </a:solidFill>
                          <a:latin typeface="HG丸ｺﾞｼｯｸM-PRO" panose="020F0600000000000000" pitchFamily="50" charset="-128"/>
                          <a:ea typeface="HG丸ｺﾞｼｯｸM-PRO" panose="020F0600000000000000" pitchFamily="50" charset="-128"/>
                        </a:rPr>
                        <a:t>　　</a:t>
                      </a:r>
                    </a:p>
                    <a:p>
                      <a:r>
                        <a:rPr kumimoji="1" lang="ja-JP" altLang="en-US" sz="1400" dirty="0" smtClean="0">
                          <a:solidFill>
                            <a:schemeClr val="bg1"/>
                          </a:solidFill>
                          <a:latin typeface="HG丸ｺﾞｼｯｸM-PRO" panose="020F0600000000000000" pitchFamily="50" charset="-128"/>
                          <a:ea typeface="HG丸ｺﾞｼｯｸM-PRO" panose="020F0600000000000000" pitchFamily="50" charset="-128"/>
                        </a:rPr>
                        <a:t>　　項　　　目</a:t>
                      </a:r>
                    </a:p>
                  </a:txBody>
                  <a:tcPr/>
                </a:tc>
                <a:tc rowSpan="2" hMerge="1">
                  <a:txBody>
                    <a:bodyPr/>
                    <a:lstStyle/>
                    <a:p>
                      <a:endParaRPr kumimoji="1" lang="ja-JP" altLang="en-US" sz="1400" dirty="0" smtClean="0">
                        <a:solidFill>
                          <a:schemeClr val="bg1"/>
                        </a:solidFill>
                        <a:latin typeface="HG丸ｺﾞｼｯｸM-PRO" panose="020F0600000000000000" pitchFamily="50" charset="-128"/>
                        <a:ea typeface="HG丸ｺﾞｼｯｸM-PRO" panose="020F0600000000000000" pitchFamily="50" charset="-128"/>
                      </a:endParaRP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フェーズ１</a:t>
                      </a:r>
                      <a:endParaRPr kumimoji="1" lang="en-US" altLang="ja-JP" sz="1400" b="1"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（平常期）</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府内新規陽性者数</a:t>
                      </a:r>
                      <a:r>
                        <a:rPr kumimoji="1" lang="en-US" altLang="ja-JP"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～概ね</a:t>
                      </a:r>
                      <a:r>
                        <a:rPr kumimoji="1" lang="en-US" altLang="ja-JP"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600</a:t>
                      </a:r>
                      <a:r>
                        <a:rPr kumimoji="1" lang="ja-JP" altLang="en-US"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人</a:t>
                      </a:r>
                      <a:r>
                        <a:rPr kumimoji="1" lang="en-US" altLang="ja-JP"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日 </a:t>
                      </a: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1"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フェーズ２</a:t>
                      </a:r>
                      <a:endParaRPr kumimoji="1" lang="en-US" altLang="ja-JP" sz="1400" b="1"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（感染拡大期）</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400" b="1"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府内新規陽性者数</a:t>
                      </a:r>
                      <a:r>
                        <a:rPr kumimoji="1" lang="en-US" altLang="ja-JP"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概ね</a:t>
                      </a:r>
                      <a:r>
                        <a:rPr kumimoji="1" lang="en-US" altLang="ja-JP"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600</a:t>
                      </a:r>
                      <a:r>
                        <a:rPr kumimoji="1" lang="ja-JP" altLang="en-US"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人</a:t>
                      </a:r>
                      <a:r>
                        <a:rPr kumimoji="1" lang="en-US" altLang="ja-JP"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日～</a:t>
                      </a:r>
                      <a:r>
                        <a:rPr kumimoji="1" lang="en-US" altLang="ja-JP"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2000</a:t>
                      </a:r>
                      <a:r>
                        <a:rPr kumimoji="1" lang="ja-JP" altLang="en-US"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人</a:t>
                      </a:r>
                      <a:r>
                        <a:rPr kumimoji="1" lang="en-US" altLang="ja-JP"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日</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フェーズ３</a:t>
                      </a:r>
                      <a:endParaRPr kumimoji="1" lang="en-US" altLang="ja-JP" sz="1400" b="1"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（さらに大規模な感染拡大期）</a:t>
                      </a:r>
                      <a:endParaRPr kumimoji="1" lang="en-US" altLang="ja-JP" sz="1400" b="1"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府内新規陽性者数</a:t>
                      </a:r>
                      <a:r>
                        <a:rPr kumimoji="1" lang="en-US" altLang="ja-JP"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概ね</a:t>
                      </a:r>
                      <a:r>
                        <a:rPr kumimoji="1" lang="en-US" altLang="ja-JP"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2000</a:t>
                      </a:r>
                      <a:r>
                        <a:rPr kumimoji="1" lang="ja-JP" altLang="en-US"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人</a:t>
                      </a:r>
                      <a:r>
                        <a:rPr kumimoji="1" lang="en-US" altLang="ja-JP"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1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日以上</a:t>
                      </a:r>
                    </a:p>
                  </a:txBody>
                  <a:tcPr>
                    <a:lnB w="762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4475631"/>
                  </a:ext>
                </a:extLst>
              </a:tr>
              <a:tr h="486062">
                <a:tc gridSpan="2" vMerge="1">
                  <a:txBody>
                    <a:bodyPr/>
                    <a:lstStyle/>
                    <a:p>
                      <a:endParaRPr kumimoji="1" lang="ja-JP" altLang="en-US" dirty="0"/>
                    </a:p>
                  </a:txBody>
                  <a:tcPr/>
                </a:tc>
                <a:tc hMerge="1" vMerge="1">
                  <a:txBody>
                    <a:bodyPr/>
                    <a:lstStyle/>
                    <a:p>
                      <a:endParaRPr kumimoji="1" lang="ja-JP" altLang="en-US"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通常の業務処理</a:t>
                      </a: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実施済の重点化</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1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令和</a:t>
                      </a:r>
                      <a:r>
                        <a:rPr kumimoji="1" lang="en-US" altLang="ja-JP" sz="11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2</a:t>
                      </a:r>
                      <a:r>
                        <a:rPr kumimoji="1" lang="ja-JP" altLang="en-US" sz="11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年</a:t>
                      </a:r>
                      <a:r>
                        <a:rPr kumimoji="1" lang="en-US" altLang="ja-JP" sz="11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11</a:t>
                      </a:r>
                      <a:r>
                        <a:rPr kumimoji="1" lang="ja-JP" altLang="en-US" sz="11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月</a:t>
                      </a:r>
                      <a:r>
                        <a:rPr kumimoji="1" lang="en-US" altLang="ja-JP" sz="11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20</a:t>
                      </a:r>
                      <a:r>
                        <a:rPr kumimoji="1" lang="ja-JP" altLang="en-US" sz="11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日本部会議決定</a:t>
                      </a:r>
                      <a:r>
                        <a:rPr kumimoji="1" lang="en-US" altLang="ja-JP" sz="11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a:t>
                      </a:r>
                    </a:p>
                  </a:txBody>
                  <a:tcPr>
                    <a:lnR w="762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次の感染拡大に備えたさらなる重点化</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1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◎項目：さらなる重点化項目</a:t>
                      </a:r>
                      <a:r>
                        <a:rPr kumimoji="1" lang="en-US" altLang="ja-JP" sz="11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a:t>
                      </a:r>
                    </a:p>
                  </a:txBody>
                  <a:tcPr>
                    <a:lnL w="76200" cap="flat" cmpd="sng" algn="ctr">
                      <a:solidFill>
                        <a:schemeClr val="tx1"/>
                      </a:solidFill>
                      <a:prstDash val="solid"/>
                      <a:round/>
                      <a:headEnd type="none" w="med" len="med"/>
                      <a:tailEnd type="none" w="med" len="med"/>
                    </a:lnL>
                    <a:lnT w="762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990758100"/>
                  </a:ext>
                </a:extLst>
              </a:tr>
              <a:tr h="1016641">
                <a:tc>
                  <a:txBody>
                    <a:bodyPr/>
                    <a:lstStyle/>
                    <a:p>
                      <a:pPr algn="ctr"/>
                      <a:r>
                        <a:rPr kumimoji="1" lang="ja-JP" altLang="en-US" sz="1200" dirty="0" smtClean="0">
                          <a:latin typeface="HG丸ｺﾞｼｯｸM-PRO" panose="020F0600000000000000" pitchFamily="50" charset="-128"/>
                          <a:ea typeface="HG丸ｺﾞｼｯｸM-PRO" panose="020F0600000000000000" pitchFamily="50" charset="-128"/>
                        </a:rPr>
                        <a:t>療養決定</a:t>
                      </a:r>
                      <a:endParaRPr kumimoji="1" lang="en-US" altLang="ja-JP" sz="1200"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l"/>
                      <a:r>
                        <a:rPr kumimoji="1" lang="ja-JP" altLang="en-US" sz="1200" dirty="0" smtClean="0">
                          <a:latin typeface="HG丸ｺﾞｼｯｸM-PRO" panose="020F0600000000000000" pitchFamily="50" charset="-128"/>
                          <a:ea typeface="HG丸ｺﾞｼｯｸM-PRO" panose="020F0600000000000000" pitchFamily="50" charset="-128"/>
                        </a:rPr>
                        <a:t>①ファースタッチ・　</a:t>
                      </a:r>
                      <a:endParaRPr kumimoji="1" lang="en-US" altLang="ja-JP" sz="1200" dirty="0" smtClean="0">
                        <a:latin typeface="HG丸ｺﾞｼｯｸM-PRO" panose="020F0600000000000000" pitchFamily="50" charset="-128"/>
                        <a:ea typeface="HG丸ｺﾞｼｯｸM-PRO" panose="020F0600000000000000" pitchFamily="50" charset="-128"/>
                      </a:endParaRPr>
                    </a:p>
                    <a:p>
                      <a:pPr algn="l"/>
                      <a:r>
                        <a:rPr kumimoji="1" lang="ja-JP" altLang="en-US" sz="1200" dirty="0" smtClean="0">
                          <a:latin typeface="HG丸ｺﾞｼｯｸM-PRO" panose="020F0600000000000000" pitchFamily="50" charset="-128"/>
                          <a:ea typeface="HG丸ｺﾞｼｯｸM-PRO" panose="020F0600000000000000" pitchFamily="50" charset="-128"/>
                        </a:rPr>
                        <a:t>　療養方針の決定</a:t>
                      </a:r>
                    </a:p>
                  </a:txBody>
                  <a:tcPr anchor="ctr"/>
                </a:tc>
                <a:tc gridSpan="2">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○ファーストタッチと疫学</a:t>
                      </a:r>
                    </a:p>
                    <a:p>
                      <a:r>
                        <a:rPr kumimoji="1" lang="ja-JP" altLang="en-US" sz="1200" dirty="0" smtClean="0">
                          <a:latin typeface="HG丸ｺﾞｼｯｸM-PRO" panose="020F0600000000000000" pitchFamily="50" charset="-128"/>
                          <a:ea typeface="HG丸ｺﾞｼｯｸM-PRO" panose="020F0600000000000000" pitchFamily="50" charset="-128"/>
                        </a:rPr>
                        <a:t>　調査</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詳細</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を実施</a:t>
                      </a:r>
                    </a:p>
                    <a:p>
                      <a:r>
                        <a:rPr kumimoji="1" lang="ja-JP" altLang="en-US" sz="1200" dirty="0" smtClean="0">
                          <a:latin typeface="HG丸ｺﾞｼｯｸM-PRO" panose="020F0600000000000000" pitchFamily="50" charset="-128"/>
                          <a:ea typeface="HG丸ｺﾞｼｯｸM-PRO" panose="020F0600000000000000" pitchFamily="50" charset="-128"/>
                        </a:rPr>
                        <a:t>○聴取した病状等に基づき</a:t>
                      </a:r>
                    </a:p>
                    <a:p>
                      <a:r>
                        <a:rPr kumimoji="1" lang="ja-JP" altLang="en-US" sz="1200" dirty="0" smtClean="0">
                          <a:latin typeface="HG丸ｺﾞｼｯｸM-PRO" panose="020F0600000000000000" pitchFamily="50" charset="-128"/>
                          <a:ea typeface="HG丸ｺﾞｼｯｸM-PRO" panose="020F0600000000000000" pitchFamily="50" charset="-128"/>
                        </a:rPr>
                        <a:t>　療養方針を決定</a:t>
                      </a:r>
                    </a:p>
                  </a:txBody>
                  <a:tcPr anchor="ctr">
                    <a:lnB w="76200" cap="flat" cmpd="sng" algn="ctr">
                      <a:solidFill>
                        <a:schemeClr val="tx1"/>
                      </a:solidFill>
                      <a:prstDash val="solid"/>
                      <a:round/>
                      <a:headEnd type="none" w="med" len="med"/>
                      <a:tailEnd type="none" w="med" len="med"/>
                    </a:lnB>
                  </a:tcPr>
                </a:tc>
                <a:tc hMerge="1">
                  <a:txBody>
                    <a:bodyPr/>
                    <a:lstStyle/>
                    <a:p>
                      <a:endParaRPr kumimoji="1" lang="ja-JP" altLang="en-US" sz="1200" dirty="0" smtClean="0">
                        <a:latin typeface="HG丸ｺﾞｼｯｸM-PRO" panose="020F0600000000000000" pitchFamily="50" charset="-128"/>
                        <a:ea typeface="HG丸ｺﾞｼｯｸM-PRO" panose="020F0600000000000000" pitchFamily="50" charset="-128"/>
                      </a:endParaRPr>
                    </a:p>
                  </a:txBody>
                  <a:tcPr anchor="ctr"/>
                </a:tc>
                <a:tc>
                  <a:txBody>
                    <a:bodyPr/>
                    <a:lstStyle/>
                    <a:p>
                      <a:r>
                        <a:rPr kumimoji="1" lang="ja-JP" altLang="en-US" sz="1200" dirty="0" smtClean="0">
                          <a:latin typeface="HG丸ｺﾞｼｯｸM-PRO" panose="020F0600000000000000" pitchFamily="50" charset="-128"/>
                          <a:ea typeface="HG丸ｺﾞｼｯｸM-PRO" panose="020F0600000000000000" pitchFamily="50" charset="-128"/>
                        </a:rPr>
                        <a:t>○ファーストタッチと疫学調査</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　</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重点化</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を実施</a:t>
                      </a:r>
                    </a:p>
                    <a:p>
                      <a:r>
                        <a:rPr kumimoji="1" lang="ja-JP" altLang="en-US" sz="1200" dirty="0" smtClean="0">
                          <a:latin typeface="HG丸ｺﾞｼｯｸM-PRO" panose="020F0600000000000000" pitchFamily="50" charset="-128"/>
                          <a:ea typeface="HG丸ｺﾞｼｯｸM-PRO" panose="020F0600000000000000" pitchFamily="50" charset="-128"/>
                        </a:rPr>
                        <a:t>○聴取した病状等に基づき療養</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　方針決定</a:t>
                      </a:r>
                    </a:p>
                  </a:txBody>
                  <a:tcPr anchor="ctr">
                    <a:lnR w="76200" cap="flat" cmpd="sng" algn="ctr">
                      <a:solidFill>
                        <a:schemeClr val="tx1"/>
                      </a:solidFill>
                      <a:prstDash val="solid"/>
                      <a:round/>
                      <a:headEnd type="none" w="med" len="med"/>
                      <a:tailEnd type="none" w="med" len="med"/>
                    </a:lnR>
                    <a:lnB w="762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◎ファーストタッチを最優先して実施</a:t>
                      </a:r>
                    </a:p>
                    <a:p>
                      <a:pPr>
                        <a:lnSpc>
                          <a:spcPts val="1800"/>
                        </a:lnSpc>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200" dirty="0" smtClean="0">
                          <a:latin typeface="HG丸ｺﾞｼｯｸM-PRO" panose="020F0600000000000000" pitchFamily="50" charset="-128"/>
                          <a:ea typeface="HG丸ｺﾞｼｯｸM-PRO" panose="020F0600000000000000" pitchFamily="50" charset="-128"/>
                        </a:rPr>
                        <a:t>聴取した病状等に基づき療養方針決定</a:t>
                      </a:r>
                    </a:p>
                    <a:p>
                      <a:pPr>
                        <a:lnSpc>
                          <a:spcPts val="1800"/>
                        </a:lnSpc>
                      </a:pPr>
                      <a:r>
                        <a:rPr kumimoji="1" lang="ja-JP" altLang="en-US" sz="1200" b="1" dirty="0" smtClean="0">
                          <a:latin typeface="HG丸ｺﾞｼｯｸM-PRO" panose="020F0600000000000000" pitchFamily="50" charset="-128"/>
                          <a:ea typeface="HG丸ｺﾞｼｯｸM-PRO" panose="020F0600000000000000" pitchFamily="50" charset="-128"/>
                        </a:rPr>
                        <a:t>◎疫学調査（重点化）は療養決定後に実施</a:t>
                      </a:r>
                    </a:p>
                  </a:txBody>
                  <a:tcPr anchor="ctr">
                    <a:lnL w="76200" cap="flat" cmpd="sng" algn="ctr">
                      <a:solidFill>
                        <a:schemeClr val="tx1"/>
                      </a:solidFill>
                      <a:prstDash val="solid"/>
                      <a:round/>
                      <a:headEnd type="none" w="med" len="med"/>
                      <a:tailEnd type="none" w="med" len="med"/>
                    </a:lnL>
                    <a:lnB w="76200" cap="flat" cmpd="sng" algn="ctr">
                      <a:noFill/>
                      <a:prstDash val="solid"/>
                      <a:round/>
                      <a:headEnd type="none" w="med" len="med"/>
                      <a:tailEnd type="none" w="med" len="med"/>
                    </a:lnB>
                  </a:tcPr>
                </a:tc>
                <a:extLst>
                  <a:ext uri="{0D108BD9-81ED-4DB2-BD59-A6C34878D82A}">
                    <a16:rowId xmlns:a16="http://schemas.microsoft.com/office/drawing/2014/main" val="2091293823"/>
                  </a:ext>
                </a:extLst>
              </a:tr>
              <a:tr h="868668">
                <a:tc rowSpan="2">
                  <a:txBody>
                    <a:bodyPr/>
                    <a:lstStyle/>
                    <a:p>
                      <a:pPr algn="ctr"/>
                      <a:r>
                        <a:rPr kumimoji="1" lang="ja-JP" altLang="en-US" sz="1200" dirty="0" smtClean="0">
                          <a:latin typeface="HG丸ｺﾞｼｯｸM-PRO" panose="020F0600000000000000" pitchFamily="50" charset="-128"/>
                          <a:ea typeface="HG丸ｺﾞｼｯｸM-PRO" panose="020F0600000000000000" pitchFamily="50" charset="-128"/>
                        </a:rPr>
                        <a:t>調査関連</a:t>
                      </a:r>
                    </a:p>
                  </a:txBody>
                  <a:tcPr anchor="ctr"/>
                </a:tc>
                <a:tc>
                  <a:txBody>
                    <a:bodyPr/>
                    <a:lstStyle/>
                    <a:p>
                      <a:pPr algn="l"/>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②陽性者数の把握</a:t>
                      </a:r>
                    </a:p>
                  </a:txBody>
                  <a:tcPr anchor="ctr">
                    <a:lnR w="76200" cap="flat" cmpd="sng" algn="ctr">
                      <a:solidFill>
                        <a:schemeClr val="tx1"/>
                      </a:solidFill>
                      <a:prstDash val="solid"/>
                      <a:round/>
                      <a:headEnd type="none" w="med" len="med"/>
                      <a:tailEnd type="none" w="med" len="med"/>
                    </a:lnR>
                  </a:tcPr>
                </a:tc>
                <a:tc gridSpan="4">
                  <a:txBody>
                    <a:bodyPr/>
                    <a:lstStyle/>
                    <a:p>
                      <a:pPr algn="l"/>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○医療機関による</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HER-SYS</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入力</a:t>
                      </a:r>
                    </a:p>
                    <a:p>
                      <a:pPr algn="l"/>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FAX</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発生届については保健所が</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HER-SYS</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入力</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○入力件数（陽性者数）の増加に応じて保健所入力要員の増員して対応</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txBody>
                  <a:tcPr anchor="ctr">
                    <a:lnL w="76200" cap="flat" cmpd="sng" algn="ctr">
                      <a:solidFill>
                        <a:schemeClr val="tx1"/>
                      </a:solidFill>
                      <a:prstDash val="solid"/>
                      <a:round/>
                      <a:headEnd type="none" w="med" len="med"/>
                      <a:tailEnd type="none" w="med" len="med"/>
                    </a:lnL>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107679261"/>
                  </a:ext>
                </a:extLst>
              </a:tr>
              <a:tr h="1968127">
                <a:tc vMerge="1">
                  <a:txBody>
                    <a:bodyPr/>
                    <a:lstStyle/>
                    <a:p>
                      <a:pPr algn="ctr"/>
                      <a:endParaRPr kumimoji="1" lang="en-US" altLang="ja-JP" dirty="0" smtClean="0"/>
                    </a:p>
                  </a:txBody>
                  <a:tcPr anchor="ctr"/>
                </a:tc>
                <a:tc>
                  <a:txBody>
                    <a:bodyPr/>
                    <a:lstStyle/>
                    <a:p>
                      <a:pPr algn="l"/>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③濃厚接触者特定・</a:t>
                      </a:r>
                    </a:p>
                    <a:p>
                      <a:pPr algn="l"/>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検査の実施</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txBody>
                  <a:tcPr anchor="ctr"/>
                </a:tc>
                <a:tc>
                  <a:txBody>
                    <a:bodyPr/>
                    <a:lstStyle/>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○保健所が疫学調査を実</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施し濃厚接触者を特定</a:t>
                      </a: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○検査調整は保健所で実</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施</a:t>
                      </a:r>
                    </a:p>
                  </a:txBody>
                  <a:tcPr anchor="ctr">
                    <a:lnT w="76200" cap="flat" cmpd="sng" algn="ctr">
                      <a:solidFill>
                        <a:schemeClr val="tx1"/>
                      </a:solidFill>
                      <a:prstDash val="solid"/>
                      <a:round/>
                      <a:headEnd type="none" w="med" len="med"/>
                      <a:tailEnd type="none" w="med" len="med"/>
                    </a:lnT>
                  </a:tcPr>
                </a:tc>
                <a:tc gridSpan="2">
                  <a:txBody>
                    <a:bodyPr/>
                    <a:lstStyle/>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○保健所が疫学調査を実施し、濃</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接触者を特定</a:t>
                      </a: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○検査調整は保健所で実施</a:t>
                      </a:r>
                    </a:p>
                  </a:txBody>
                  <a:tcPr anchor="ctr">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○重症化リスクの高い施設は保健所が調査</a:t>
                      </a: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　、特定し検査を実施</a:t>
                      </a: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◎一般事業所・学校等については施設の協力</a:t>
                      </a:r>
                      <a:endParaRPr kumimoji="1" lang="en-US" altLang="ja-JP" sz="1200" b="1"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　のもと、リストアップし、保健所と共有の</a:t>
                      </a:r>
                      <a:endParaRPr kumimoji="1" lang="en-US" altLang="ja-JP" sz="1200" b="1"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　上、濃厚接触者等の検体回収を実施</a:t>
                      </a:r>
                      <a:endParaRPr kumimoji="1" lang="en-US" altLang="ja-JP" sz="1200" b="1"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◎陽性者の同居家族等は診療・検査医療機関</a:t>
                      </a:r>
                      <a:endParaRPr kumimoji="1" lang="en-US" altLang="ja-JP" sz="1200" b="1"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　で検査勧奨</a:t>
                      </a:r>
                      <a:endParaRPr kumimoji="1" lang="en-US" altLang="ja-JP" sz="1200" b="1"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200" b="1"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200" b="1"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かかりつけ医のない者は保健所コール</a:t>
                      </a: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　　センターにおいて検査案内</a:t>
                      </a:r>
                    </a:p>
                  </a:txBody>
                  <a:tcPr anchor="ctr">
                    <a:lnL w="76200" cap="flat" cmpd="sng" algn="ctr">
                      <a:solidFill>
                        <a:schemeClr val="tx1"/>
                      </a:solidFill>
                      <a:prstDash val="solid"/>
                      <a:round/>
                      <a:headEnd type="none" w="med" len="med"/>
                      <a:tailEnd type="none" w="med" len="med"/>
                    </a:lnL>
                    <a:lnT w="76200" cap="flat" cmpd="sng" algn="ctr">
                      <a:noFill/>
                      <a:prstDash val="solid"/>
                      <a:round/>
                      <a:headEnd type="none" w="med" len="med"/>
                      <a:tailEnd type="none" w="med" len="med"/>
                    </a:lnT>
                  </a:tcPr>
                </a:tc>
                <a:extLst>
                  <a:ext uri="{0D108BD9-81ED-4DB2-BD59-A6C34878D82A}">
                    <a16:rowId xmlns:a16="http://schemas.microsoft.com/office/drawing/2014/main" val="4167318890"/>
                  </a:ext>
                </a:extLst>
              </a:tr>
              <a:tr h="874475">
                <a:tc>
                  <a:txBody>
                    <a:bodyPr/>
                    <a:lstStyle/>
                    <a:p>
                      <a:pPr algn="ctr"/>
                      <a:r>
                        <a:rPr kumimoji="1" lang="ja-JP" altLang="en-US" sz="1200" dirty="0" smtClean="0">
                          <a:latin typeface="HG丸ｺﾞｼｯｸM-PRO" panose="020F0600000000000000" pitchFamily="50" charset="-128"/>
                          <a:ea typeface="HG丸ｺﾞｼｯｸM-PRO" panose="020F0600000000000000" pitchFamily="50" charset="-128"/>
                        </a:rPr>
                        <a:t>健康観察</a:t>
                      </a:r>
                      <a:endParaRPr kumimoji="1" lang="en-US" altLang="ja-JP" sz="1200"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l"/>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④自宅療養者の</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algn="l"/>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健康観察</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txBody>
                  <a:tcPr anchor="ctr"/>
                </a:tc>
                <a:tc>
                  <a:txBody>
                    <a:bodyPr/>
                    <a:lstStyle/>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○健康観察アプリ</a:t>
                      </a: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a:t>
                      </a:r>
                      <a:r>
                        <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MY</a:t>
                      </a:r>
                    </a:p>
                    <a:p>
                      <a:r>
                        <a:rPr lang="en-US" altLang="ja-JP" sz="1200" b="0" i="0" u="none" strike="noStrike" baseline="0" dirty="0" smtClean="0">
                          <a:solidFill>
                            <a:schemeClr val="tx1"/>
                          </a:solidFill>
                          <a:effectLst/>
                          <a:latin typeface="HG丸ｺﾞｼｯｸM-PRO" panose="020F0600000000000000" pitchFamily="50" charset="-128"/>
                          <a:ea typeface="HG丸ｺﾞｼｯｸM-PRO" panose="020F0600000000000000" pitchFamily="50" charset="-128"/>
                        </a:rPr>
                        <a:t> </a:t>
                      </a:r>
                      <a:r>
                        <a:rPr lang="ja-JP" altLang="en-US" sz="1200" b="0" i="0" u="none" strike="noStrike" baseline="0" dirty="0" smtClean="0">
                          <a:solidFill>
                            <a:schemeClr val="tx1"/>
                          </a:solidFill>
                          <a:effectLst/>
                          <a:latin typeface="HG丸ｺﾞｼｯｸM-PRO" panose="020F0600000000000000" pitchFamily="50" charset="-128"/>
                          <a:ea typeface="HG丸ｺﾞｼｯｸM-PRO" panose="020F0600000000000000" pitchFamily="50" charset="-128"/>
                        </a:rPr>
                        <a:t>　</a:t>
                      </a:r>
                      <a:r>
                        <a:rPr lang="en-US" altLang="ja-JP" sz="1200" b="0" i="0" u="none" strike="noStrike" baseline="0" dirty="0" smtClean="0">
                          <a:solidFill>
                            <a:schemeClr val="tx1"/>
                          </a:solidFill>
                          <a:effectLst/>
                          <a:latin typeface="HG丸ｺﾞｼｯｸM-PRO" panose="020F0600000000000000" pitchFamily="50" charset="-128"/>
                          <a:ea typeface="HG丸ｺﾞｼｯｸM-PRO" panose="020F0600000000000000" pitchFamily="50" charset="-128"/>
                        </a:rPr>
                        <a:t>HER-SYS</a:t>
                      </a: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を活用し</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ながら、保健所からの</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能動的連絡により実施</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R w="76200" cap="flat" cmpd="sng" algn="ctr">
                      <a:solidFill>
                        <a:schemeClr val="tx1"/>
                      </a:solidFill>
                      <a:prstDash val="solid"/>
                      <a:round/>
                      <a:headEnd type="none" w="med" len="med"/>
                      <a:tailEnd type="none" w="med" len="med"/>
                    </a:lnR>
                  </a:tcPr>
                </a:tc>
                <a:tc gridSpan="3">
                  <a:txBody>
                    <a:bodyPr/>
                    <a:lstStyle/>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○重症化リスクの高い者には保健所から能動的な健康観察を実施</a:t>
                      </a: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○重症化リスクの高い者以外は健康観察アプリ</a:t>
                      </a: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a:t>
                      </a:r>
                      <a:r>
                        <a:rPr lang="en-US" altLang="ja-JP"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MY</a:t>
                      </a:r>
                      <a:r>
                        <a:rPr lang="en-US" altLang="ja-JP" sz="1200" b="0" i="0" u="none" strike="noStrike" baseline="0" dirty="0" smtClean="0">
                          <a:solidFill>
                            <a:schemeClr val="tx1"/>
                          </a:solidFill>
                          <a:effectLst/>
                          <a:latin typeface="HG丸ｺﾞｼｯｸM-PRO" panose="020F0600000000000000" pitchFamily="50" charset="-128"/>
                          <a:ea typeface="HG丸ｺﾞｼｯｸM-PRO" panose="020F0600000000000000" pitchFamily="50" charset="-128"/>
                        </a:rPr>
                        <a:t> HER-SYS</a:t>
                      </a: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の活用や配食</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サービスによる安否確認を行った上で受動化</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○病状が確認できない者については保健所から能動的な健康観察を実施</a:t>
                      </a:r>
                      <a:endParaRPr kumimoji="1" lang="en-US" altLang="ja-JP" sz="12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endParaRPr>
                    </a:p>
                  </a:txBody>
                  <a:tcPr anchor="ctr">
                    <a:lnL w="76200" cap="flat" cmpd="sng" algn="ctr">
                      <a:solidFill>
                        <a:schemeClr val="tx1"/>
                      </a:solidFill>
                      <a:prstDash val="solid"/>
                      <a:round/>
                      <a:headEnd type="none" w="med" len="med"/>
                      <a:tailEnd type="none" w="med" len="med"/>
                    </a:lnL>
                    <a:lnT w="762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79267542"/>
                  </a:ext>
                </a:extLst>
              </a:tr>
            </a:tbl>
          </a:graphicData>
        </a:graphic>
      </p:graphicFrame>
      <p:sp>
        <p:nvSpPr>
          <p:cNvPr id="5" name="角丸四角形 4"/>
          <p:cNvSpPr/>
          <p:nvPr/>
        </p:nvSpPr>
        <p:spPr>
          <a:xfrm>
            <a:off x="51516" y="435397"/>
            <a:ext cx="1777285" cy="246357"/>
          </a:xfrm>
          <a:prstGeom prst="roundRect">
            <a:avLst/>
          </a:prstGeom>
          <a:solidFill>
            <a:schemeClr val="accent4">
              <a:lumMod val="20000"/>
              <a:lumOff val="80000"/>
            </a:schemeClr>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rPr>
              <a:t>重点化移行の段階</a:t>
            </a:r>
            <a:endParaRPr kumimoji="1" lang="ja-JP" altLang="en-US" sz="1200" b="1"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endParaRPr>
          </a:p>
        </p:txBody>
      </p:sp>
      <p:sp>
        <p:nvSpPr>
          <p:cNvPr id="3" name="正方形/長方形 2"/>
          <p:cNvSpPr/>
          <p:nvPr/>
        </p:nvSpPr>
        <p:spPr>
          <a:xfrm>
            <a:off x="1828800" y="468798"/>
            <a:ext cx="8077199" cy="461665"/>
          </a:xfrm>
          <a:prstGeom prst="rect">
            <a:avLst/>
          </a:prstGeom>
        </p:spPr>
        <p:txBody>
          <a:bodyPr wrap="square">
            <a:spAutoFit/>
          </a:bodyPr>
          <a:lstStyle/>
          <a:p>
            <a:pPr lvl="0"/>
            <a:r>
              <a:rPr kumimoji="1" lang="ja-JP" altLang="en-US" sz="1200" b="1" dirty="0" smtClean="0">
                <a:solidFill>
                  <a:prstClr val="black"/>
                </a:solidFill>
                <a:latin typeface="HG丸ｺﾞｼｯｸM-PRO" panose="020F0600000000000000" pitchFamily="50" charset="-128"/>
                <a:ea typeface="HG丸ｺﾞｼｯｸM-PRO" panose="020F0600000000000000" pitchFamily="50" charset="-128"/>
              </a:rPr>
              <a:t>👉 感染規模（新規陽性者数）の拡大に応じて、段階的に重点化（</a:t>
            </a:r>
            <a:r>
              <a:rPr kumimoji="1" lang="en-US" altLang="ja-JP" sz="1200" b="1" dirty="0" smtClean="0">
                <a:solidFill>
                  <a:prstClr val="black"/>
                </a:solidFill>
                <a:latin typeface="HG丸ｺﾞｼｯｸM-PRO" panose="020F0600000000000000" pitchFamily="50" charset="-128"/>
                <a:ea typeface="HG丸ｺﾞｼｯｸM-PRO" panose="020F0600000000000000" pitchFamily="50" charset="-128"/>
              </a:rPr>
              <a:t>※</a:t>
            </a:r>
            <a:r>
              <a:rPr kumimoji="1" lang="ja-JP" altLang="en-US" sz="1200" b="1" dirty="0">
                <a:solidFill>
                  <a:prstClr val="black"/>
                </a:solidFill>
                <a:latin typeface="HG丸ｺﾞｼｯｸM-PRO" panose="020F0600000000000000" pitchFamily="50" charset="-128"/>
                <a:ea typeface="HG丸ｺﾞｼｯｸM-PRO" panose="020F0600000000000000" pitchFamily="50" charset="-128"/>
              </a:rPr>
              <a:t>各保健所長の判断により移行・復帰を行う</a:t>
            </a:r>
            <a:r>
              <a:rPr kumimoji="1" lang="ja-JP" altLang="en-US" sz="1200" b="1" dirty="0" smtClean="0">
                <a:solidFill>
                  <a:prstClr val="black"/>
                </a:solidFill>
                <a:latin typeface="HG丸ｺﾞｼｯｸM-PRO" panose="020F0600000000000000" pitchFamily="50" charset="-128"/>
                <a:ea typeface="HG丸ｺﾞｼｯｸM-PRO" panose="020F0600000000000000" pitchFamily="50" charset="-128"/>
              </a:rPr>
              <a:t>。）</a:t>
            </a:r>
            <a:endParaRPr kumimoji="1" lang="ja-JP" altLang="en-US" sz="1200" b="1" dirty="0">
              <a:solidFill>
                <a:prstClr val="black"/>
              </a:solidFill>
              <a:latin typeface="HG丸ｺﾞｼｯｸM-PRO" panose="020F0600000000000000" pitchFamily="50" charset="-128"/>
              <a:ea typeface="HG丸ｺﾞｼｯｸM-PRO" panose="020F0600000000000000" pitchFamily="50" charset="-128"/>
            </a:endParaRPr>
          </a:p>
          <a:p>
            <a:pPr lvl="0"/>
            <a:endParaRPr kumimoji="1" lang="ja-JP" altLang="en-US" sz="12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10" name="二等辺三角形 9"/>
          <p:cNvSpPr/>
          <p:nvPr/>
        </p:nvSpPr>
        <p:spPr>
          <a:xfrm rot="5400000">
            <a:off x="6358334" y="1081925"/>
            <a:ext cx="637535" cy="349683"/>
          </a:xfrm>
          <a:prstGeom prst="triangl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1" name="表 20"/>
          <p:cNvGraphicFramePr>
            <a:graphicFrameLocks noGrp="1"/>
          </p:cNvGraphicFramePr>
          <p:nvPr>
            <p:extLst>
              <p:ext uri="{D42A27DB-BD31-4B8C-83A1-F6EECF244321}">
                <p14:modId xmlns:p14="http://schemas.microsoft.com/office/powerpoint/2010/main" val="2342450487"/>
              </p:ext>
            </p:extLst>
          </p:nvPr>
        </p:nvGraphicFramePr>
        <p:xfrm>
          <a:off x="9861629" y="1610289"/>
          <a:ext cx="497713" cy="5256000"/>
        </p:xfrm>
        <a:graphic>
          <a:graphicData uri="http://schemas.openxmlformats.org/drawingml/2006/table">
            <a:tbl>
              <a:tblPr/>
              <a:tblGrid>
                <a:gridCol w="497713">
                  <a:extLst>
                    <a:ext uri="{9D8B030D-6E8A-4147-A177-3AD203B41FA5}">
                      <a16:colId xmlns:a16="http://schemas.microsoft.com/office/drawing/2014/main" val="1835438140"/>
                    </a:ext>
                  </a:extLst>
                </a:gridCol>
              </a:tblGrid>
              <a:tr h="5256000">
                <a:tc>
                  <a:txBody>
                    <a:bodyPr/>
                    <a:lstStyle/>
                    <a:p>
                      <a:endParaRPr kumimoji="1" lang="ja-JP" altLang="en-US" dirty="0"/>
                    </a:p>
                  </a:txBody>
                  <a:tcPr>
                    <a:lnL w="76200" cmpd="sng">
                      <a:solidFill>
                        <a:schemeClr val="tx1"/>
                      </a:solidFill>
                      <a:prstDash val="solid"/>
                    </a:lnL>
                    <a:lnR w="76200" cmpd="sng">
                      <a:noFill/>
                      <a:prstDash val="solid"/>
                    </a:lnR>
                    <a:lnT w="76200" cmpd="sng">
                      <a:noFill/>
                      <a:prstDash val="solid"/>
                    </a:lnT>
                    <a:lnB w="76200" cmpd="sng">
                      <a:noFill/>
                      <a:prstDash val="solid"/>
                    </a:lnB>
                  </a:tcPr>
                </a:tc>
                <a:extLst>
                  <a:ext uri="{0D108BD9-81ED-4DB2-BD59-A6C34878D82A}">
                    <a16:rowId xmlns:a16="http://schemas.microsoft.com/office/drawing/2014/main" val="778752593"/>
                  </a:ext>
                </a:extLst>
              </a:tr>
            </a:tbl>
          </a:graphicData>
        </a:graphic>
      </p:graphicFrame>
      <p:graphicFrame>
        <p:nvGraphicFramePr>
          <p:cNvPr id="22" name="表 21"/>
          <p:cNvGraphicFramePr>
            <a:graphicFrameLocks noGrp="1"/>
          </p:cNvGraphicFramePr>
          <p:nvPr>
            <p:extLst>
              <p:ext uri="{D42A27DB-BD31-4B8C-83A1-F6EECF244321}">
                <p14:modId xmlns:p14="http://schemas.microsoft.com/office/powerpoint/2010/main" val="2515113127"/>
              </p:ext>
            </p:extLst>
          </p:nvPr>
        </p:nvGraphicFramePr>
        <p:xfrm>
          <a:off x="4038233" y="6859097"/>
          <a:ext cx="5823396" cy="365760"/>
        </p:xfrm>
        <a:graphic>
          <a:graphicData uri="http://schemas.openxmlformats.org/drawingml/2006/table">
            <a:tbl>
              <a:tblPr/>
              <a:tblGrid>
                <a:gridCol w="5823396">
                  <a:extLst>
                    <a:ext uri="{9D8B030D-6E8A-4147-A177-3AD203B41FA5}">
                      <a16:colId xmlns:a16="http://schemas.microsoft.com/office/drawing/2014/main" val="698830832"/>
                    </a:ext>
                  </a:extLst>
                </a:gridCol>
              </a:tblGrid>
              <a:tr h="0">
                <a:tc>
                  <a:txBody>
                    <a:bodyPr/>
                    <a:lstStyle/>
                    <a:p>
                      <a:endParaRPr kumimoji="1" lang="ja-JP" altLang="en-US" dirty="0"/>
                    </a:p>
                  </a:txBody>
                  <a:tcPr>
                    <a:lnL w="76200" cmpd="sng">
                      <a:noFill/>
                      <a:prstDash val="solid"/>
                    </a:lnL>
                    <a:lnR w="76200" cmpd="sng">
                      <a:noFill/>
                      <a:prstDash val="solid"/>
                    </a:lnR>
                    <a:lnT w="76200" cmpd="sng">
                      <a:solidFill>
                        <a:schemeClr val="tx1"/>
                      </a:solidFill>
                      <a:prstDash val="solid"/>
                    </a:lnT>
                    <a:lnB w="76200" cmpd="sng">
                      <a:noFill/>
                      <a:prstDash val="solid"/>
                    </a:lnB>
                  </a:tcPr>
                </a:tc>
                <a:extLst>
                  <a:ext uri="{0D108BD9-81ED-4DB2-BD59-A6C34878D82A}">
                    <a16:rowId xmlns:a16="http://schemas.microsoft.com/office/drawing/2014/main" val="481867746"/>
                  </a:ext>
                </a:extLst>
              </a:tr>
            </a:tbl>
          </a:graphicData>
        </a:graphic>
      </p:graphicFrame>
      <p:sp>
        <p:nvSpPr>
          <p:cNvPr id="25" name="二等辺三角形 24"/>
          <p:cNvSpPr/>
          <p:nvPr/>
        </p:nvSpPr>
        <p:spPr>
          <a:xfrm rot="5400000">
            <a:off x="3905771" y="1083580"/>
            <a:ext cx="637535" cy="349683"/>
          </a:xfrm>
          <a:prstGeom prst="triangl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8406317" y="25256"/>
            <a:ext cx="1308044" cy="338554"/>
          </a:xfrm>
          <a:prstGeom prst="rect">
            <a:avLst/>
          </a:prstGeom>
          <a:solidFill>
            <a:schemeClr val="bg1"/>
          </a:solidFill>
          <a:ln>
            <a:solidFill>
              <a:schemeClr val="tx1"/>
            </a:solidFill>
          </a:ln>
        </p:spPr>
        <p:txBody>
          <a:bodyPr wrap="square" rtlCol="0">
            <a:spAutoFit/>
          </a:bodyPr>
          <a:lstStyle/>
          <a:p>
            <a:r>
              <a:rPr kumimoji="1" lang="ja-JP" altLang="en-US" sz="1600" smtClean="0"/>
              <a:t>資料４－２</a:t>
            </a:r>
            <a:endParaRPr kumimoji="1" lang="ja-JP" altLang="en-US" sz="1600" dirty="0"/>
          </a:p>
        </p:txBody>
      </p:sp>
      <p:sp>
        <p:nvSpPr>
          <p:cNvPr id="4" name="スライド番号プレースホルダー 3"/>
          <p:cNvSpPr>
            <a:spLocks noGrp="1"/>
          </p:cNvSpPr>
          <p:nvPr>
            <p:ph type="sldNum" sz="quarter" idx="12"/>
          </p:nvPr>
        </p:nvSpPr>
        <p:spPr>
          <a:xfrm>
            <a:off x="7485510" y="6458271"/>
            <a:ext cx="2228850" cy="365125"/>
          </a:xfrm>
        </p:spPr>
        <p:txBody>
          <a:bodyPr/>
          <a:lstStyle/>
          <a:p>
            <a:fld id="{13DB5949-3894-4E88-8559-A000902749EC}" type="slidenum">
              <a:rPr kumimoji="1" lang="ja-JP" altLang="en-US" smtClean="0"/>
              <a:t>1</a:t>
            </a:fld>
            <a:endParaRPr kumimoji="1" lang="ja-JP" altLang="en-US" dirty="0"/>
          </a:p>
        </p:txBody>
      </p:sp>
    </p:spTree>
    <p:extLst>
      <p:ext uri="{BB962C8B-B14F-4D97-AF65-F5344CB8AC3E}">
        <p14:creationId xmlns:p14="http://schemas.microsoft.com/office/powerpoint/2010/main" val="1966013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タイトル 1"/>
          <p:cNvSpPr>
            <a:spLocks noGrp="1"/>
          </p:cNvSpPr>
          <p:nvPr>
            <p:ph type="ctrTitle"/>
          </p:nvPr>
        </p:nvSpPr>
        <p:spPr>
          <a:xfrm>
            <a:off x="-1" y="-13883"/>
            <a:ext cx="9906001" cy="426007"/>
          </a:xfrm>
          <a:solidFill>
            <a:schemeClr val="accent2">
              <a:lumMod val="40000"/>
              <a:lumOff val="60000"/>
            </a:schemeClr>
          </a:solidFill>
        </p:spPr>
        <p:txBody>
          <a:bodyPr anchor="ctr">
            <a:normAutofit/>
          </a:bodyPr>
          <a:lstStyle/>
          <a:p>
            <a:r>
              <a:rPr lang="ja-JP" altLang="en-US" sz="2000" b="1" dirty="0" smtClean="0">
                <a:latin typeface="ＭＳ ゴシック" panose="020B0609070205080204" pitchFamily="49" charset="-128"/>
                <a:ea typeface="ＭＳ ゴシック" panose="020B0609070205080204" pitchFamily="49" charset="-128"/>
                <a:cs typeface="Arial" panose="020B0604020202020204" pitchFamily="34" charset="0"/>
              </a:rPr>
              <a:t>次の感染拡大期におけるさらなる保健所業務の</a:t>
            </a:r>
            <a:r>
              <a:rPr lang="ja-JP" altLang="en-US" sz="2000" b="1" dirty="0">
                <a:latin typeface="ＭＳ ゴシック" panose="020B0609070205080204" pitchFamily="49" charset="-128"/>
                <a:ea typeface="ＭＳ ゴシック" panose="020B0609070205080204" pitchFamily="49" charset="-128"/>
                <a:cs typeface="Arial" panose="020B0604020202020204" pitchFamily="34" charset="0"/>
              </a:rPr>
              <a:t>重点化</a:t>
            </a:r>
          </a:p>
        </p:txBody>
      </p:sp>
      <p:sp>
        <p:nvSpPr>
          <p:cNvPr id="33" name="テキスト ボックス 32"/>
          <p:cNvSpPr txBox="1"/>
          <p:nvPr/>
        </p:nvSpPr>
        <p:spPr>
          <a:xfrm>
            <a:off x="0" y="453498"/>
            <a:ext cx="9906000" cy="646331"/>
          </a:xfrm>
          <a:prstGeom prst="rect">
            <a:avLst/>
          </a:prstGeom>
          <a:noFill/>
          <a:ln w="22225">
            <a:solidFill>
              <a:schemeClr val="tx1"/>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 </a:t>
            </a:r>
            <a:r>
              <a:rPr kumimoji="1" lang="ja-JP" altLang="en-US" sz="1200" noProof="0" dirty="0" smtClean="0">
                <a:solidFill>
                  <a:prstClr val="black"/>
                </a:solidFill>
                <a:latin typeface="HG丸ｺﾞｼｯｸM-PRO" panose="020F0600000000000000" pitchFamily="50" charset="-128"/>
                <a:ea typeface="HG丸ｺﾞｼｯｸM-PRO" panose="020F0600000000000000" pitchFamily="50" charset="-128"/>
              </a:rPr>
              <a:t>感染拡大期における保健所</a:t>
            </a:r>
            <a:r>
              <a:rPr kumimoji="1" lang="ja-JP" altLang="en-US" sz="1200" dirty="0" smtClean="0">
                <a:solidFill>
                  <a:prstClr val="black"/>
                </a:solidFill>
                <a:latin typeface="HG丸ｺﾞｼｯｸM-PRO" panose="020F0600000000000000" pitchFamily="50" charset="-128"/>
                <a:ea typeface="HG丸ｺﾞｼｯｸM-PRO" panose="020F0600000000000000" pitchFamily="50" charset="-128"/>
              </a:rPr>
              <a:t>業務の逼迫に</a:t>
            </a:r>
            <a:r>
              <a:rPr kumimoji="1" lang="ja-JP" altLang="en-US" sz="1200" dirty="0">
                <a:solidFill>
                  <a:prstClr val="black"/>
                </a:solidFill>
                <a:latin typeface="HG丸ｺﾞｼｯｸM-PRO" panose="020F0600000000000000" pitchFamily="50" charset="-128"/>
                <a:ea typeface="HG丸ｺﾞｼｯｸM-PRO" panose="020F0600000000000000" pitchFamily="50" charset="-128"/>
              </a:rPr>
              <a:t>対</a:t>
            </a:r>
            <a:r>
              <a:rPr kumimoji="1" lang="ja-JP" altLang="en-US" sz="1200" dirty="0" smtClean="0">
                <a:solidFill>
                  <a:prstClr val="black"/>
                </a:solidFill>
                <a:latin typeface="HG丸ｺﾞｼｯｸM-PRO" panose="020F0600000000000000" pitchFamily="50" charset="-128"/>
                <a:ea typeface="HG丸ｺﾞｼｯｸM-PRO" panose="020F0600000000000000" pitchFamily="50" charset="-128"/>
              </a:rPr>
              <a:t>しては、各保健所の状況に応じて業務の重点化を図り対応</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 より感染力の強い変異株の流行によるさらなる感染拡大の恐れがあることから、感染拡大期には保健所業務がさらに逼迫する可能性</a:t>
            </a:r>
            <a:endPar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 </a:t>
            </a:r>
            <a:r>
              <a:rPr kumimoji="1" lang="ja-JP" altLang="en-US" sz="1200" b="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rPr>
              <a:t>感染拡大期において</a:t>
            </a:r>
            <a:r>
              <a:rPr kumimoji="1" lang="ja-JP" altLang="en-US" sz="1200" dirty="0" smtClean="0">
                <a:latin typeface="HG丸ｺﾞｼｯｸM-PRO" panose="020F0600000000000000" pitchFamily="50" charset="-128"/>
                <a:ea typeface="HG丸ｺﾞｼｯｸM-PRO" panose="020F0600000000000000" pitchFamily="50" charset="-128"/>
              </a:rPr>
              <a:t>は、陽性者の迅速かつ確実な</a:t>
            </a:r>
            <a:r>
              <a:rPr kumimoji="1" lang="ja-JP" altLang="en-US" sz="1200" b="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rPr>
              <a:t>医療</a:t>
            </a:r>
            <a:r>
              <a:rPr kumimoji="1" lang="ja-JP" altLang="en-US" sz="1200" dirty="0">
                <a:latin typeface="HG丸ｺﾞｼｯｸM-PRO" panose="020F0600000000000000" pitchFamily="50" charset="-128"/>
                <a:ea typeface="HG丸ｺﾞｼｯｸM-PRO" panose="020F0600000000000000" pitchFamily="50" charset="-128"/>
              </a:rPr>
              <a:t>・</a:t>
            </a:r>
            <a:r>
              <a:rPr kumimoji="1" lang="ja-JP" altLang="en-US" sz="1200" b="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rPr>
              <a:t>療養への接続と</a:t>
            </a:r>
            <a:r>
              <a:rPr kumimoji="1" lang="ja-JP" altLang="en-US" sz="1200" dirty="0" smtClean="0">
                <a:latin typeface="HG丸ｺﾞｼｯｸM-PRO" panose="020F0600000000000000" pitchFamily="50" charset="-128"/>
                <a:ea typeface="HG丸ｺﾞｼｯｸM-PRO" panose="020F0600000000000000" pitchFamily="50" charset="-128"/>
              </a:rPr>
              <a:t>自宅療養者の健康観察を最優先とする体制にシフト</a:t>
            </a:r>
            <a:endParaRPr kumimoji="1" lang="ja-JP" altLang="en-US" sz="12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4090483899"/>
              </p:ext>
            </p:extLst>
          </p:nvPr>
        </p:nvGraphicFramePr>
        <p:xfrm>
          <a:off x="0" y="1885122"/>
          <a:ext cx="9906001" cy="3820353"/>
        </p:xfrm>
        <a:graphic>
          <a:graphicData uri="http://schemas.openxmlformats.org/drawingml/2006/table">
            <a:tbl>
              <a:tblPr firstRow="1" bandRow="1">
                <a:tableStyleId>{5C22544A-7EE6-4342-B048-85BDC9FD1C3A}</a:tableStyleId>
              </a:tblPr>
              <a:tblGrid>
                <a:gridCol w="296214">
                  <a:extLst>
                    <a:ext uri="{9D8B030D-6E8A-4147-A177-3AD203B41FA5}">
                      <a16:colId xmlns:a16="http://schemas.microsoft.com/office/drawing/2014/main" val="1039867772"/>
                    </a:ext>
                  </a:extLst>
                </a:gridCol>
                <a:gridCol w="1777913">
                  <a:extLst>
                    <a:ext uri="{9D8B030D-6E8A-4147-A177-3AD203B41FA5}">
                      <a16:colId xmlns:a16="http://schemas.microsoft.com/office/drawing/2014/main" val="1305680327"/>
                    </a:ext>
                  </a:extLst>
                </a:gridCol>
                <a:gridCol w="3702205">
                  <a:extLst>
                    <a:ext uri="{9D8B030D-6E8A-4147-A177-3AD203B41FA5}">
                      <a16:colId xmlns:a16="http://schemas.microsoft.com/office/drawing/2014/main" val="3387811202"/>
                    </a:ext>
                  </a:extLst>
                </a:gridCol>
                <a:gridCol w="4129669">
                  <a:extLst>
                    <a:ext uri="{9D8B030D-6E8A-4147-A177-3AD203B41FA5}">
                      <a16:colId xmlns:a16="http://schemas.microsoft.com/office/drawing/2014/main" val="1940381708"/>
                    </a:ext>
                  </a:extLst>
                </a:gridCol>
              </a:tblGrid>
              <a:tr h="196831">
                <a:tc gridSpan="2">
                  <a:txBody>
                    <a:bodyPr/>
                    <a:lstStyle/>
                    <a:p>
                      <a:pPr algn="ctr" fontAlgn="ctr"/>
                      <a:r>
                        <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重点化項目　</a:t>
                      </a:r>
                    </a:p>
                  </a:txBody>
                  <a:tcPr marL="9525" marR="9525" marT="9525" marB="0" anchor="ctr"/>
                </a:tc>
                <a:tc hMerge="1">
                  <a:txBody>
                    <a:bodyPr/>
                    <a:lstStyle/>
                    <a:p>
                      <a:endParaRPr kumimoji="1" lang="ja-JP" altLang="en-US"/>
                    </a:p>
                  </a:txBody>
                  <a:tcPr/>
                </a:tc>
                <a:tc>
                  <a:txBody>
                    <a:bodyPr/>
                    <a:lstStyle/>
                    <a:p>
                      <a:pPr algn="ctr" fontAlgn="ctr"/>
                      <a:r>
                        <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rPr>
                        <a:t>内容</a:t>
                      </a:r>
                    </a:p>
                  </a:txBody>
                  <a:tcPr marL="9525" marR="9525" marT="9525" marB="0" anchor="ctr"/>
                </a:tc>
                <a:tc>
                  <a:txBody>
                    <a:bodyPr/>
                    <a:lstStyle/>
                    <a:p>
                      <a:pPr algn="ctr" fontAlgn="ctr"/>
                      <a:r>
                        <a:rPr lang="ja-JP" altLang="en-US" sz="12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改善策（案）</a:t>
                      </a:r>
                      <a:endParaRPr lang="ja-JP" altLang="en-US" sz="12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extLst>
                  <a:ext uri="{0D108BD9-81ED-4DB2-BD59-A6C34878D82A}">
                    <a16:rowId xmlns:a16="http://schemas.microsoft.com/office/drawing/2014/main" val="849554094"/>
                  </a:ext>
                </a:extLst>
              </a:tr>
              <a:tr h="922416">
                <a:tc>
                  <a:txBody>
                    <a:bodyPr/>
                    <a:lstStyle/>
                    <a:p>
                      <a:pPr algn="ct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療養決定</a:t>
                      </a:r>
                      <a:r>
                        <a:rPr kumimoji="1" lang="ja-JP" altLang="en-US" sz="1100" dirty="0" smtClean="0">
                          <a:latin typeface="HG丸ｺﾞｼｯｸM-PRO" panose="020F0600000000000000" pitchFamily="50" charset="-128"/>
                          <a:ea typeface="HG丸ｺﾞｼｯｸM-PRO" panose="020F0600000000000000" pitchFamily="50" charset="-128"/>
                        </a:rPr>
                        <a:t>　</a:t>
                      </a:r>
                    </a:p>
                  </a:txBody>
                  <a:tcPr anchor="ctr">
                    <a:lnB w="12700" cap="flat" cmpd="sng" algn="ctr">
                      <a:solidFill>
                        <a:schemeClr val="bg1"/>
                      </a:solidFill>
                      <a:prstDash val="solid"/>
                      <a:round/>
                      <a:headEnd type="none" w="med" len="med"/>
                      <a:tailEnd type="none" w="med" len="med"/>
                    </a:lnB>
                  </a:tcPr>
                </a:tc>
                <a:tc>
                  <a:txBody>
                    <a:bodyPr/>
                    <a:lstStyle/>
                    <a:p>
                      <a:pPr algn="l"/>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①ファーストタッチと</a:t>
                      </a:r>
                      <a:endParaRPr kumimoji="1"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pPr algn="l"/>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　療養決定を最優先</a:t>
                      </a:r>
                    </a:p>
                  </a:txBody>
                  <a:tcPr anchor="ctr">
                    <a:lnB w="12700" cap="flat" cmpd="sng" algn="ctr">
                      <a:solidFill>
                        <a:schemeClr val="bg1"/>
                      </a:solidFill>
                      <a:prstDash val="solid"/>
                      <a:round/>
                      <a:headEnd type="none" w="med" len="med"/>
                      <a:tailEnd type="none" w="med" len="med"/>
                    </a:lnB>
                  </a:tcPr>
                </a:tc>
                <a:tc>
                  <a:txBody>
                    <a:bodyPr/>
                    <a:lstStyle/>
                    <a:p>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陽性者を迅速に医療・療養に接続させるため、発生届受理後、直ちに陽性者へのファーストタッチを実施し、療養決定に必要な情報収集を行った上で、速やかに入院・宿泊等の療養方針を決定。（入院以外は原則宿泊療養）</a:t>
                      </a:r>
                    </a:p>
                  </a:txBody>
                  <a:tcPr anchor="ctr"/>
                </a:tc>
                <a:tc>
                  <a:txBody>
                    <a:bodyPr/>
                    <a:lstStyle/>
                    <a:p>
                      <a:pPr algn="l" fontAlgn="ctr"/>
                      <a:r>
                        <a:rPr lang="ja-JP" altLang="en-US"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〇ファーストタッチと疫学調査のタイミングを分離し、ファース</a:t>
                      </a:r>
                      <a:endPar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ctr"/>
                      <a:r>
                        <a:rPr lang="ja-JP" altLang="en-US"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トタッチと療養決定を最優先に実施</a:t>
                      </a:r>
                      <a:endPar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ctr"/>
                      <a:r>
                        <a:rPr lang="ja-JP" altLang="en-US"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〇保健所からの連絡前に陽性者自らが連絡できる「宿泊療養予約</a:t>
                      </a:r>
                    </a:p>
                    <a:p>
                      <a:pPr algn="l" fontAlgn="ctr"/>
                      <a:r>
                        <a:rPr lang="ja-JP" altLang="en-US"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緊急コールセンター」を活用</a:t>
                      </a:r>
                    </a:p>
                  </a:txBody>
                  <a:tcPr marL="9525" marR="9525" marT="9525" marB="0" anchor="ctr"/>
                </a:tc>
                <a:extLst>
                  <a:ext uri="{0D108BD9-81ED-4DB2-BD59-A6C34878D82A}">
                    <a16:rowId xmlns:a16="http://schemas.microsoft.com/office/drawing/2014/main" val="1525478576"/>
                  </a:ext>
                </a:extLst>
              </a:tr>
              <a:tr h="561975">
                <a:tc rowSpan="2">
                  <a:txBody>
                    <a:bodyPr/>
                    <a:lstStyle/>
                    <a:p>
                      <a:pPr algn="ctr"/>
                      <a:r>
                        <a:rPr kumimoji="1" lang="ja-JP" altLang="en-US" sz="1100" dirty="0" smtClean="0">
                          <a:latin typeface="HG丸ｺﾞｼｯｸM-PRO" panose="020F0600000000000000" pitchFamily="50" charset="-128"/>
                          <a:ea typeface="HG丸ｺﾞｼｯｸM-PRO" panose="020F0600000000000000" pitchFamily="50" charset="-128"/>
                        </a:rPr>
                        <a:t>調査関連</a:t>
                      </a:r>
                    </a:p>
                  </a:txBody>
                  <a:tcPr anchor="ctr">
                    <a:lnT w="12700" cap="flat" cmpd="sng" algn="ctr">
                      <a:solidFill>
                        <a:schemeClr val="bg1"/>
                      </a:solidFill>
                      <a:prstDash val="solid"/>
                      <a:round/>
                      <a:headEnd type="none" w="med" len="med"/>
                      <a:tailEnd type="none" w="med" len="med"/>
                    </a:lnT>
                  </a:tcPr>
                </a:tc>
                <a:tc>
                  <a:txBody>
                    <a:bodyPr/>
                    <a:lstStyle/>
                    <a:p>
                      <a:pPr algn="l"/>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②陽性者数（感染規模）</a:t>
                      </a:r>
                    </a:p>
                    <a:p>
                      <a:pPr algn="l"/>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　の把握</a:t>
                      </a:r>
                    </a:p>
                  </a:txBody>
                  <a:tcPr anchor="ctr">
                    <a:lnT w="12700" cap="flat" cmpd="sng" algn="ctr">
                      <a:solidFill>
                        <a:schemeClr val="bg1"/>
                      </a:solidFill>
                      <a:prstDash val="solid"/>
                      <a:round/>
                      <a:headEnd type="none" w="med" len="med"/>
                      <a:tailEnd type="none" w="med" len="med"/>
                    </a:lnT>
                  </a:tcPr>
                </a:tc>
                <a:tc>
                  <a:txBody>
                    <a:bodyPr/>
                    <a:lstStyle/>
                    <a:p>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感染拡大期においても、保健所が迅速・正確に陽性者数を把握。</a:t>
                      </a:r>
                    </a:p>
                  </a:txBody>
                  <a:tcPr anchor="ctr"/>
                </a:tc>
                <a:tc>
                  <a:txBody>
                    <a:bodyPr/>
                    <a:lstStyle/>
                    <a:p>
                      <a:pPr algn="l" fontAlgn="ctr"/>
                      <a:r>
                        <a:rPr lang="ja-JP" altLang="en-US"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〇医療機関での</a:t>
                      </a: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HER-SYS</a:t>
                      </a:r>
                      <a:r>
                        <a:rPr lang="ja-JP" altLang="en-US"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入力の協力依頼</a:t>
                      </a:r>
                      <a:endPar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ctr"/>
                      <a:r>
                        <a:rPr lang="ja-JP" altLang="en-US"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〇</a:t>
                      </a: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保健所における</a:t>
                      </a:r>
                      <a:r>
                        <a:rPr kumimoji="1" lang="en-US" altLang="ja-JP" sz="1100" dirty="0" smtClean="0">
                          <a:solidFill>
                            <a:schemeClr val="tx1"/>
                          </a:solidFill>
                          <a:latin typeface="HG丸ｺﾞｼｯｸM-PRO" panose="020F0600000000000000" pitchFamily="50" charset="-128"/>
                          <a:ea typeface="HG丸ｺﾞｼｯｸM-PRO" panose="020F0600000000000000" pitchFamily="50" charset="-128"/>
                        </a:rPr>
                        <a:t>HER-SYS</a:t>
                      </a: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入力体制の強化（入力要員の増強）</a:t>
                      </a:r>
                      <a:endPar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extLst>
                  <a:ext uri="{0D108BD9-81ED-4DB2-BD59-A6C34878D82A}">
                    <a16:rowId xmlns:a16="http://schemas.microsoft.com/office/drawing/2014/main" val="3556987067"/>
                  </a:ext>
                </a:extLst>
              </a:tr>
              <a:tr h="1377131">
                <a:tc vMerge="1">
                  <a:txBody>
                    <a:bodyPr/>
                    <a:lstStyle/>
                    <a:p>
                      <a:endParaRPr kumimoji="1" lang="ja-JP" altLang="en-US" sz="900" dirty="0"/>
                    </a:p>
                  </a:txBody>
                  <a:tcPr anchor="ctr"/>
                </a:tc>
                <a:tc>
                  <a:txBody>
                    <a:bodyPr/>
                    <a:lstStyle/>
                    <a:p>
                      <a:pPr algn="l"/>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③濃厚接触者特定・検査</a:t>
                      </a:r>
                      <a:endParaRPr kumimoji="1"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pPr algn="l"/>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　の実施</a:t>
                      </a:r>
                      <a:endParaRPr kumimoji="1" lang="ja-JP" altLang="en-US" sz="1100" dirty="0">
                        <a:solidFill>
                          <a:schemeClr val="tx1"/>
                        </a:solidFill>
                        <a:latin typeface="HG丸ｺﾞｼｯｸM-PRO" panose="020F0600000000000000" pitchFamily="50" charset="-128"/>
                        <a:ea typeface="HG丸ｺﾞｼｯｸM-PRO" panose="020F0600000000000000" pitchFamily="50" charset="-128"/>
                      </a:endParaRPr>
                    </a:p>
                  </a:txBody>
                  <a:tcPr anchor="ctr"/>
                </a:tc>
                <a:tc>
                  <a:txBody>
                    <a:bodyPr/>
                    <a:lstStyle/>
                    <a:p>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高齢者施設等重症化リスクの高い施設について、保健所の調査を重点化。</a:t>
                      </a:r>
                      <a:endParaRPr kumimoji="1"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重症化リスクの低い事業所等や孤発事例陽性者については、施設・陽性者の協力により濃厚接触者等を検査に接続。</a:t>
                      </a:r>
                    </a:p>
                  </a:txBody>
                  <a:tcPr anchor="ctr"/>
                </a:tc>
                <a:tc>
                  <a:txBody>
                    <a:bodyPr/>
                    <a:lstStyle/>
                    <a:p>
                      <a:pPr algn="l" fontAlgn="ctr"/>
                      <a:r>
                        <a:rPr lang="ja-JP" altLang="en-US"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〇感染拡大期においても高齢者施設等重症化リスクの高い施設に</a:t>
                      </a:r>
                    </a:p>
                    <a:p>
                      <a:pPr algn="l" fontAlgn="ctr"/>
                      <a:r>
                        <a:rPr lang="ja-JP" altLang="en-US"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対する集団調査は保健所が実施</a:t>
                      </a:r>
                      <a:endPar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ctr"/>
                      <a:r>
                        <a:rPr lang="ja-JP" altLang="en-US"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〇上記以外の施設（企業事業所、学校、保育園など）については、</a:t>
                      </a:r>
                    </a:p>
                    <a:p>
                      <a:pPr algn="l" fontAlgn="ctr"/>
                      <a:r>
                        <a:rPr lang="ja-JP" altLang="en-US"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施設側で濃厚接触者等をリストアップし、検査に接続させると</a:t>
                      </a:r>
                    </a:p>
                    <a:p>
                      <a:pPr algn="l" fontAlgn="ctr"/>
                      <a:r>
                        <a:rPr lang="ja-JP" altLang="en-US"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ともに保健所と情報共有</a:t>
                      </a:r>
                      <a:endPar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ctr"/>
                      <a:r>
                        <a:rPr lang="ja-JP" altLang="en-US"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○陽性者の同居家族等の接触者については、陽性判定した診療・　</a:t>
                      </a:r>
                      <a:endPar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ctr"/>
                      <a:r>
                        <a:rPr lang="ja-JP" altLang="en-US"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検査医療機関等において受検勧奨し、迅速に検査に接続</a:t>
                      </a:r>
                      <a:endPar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extLst>
                  <a:ext uri="{0D108BD9-81ED-4DB2-BD59-A6C34878D82A}">
                    <a16:rowId xmlns:a16="http://schemas.microsoft.com/office/drawing/2014/main" val="1114355017"/>
                  </a:ext>
                </a:extLst>
              </a:tr>
              <a:tr h="708844">
                <a:tc>
                  <a:txBody>
                    <a:bodyPr/>
                    <a:lstStyle/>
                    <a:p>
                      <a:pPr algn="ctr"/>
                      <a:r>
                        <a:rPr kumimoji="1" lang="ja-JP" altLang="en-US" sz="1100" dirty="0" smtClean="0">
                          <a:latin typeface="HG丸ｺﾞｼｯｸM-PRO" panose="020F0600000000000000" pitchFamily="50" charset="-128"/>
                          <a:ea typeface="HG丸ｺﾞｼｯｸM-PRO" panose="020F0600000000000000" pitchFamily="50" charset="-128"/>
                        </a:rPr>
                        <a:t>健康観察</a:t>
                      </a:r>
                      <a:endParaRPr kumimoji="1" lang="ja-JP" altLang="en-US" sz="1100" dirty="0">
                        <a:latin typeface="HG丸ｺﾞｼｯｸM-PRO" panose="020F0600000000000000" pitchFamily="50" charset="-128"/>
                        <a:ea typeface="HG丸ｺﾞｼｯｸM-PRO" panose="020F0600000000000000" pitchFamily="50" charset="-128"/>
                      </a:endParaRPr>
                    </a:p>
                  </a:txBody>
                  <a:tcPr anchor="ctr"/>
                </a:tc>
                <a:tc>
                  <a:txBody>
                    <a:bodyPr/>
                    <a:lstStyle/>
                    <a:p>
                      <a:pPr algn="l"/>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④自宅療養者の健康観察</a:t>
                      </a:r>
                      <a:endParaRPr kumimoji="1" lang="ja-JP" altLang="en-US" sz="1100" dirty="0">
                        <a:solidFill>
                          <a:schemeClr val="tx1"/>
                        </a:solidFill>
                        <a:latin typeface="HG丸ｺﾞｼｯｸM-PRO" panose="020F0600000000000000" pitchFamily="50" charset="-128"/>
                        <a:ea typeface="HG丸ｺﾞｼｯｸM-PRO" panose="020F0600000000000000" pitchFamily="50" charset="-128"/>
                      </a:endParaRPr>
                    </a:p>
                  </a:txBody>
                  <a:tcPr anchor="ctr"/>
                </a:tc>
                <a:tc>
                  <a:txBody>
                    <a:bodyPr/>
                    <a:lstStyle/>
                    <a:p>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重症化リスクの低い自宅療養者について、健康観察をアプリ等で実施。病状変化は療養者本人からの連絡等に受動化。</a:t>
                      </a:r>
                    </a:p>
                  </a:txBody>
                  <a:tcPr anchor="ctr"/>
                </a:tc>
                <a:tc>
                  <a:txBody>
                    <a:bodyPr/>
                    <a:lstStyle/>
                    <a:p>
                      <a:pPr algn="l" fontAlgn="ctr"/>
                      <a:r>
                        <a:rPr lang="ja-JP" altLang="en-US"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〇健康観察アプリ（</a:t>
                      </a:r>
                      <a:r>
                        <a:rPr lang="en-US" altLang="ja-JP"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MY</a:t>
                      </a:r>
                      <a:r>
                        <a:rPr lang="en-US" altLang="ja-JP" sz="1100" b="0" i="0" u="none" strike="noStrike" baseline="0" dirty="0" smtClean="0">
                          <a:solidFill>
                            <a:schemeClr val="tx1"/>
                          </a:solidFill>
                          <a:effectLst/>
                          <a:latin typeface="HG丸ｺﾞｼｯｸM-PRO" panose="020F0600000000000000" pitchFamily="50" charset="-128"/>
                          <a:ea typeface="HG丸ｺﾞｼｯｸM-PRO" panose="020F0600000000000000" pitchFamily="50" charset="-128"/>
                        </a:rPr>
                        <a:t> HER-SYS</a:t>
                      </a:r>
                      <a:r>
                        <a:rPr lang="ja-JP" altLang="en-US"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）に</a:t>
                      </a:r>
                      <a:r>
                        <a:rPr lang="ja-JP" altLang="en-US" sz="1100" b="0" i="0" u="none" strike="noStrike" dirty="0">
                          <a:solidFill>
                            <a:schemeClr val="tx1"/>
                          </a:solidFill>
                          <a:effectLst/>
                          <a:latin typeface="HG丸ｺﾞｼｯｸM-PRO" panose="020F0600000000000000" pitchFamily="50" charset="-128"/>
                          <a:ea typeface="HG丸ｺﾞｼｯｸM-PRO" panose="020F0600000000000000" pitchFamily="50" charset="-128"/>
                        </a:rPr>
                        <a:t>よる健康観察</a:t>
                      </a:r>
                      <a:r>
                        <a:rPr lang="ja-JP" altLang="en-US"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の実施</a:t>
                      </a:r>
                    </a:p>
                    <a:p>
                      <a:pPr algn="l" fontAlgn="ctr"/>
                      <a:r>
                        <a:rPr lang="ja-JP" altLang="en-US"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〇毎日配食</a:t>
                      </a:r>
                      <a:r>
                        <a:rPr lang="ja-JP" altLang="en-US" sz="1100" b="0" i="0" u="none" strike="noStrike" dirty="0">
                          <a:solidFill>
                            <a:schemeClr val="tx1"/>
                          </a:solidFill>
                          <a:effectLst/>
                          <a:latin typeface="HG丸ｺﾞｼｯｸM-PRO" panose="020F0600000000000000" pitchFamily="50" charset="-128"/>
                          <a:ea typeface="HG丸ｺﾞｼｯｸM-PRO" panose="020F0600000000000000" pitchFamily="50" charset="-128"/>
                        </a:rPr>
                        <a:t>サービス実施による安否</a:t>
                      </a:r>
                      <a:r>
                        <a:rPr lang="ja-JP" altLang="en-US"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確認</a:t>
                      </a:r>
                    </a:p>
                    <a:p>
                      <a:pPr algn="l" fontAlgn="ctr"/>
                      <a:r>
                        <a:rPr lang="ja-JP" altLang="en-US" sz="1100" b="0"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〇確認できない者については能動的健康観察を実施</a:t>
                      </a:r>
                      <a:endParaRPr lang="ja-JP" altLang="en-US" sz="1100" b="0" i="0" u="none" strike="noStrike" dirty="0">
                        <a:solidFill>
                          <a:schemeClr val="tx1"/>
                        </a:solidFill>
                        <a:effectLst/>
                        <a:latin typeface="HG丸ｺﾞｼｯｸM-PRO" panose="020F0600000000000000" pitchFamily="50" charset="-128"/>
                        <a:ea typeface="HG丸ｺﾞｼｯｸM-PRO" panose="020F0600000000000000" pitchFamily="50" charset="-128"/>
                      </a:endParaRPr>
                    </a:p>
                  </a:txBody>
                  <a:tcPr marL="9525" marR="9525" marT="9525" marB="0" anchor="ctr"/>
                </a:tc>
                <a:extLst>
                  <a:ext uri="{0D108BD9-81ED-4DB2-BD59-A6C34878D82A}">
                    <a16:rowId xmlns:a16="http://schemas.microsoft.com/office/drawing/2014/main" val="2371977373"/>
                  </a:ext>
                </a:extLst>
              </a:tr>
            </a:tbl>
          </a:graphicData>
        </a:graphic>
      </p:graphicFrame>
      <p:sp>
        <p:nvSpPr>
          <p:cNvPr id="5" name="テキスト ボックス 4"/>
          <p:cNvSpPr txBox="1"/>
          <p:nvPr/>
        </p:nvSpPr>
        <p:spPr>
          <a:xfrm>
            <a:off x="-2" y="1442251"/>
            <a:ext cx="9749307" cy="461665"/>
          </a:xfrm>
          <a:prstGeom prst="rect">
            <a:avLst/>
          </a:prstGeom>
          <a:noFill/>
        </p:spPr>
        <p:txBody>
          <a:bodyPr wrap="square" rtlCol="0">
            <a:spAutoFit/>
          </a:bodyPr>
          <a:lstStyle/>
          <a:p>
            <a:r>
              <a:rPr kumimoji="1" lang="ja-JP" altLang="en-US" sz="1200" b="1" dirty="0" smtClean="0">
                <a:latin typeface="HG丸ｺﾞｼｯｸM-PRO" panose="020F0600000000000000" pitchFamily="50" charset="-128"/>
                <a:ea typeface="HG丸ｺﾞｼｯｸM-PRO" panose="020F0600000000000000" pitchFamily="50" charset="-128"/>
              </a:rPr>
              <a:t>ポイント① 👉 迅速なファーストタッチ</a:t>
            </a:r>
            <a:r>
              <a:rPr kumimoji="1" lang="ja-JP" altLang="en-US" sz="1200" b="1" dirty="0">
                <a:latin typeface="HG丸ｺﾞｼｯｸM-PRO" panose="020F0600000000000000" pitchFamily="50" charset="-128"/>
                <a:ea typeface="HG丸ｺﾞｼｯｸM-PRO" panose="020F0600000000000000" pitchFamily="50" charset="-128"/>
              </a:rPr>
              <a:t>・</a:t>
            </a:r>
            <a:r>
              <a:rPr kumimoji="1" lang="ja-JP" altLang="en-US" sz="1200" b="1" dirty="0" smtClean="0">
                <a:latin typeface="HG丸ｺﾞｼｯｸM-PRO" panose="020F0600000000000000" pitchFamily="50" charset="-128"/>
                <a:ea typeface="HG丸ｺﾞｼｯｸM-PRO" panose="020F0600000000000000" pitchFamily="50" charset="-128"/>
              </a:rPr>
              <a:t>療養決定と自宅療養者の健康観察の重点化により、重症化・自宅死亡を可能な限り防止</a:t>
            </a:r>
          </a:p>
          <a:p>
            <a:r>
              <a:rPr kumimoji="1" lang="ja-JP" altLang="en-US" sz="1200" b="1" dirty="0" smtClean="0">
                <a:latin typeface="HG丸ｺﾞｼｯｸM-PRO" panose="020F0600000000000000" pitchFamily="50" charset="-128"/>
                <a:ea typeface="HG丸ｺﾞｼｯｸM-PRO" panose="020F0600000000000000" pitchFamily="50" charset="-128"/>
              </a:rPr>
              <a:t>ポイント② 👉 発生届の受理・ＨＥＲ</a:t>
            </a:r>
            <a:r>
              <a:rPr kumimoji="1" lang="en-US" altLang="ja-JP" sz="1200" b="1" dirty="0" smtClean="0">
                <a:latin typeface="HG丸ｺﾞｼｯｸM-PRO" panose="020F0600000000000000" pitchFamily="50" charset="-128"/>
                <a:ea typeface="HG丸ｺﾞｼｯｸM-PRO" panose="020F0600000000000000" pitchFamily="50" charset="-128"/>
              </a:rPr>
              <a:t>-</a:t>
            </a:r>
            <a:r>
              <a:rPr kumimoji="1" lang="ja-JP" altLang="en-US" sz="1200" b="1" dirty="0" smtClean="0">
                <a:latin typeface="HG丸ｺﾞｼｯｸM-PRO" panose="020F0600000000000000" pitchFamily="50" charset="-128"/>
                <a:ea typeface="HG丸ｺﾞｼｯｸM-PRO" panose="020F0600000000000000" pitchFamily="50" charset="-128"/>
              </a:rPr>
              <a:t>ＳＹＳ入力を確実に行うことにより、陽性者数（感染規模）を迅速かつ正確に把握</a:t>
            </a:r>
            <a:endParaRPr kumimoji="1" lang="ja-JP" altLang="en-US" sz="1200" b="1" dirty="0">
              <a:latin typeface="HG丸ｺﾞｼｯｸM-PRO" panose="020F0600000000000000" pitchFamily="50" charset="-128"/>
              <a:ea typeface="HG丸ｺﾞｼｯｸM-PRO" panose="020F0600000000000000" pitchFamily="50" charset="-128"/>
            </a:endParaRPr>
          </a:p>
        </p:txBody>
      </p:sp>
      <p:sp>
        <p:nvSpPr>
          <p:cNvPr id="12" name="角丸四角形 11"/>
          <p:cNvSpPr/>
          <p:nvPr/>
        </p:nvSpPr>
        <p:spPr>
          <a:xfrm>
            <a:off x="0" y="1151405"/>
            <a:ext cx="2472744" cy="278089"/>
          </a:xfrm>
          <a:prstGeom prst="roundRect">
            <a:avLst/>
          </a:prstGeom>
          <a:solidFill>
            <a:schemeClr val="accent4">
              <a:lumMod val="20000"/>
              <a:lumOff val="80000"/>
            </a:schemeClr>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noProof="0" dirty="0">
                <a:solidFill>
                  <a:schemeClr val="tx1"/>
                </a:solidFill>
                <a:latin typeface="HG丸ｺﾞｼｯｸM-PRO" panose="020F0600000000000000" pitchFamily="50" charset="-128"/>
                <a:ea typeface="HG丸ｺﾞｼｯｸM-PRO" panose="020F0600000000000000" pitchFamily="50" charset="-128"/>
              </a:rPr>
              <a:t>保健所</a:t>
            </a:r>
            <a:r>
              <a:rPr kumimoji="1" lang="ja-JP" altLang="en-US" sz="1200" b="1"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rPr>
              <a:t>業務重点化の内容</a:t>
            </a:r>
            <a:endParaRPr kumimoji="1" lang="ja-JP" altLang="en-US" sz="1200" b="1"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endParaRPr>
          </a:p>
        </p:txBody>
      </p:sp>
      <p:sp>
        <p:nvSpPr>
          <p:cNvPr id="13" name="角丸四角形 12"/>
          <p:cNvSpPr/>
          <p:nvPr/>
        </p:nvSpPr>
        <p:spPr>
          <a:xfrm>
            <a:off x="53391" y="5796777"/>
            <a:ext cx="2472744" cy="278089"/>
          </a:xfrm>
          <a:prstGeom prst="roundRect">
            <a:avLst/>
          </a:prstGeom>
          <a:solidFill>
            <a:schemeClr val="accent4">
              <a:lumMod val="20000"/>
              <a:lumOff val="80000"/>
            </a:schemeClr>
          </a:solidFill>
          <a:ln/>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rPr>
              <a:t>重点化移行の条件</a:t>
            </a:r>
            <a:endParaRPr kumimoji="1" lang="ja-JP" altLang="en-US" sz="1200" b="1"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endParaRPr>
          </a:p>
        </p:txBody>
      </p:sp>
      <p:sp>
        <p:nvSpPr>
          <p:cNvPr id="14" name="テキスト ボックス 13"/>
          <p:cNvSpPr txBox="1"/>
          <p:nvPr/>
        </p:nvSpPr>
        <p:spPr>
          <a:xfrm>
            <a:off x="-3" y="6074866"/>
            <a:ext cx="9749307" cy="830997"/>
          </a:xfrm>
          <a:prstGeom prst="rect">
            <a:avLst/>
          </a:prstGeom>
          <a:noFill/>
        </p:spPr>
        <p:txBody>
          <a:bodyPr wrap="square" rtlCol="0">
            <a:spAutoFit/>
          </a:bodyPr>
          <a:lstStyle/>
          <a:p>
            <a:r>
              <a:rPr kumimoji="1" lang="ja-JP" altLang="en-US" sz="1200" b="1" dirty="0" smtClean="0">
                <a:latin typeface="HG丸ｺﾞｼｯｸM-PRO" panose="020F0600000000000000" pitchFamily="50" charset="-128"/>
                <a:ea typeface="HG丸ｺﾞｼｯｸM-PRO" panose="020F0600000000000000" pitchFamily="50" charset="-128"/>
              </a:rPr>
              <a:t>▶ 大阪府に緊急事態宣言が発令されている。</a:t>
            </a:r>
          </a:p>
          <a:p>
            <a:r>
              <a:rPr kumimoji="1" lang="ja-JP" altLang="en-US" sz="1200" b="1" dirty="0" smtClean="0">
                <a:latin typeface="HG丸ｺﾞｼｯｸM-PRO" panose="020F0600000000000000" pitchFamily="50" charset="-128"/>
                <a:ea typeface="HG丸ｺﾞｼｯｸM-PRO" panose="020F0600000000000000" pitchFamily="50" charset="-128"/>
              </a:rPr>
              <a:t>▶ 保健所において、全所体制・応援体制が実施されている。</a:t>
            </a:r>
            <a:endParaRPr kumimoji="1" lang="ja-JP" altLang="en-US" sz="1200" b="1" dirty="0">
              <a:latin typeface="HG丸ｺﾞｼｯｸM-PRO" panose="020F0600000000000000" pitchFamily="50" charset="-128"/>
              <a:ea typeface="HG丸ｺﾞｼｯｸM-PRO" panose="020F0600000000000000" pitchFamily="50" charset="-128"/>
            </a:endParaRPr>
          </a:p>
          <a:p>
            <a:r>
              <a:rPr kumimoji="1" lang="ja-JP" altLang="en-US" sz="1200" b="1" dirty="0" smtClean="0">
                <a:latin typeface="HG丸ｺﾞｼｯｸM-PRO" panose="020F0600000000000000" pitchFamily="50" charset="-128"/>
                <a:ea typeface="HG丸ｺﾞｼｯｸM-PRO" panose="020F0600000000000000" pitchFamily="50" charset="-128"/>
              </a:rPr>
              <a:t>▶ 重点化移行及び感染収束期の復帰基準については、各保健所において予め設定し、各保健所長の判断により移行・復帰を行う。</a:t>
            </a:r>
          </a:p>
          <a:p>
            <a:r>
              <a:rPr kumimoji="1" lang="ja-JP" altLang="en-US" sz="1200" b="1" dirty="0" smtClean="0">
                <a:latin typeface="HG丸ｺﾞｼｯｸM-PRO" panose="020F0600000000000000" pitchFamily="50" charset="-128"/>
                <a:ea typeface="HG丸ｺﾞｼｯｸM-PRO" panose="020F0600000000000000" pitchFamily="50" charset="-128"/>
              </a:rPr>
              <a:t>▶ 移行及び復帰時には、予め大阪府及び府内保健所に通知する。</a:t>
            </a:r>
          </a:p>
        </p:txBody>
      </p:sp>
      <p:sp>
        <p:nvSpPr>
          <p:cNvPr id="2" name="スライド番号プレースホルダー 1"/>
          <p:cNvSpPr>
            <a:spLocks noGrp="1"/>
          </p:cNvSpPr>
          <p:nvPr>
            <p:ph type="sldNum" sz="quarter" idx="12"/>
          </p:nvPr>
        </p:nvSpPr>
        <p:spPr>
          <a:xfrm>
            <a:off x="7520454" y="6492875"/>
            <a:ext cx="2228850" cy="365125"/>
          </a:xfrm>
        </p:spPr>
        <p:txBody>
          <a:bodyPr/>
          <a:lstStyle/>
          <a:p>
            <a:fld id="{13DB5949-3894-4E88-8559-A000902749EC}" type="slidenum">
              <a:rPr kumimoji="1" lang="ja-JP" altLang="en-US" smtClean="0"/>
              <a:t>2</a:t>
            </a:fld>
            <a:endParaRPr kumimoji="1" lang="ja-JP" altLang="en-US" dirty="0"/>
          </a:p>
        </p:txBody>
      </p:sp>
    </p:spTree>
    <p:extLst>
      <p:ext uri="{BB962C8B-B14F-4D97-AF65-F5344CB8AC3E}">
        <p14:creationId xmlns:p14="http://schemas.microsoft.com/office/powerpoint/2010/main" val="22226063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2" ma:contentTypeDescription="新しいドキュメントを作成します。" ma:contentTypeScope="" ma:versionID="d768b147d438f47c1093bbb282a1436b">
  <xsd:schema xmlns:xsd="http://www.w3.org/2001/XMLSchema" xmlns:xs="http://www.w3.org/2001/XMLSchema" xmlns:p="http://schemas.microsoft.com/office/2006/metadata/properties" xmlns:ns2="593365d6-ff8f-42ea-b041-1cf5a6bd90ad" xmlns:ns3="37ef2d1b-1235-44d9-8c81-ea4e54386f8b" targetNamespace="http://schemas.microsoft.com/office/2006/metadata/properties" ma:root="true" ma:fieldsID="d1bb835cc652d21d17a3641e173e7e6b" ns2:_="" ns3:_="">
    <xsd:import namespace="593365d6-ff8f-42ea-b041-1cf5a6bd90ad"/>
    <xsd:import namespace="37ef2d1b-1235-44d9-8c81-ea4e54386f8b"/>
    <xsd:element name="properties">
      <xsd:complexType>
        <xsd:sequence>
          <xsd:element name="documentManagement">
            <xsd:complexType>
              <xsd:all>
                <xsd:element ref="ns2:_x5bfe__x8c61__x30e6__x30fc__x30b6__x30fc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3365d6-ff8f-42ea-b041-1cf5a6bd90ad"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7ef2d1b-1235-44d9-8c81-ea4e54386f8b" elementFormDefault="qualified">
    <xsd:import namespace="http://schemas.microsoft.com/office/2006/documentManagement/types"/>
    <xsd:import namespace="http://schemas.microsoft.com/office/infopath/2007/PartnerControls"/>
    <xsd:element name="SharedWithUsers" ma:index="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x5bfe__x8c61__x30e6__x30fc__x30b6__x30fc_ xmlns="593365d6-ff8f-42ea-b041-1cf5a6bd90ad" xsi:nil="true"/>
  </documentManagement>
</p:properties>
</file>

<file path=customXml/itemProps1.xml><?xml version="1.0" encoding="utf-8"?>
<ds:datastoreItem xmlns:ds="http://schemas.openxmlformats.org/officeDocument/2006/customXml" ds:itemID="{3B54AD62-1DFA-4A18-81D4-8769725A63C5}">
  <ds:schemaRefs>
    <ds:schemaRef ds:uri="http://schemas.microsoft.com/sharepoint/v3/contenttype/forms"/>
  </ds:schemaRefs>
</ds:datastoreItem>
</file>

<file path=customXml/itemProps2.xml><?xml version="1.0" encoding="utf-8"?>
<ds:datastoreItem xmlns:ds="http://schemas.openxmlformats.org/officeDocument/2006/customXml" ds:itemID="{2868D124-6B48-4CB8-96CF-6D072087B6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3365d6-ff8f-42ea-b041-1cf5a6bd90ad"/>
    <ds:schemaRef ds:uri="37ef2d1b-1235-44d9-8c81-ea4e54386f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A8CF75F-39B8-4165-881E-4C62CCD9A664}">
  <ds:schemaRefs>
    <ds:schemaRef ds:uri="http://www.w3.org/XML/1998/namespace"/>
    <ds:schemaRef ds:uri="http://purl.org/dc/terms/"/>
    <ds:schemaRef ds:uri="593365d6-ff8f-42ea-b041-1cf5a6bd90ad"/>
    <ds:schemaRef ds:uri="http://purl.org/dc/dcmitype/"/>
    <ds:schemaRef ds:uri="http://purl.org/dc/elements/1.1/"/>
    <ds:schemaRef ds:uri="37ef2d1b-1235-44d9-8c81-ea4e54386f8b"/>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1735</TotalTime>
  <Words>1149</Words>
  <PresentationFormat>A4 210 x 297 mm</PresentationFormat>
  <Paragraphs>121</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HG丸ｺﾞｼｯｸM-PRO</vt:lpstr>
      <vt:lpstr>ＭＳ ゴシック</vt:lpstr>
      <vt:lpstr>游ゴシック</vt:lpstr>
      <vt:lpstr>游ゴシック Light</vt:lpstr>
      <vt:lpstr>Arial</vt:lpstr>
      <vt:lpstr>Calibri</vt:lpstr>
      <vt:lpstr>Calibri Light</vt:lpstr>
      <vt:lpstr>Office テーマ</vt:lpstr>
      <vt:lpstr>次の感染拡大期における保健所業務の重点化について</vt:lpstr>
      <vt:lpstr>次の感染拡大期におけるさらなる保健所業務の重点化</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2021-09-27T04:04:50Z</cp:lastPrinted>
  <dcterms:created xsi:type="dcterms:W3CDTF">2020-04-29T04:39:23Z</dcterms:created>
  <dcterms:modified xsi:type="dcterms:W3CDTF">2021-09-27T12:04:32Z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