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924" r:id="rId2"/>
    <p:sldId id="925" r:id="rId3"/>
    <p:sldId id="926" r:id="rId4"/>
    <p:sldId id="927" r:id="rId5"/>
    <p:sldId id="928" r:id="rId6"/>
    <p:sldId id="932" r:id="rId7"/>
    <p:sldId id="933" r:id="rId8"/>
    <p:sldId id="931" r:id="rId9"/>
    <p:sldId id="929" r:id="rId10"/>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FFCCCC"/>
    <a:srgbClr val="33CC33"/>
    <a:srgbClr val="FF9999"/>
    <a:srgbClr val="FF6699"/>
    <a:srgbClr val="E7EDEF"/>
    <a:srgbClr val="FF6600"/>
    <a:srgbClr val="FFB28B"/>
    <a:srgbClr val="99FF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926" autoAdjust="0"/>
    <p:restoredTop sz="94434" autoAdjust="0"/>
  </p:normalViewPr>
  <p:slideViewPr>
    <p:cSldViewPr snapToGrid="0">
      <p:cViewPr varScale="1">
        <p:scale>
          <a:sx n="74" d="100"/>
          <a:sy n="74" d="100"/>
        </p:scale>
        <p:origin x="990" y="9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D64E24C0-EAE7-42C3-A2C6-11E03F4A7047}" type="datetimeFigureOut">
              <a:rPr kumimoji="1" lang="ja-JP" altLang="en-US" smtClean="0"/>
              <a:t>2021/9/28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2F0EEB81-DB16-4A68-B055-8A38956DB515}" type="slidenum">
              <a:rPr kumimoji="1" lang="ja-JP" altLang="en-US" smtClean="0"/>
              <a:t>‹#›</a:t>
            </a:fld>
            <a:endParaRPr kumimoji="1" lang="ja-JP" altLang="en-US"/>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1</a:t>
            </a:fld>
            <a:endParaRPr kumimoji="1" lang="ja-JP" altLang="en-US"/>
          </a:p>
        </p:txBody>
      </p:sp>
    </p:spTree>
    <p:extLst>
      <p:ext uri="{BB962C8B-B14F-4D97-AF65-F5344CB8AC3E}">
        <p14:creationId xmlns:p14="http://schemas.microsoft.com/office/powerpoint/2010/main" val="1748496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27F0E7E-1205-4C71-A3B8-4676F886A3C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4044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27F0E7E-1205-4C71-A3B8-4676F886A3C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08798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9E59141-DE8A-46E6-AC33-33D1AEEBE28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39987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F58EDDF-CC54-4F54-890A-92CE696ECEC3}"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3446490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B3B6-0EE6-4FCC-99BB-08B8B08F0D4D}"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6906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02C99C8-AA0F-45DB-BCE7-171F6BD0D0C7}"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4166404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BB42FF3-1F06-4650-A1DE-D647575D6EC8}"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3649342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364A1B-6278-4F6B-873A-240D983EEB81}"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219508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C8BDD2-3B45-4542-BA0F-1841190B948D}"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4270931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95F824B-8F77-40D5-A9D3-B7358BCF4F71}" type="datetime1">
              <a:rPr kumimoji="1" lang="ja-JP" altLang="en-US" smtClean="0"/>
              <a:t>2021/9/28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211072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2485C71-4CED-40FD-BF2E-F246A0E6C33A}" type="datetime1">
              <a:rPr kumimoji="1" lang="ja-JP" altLang="en-US" smtClean="0"/>
              <a:t>2021/9/28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3606013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F13EB-6E42-499E-B43A-92E1D326B782}" type="datetime1">
              <a:rPr kumimoji="1" lang="ja-JP" altLang="en-US" smtClean="0"/>
              <a:t>2021/9/28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208001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310220-DA2A-496A-8C2B-5B7534581135}"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31701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A9D082B-121D-426C-AD7D-BEBCA8804070}"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237056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176E81-69CD-4E97-BB70-22694CFC265F}" type="datetime1">
              <a:rPr kumimoji="1" lang="ja-JP" altLang="en-US" smtClean="0"/>
              <a:t>2021/9/28</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29979841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BC6AEAAE-BA98-4DB5-87E0-98E6907B584F}"/>
              </a:ext>
            </a:extLst>
          </p:cNvPr>
          <p:cNvSpPr/>
          <p:nvPr/>
        </p:nvSpPr>
        <p:spPr>
          <a:xfrm>
            <a:off x="376126" y="3134202"/>
            <a:ext cx="11511073" cy="369332"/>
          </a:xfrm>
          <a:prstGeom prst="rect">
            <a:avLst/>
          </a:prstGeom>
          <a:ln>
            <a:solidFill>
              <a:schemeClr val="tx1"/>
            </a:solidFill>
            <a:prstDash val="solid"/>
          </a:ln>
        </p:spPr>
        <p:txBody>
          <a:bodyPr wrap="square">
            <a:spAutoFit/>
          </a:bodyPr>
          <a:lstStyle/>
          <a:p>
            <a:r>
              <a:rPr lang="ja-JP" altLang="en-US"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方針２　圏域ごとのネットワーク体制の構築</a:t>
            </a:r>
          </a:p>
        </p:txBody>
      </p:sp>
      <p:sp>
        <p:nvSpPr>
          <p:cNvPr id="14" name="正方形/長方形 13">
            <a:extLst>
              <a:ext uri="{FF2B5EF4-FFF2-40B4-BE49-F238E27FC236}">
                <a16:creationId xmlns:a16="http://schemas.microsoft.com/office/drawing/2014/main" id="{BC6AEAAE-BA98-4DB5-87E0-98E6907B584F}"/>
              </a:ext>
            </a:extLst>
          </p:cNvPr>
          <p:cNvSpPr/>
          <p:nvPr/>
        </p:nvSpPr>
        <p:spPr>
          <a:xfrm>
            <a:off x="376131" y="489374"/>
            <a:ext cx="11492019" cy="369332"/>
          </a:xfrm>
          <a:prstGeom prst="rect">
            <a:avLst/>
          </a:prstGeom>
          <a:ln w="12700">
            <a:solidFill>
              <a:schemeClr val="tx1"/>
            </a:solidFill>
          </a:ln>
        </p:spPr>
        <p:txBody>
          <a:bodyPr wrap="square">
            <a:spAutoFit/>
          </a:bodyPr>
          <a:lstStyle/>
          <a:p>
            <a:r>
              <a:rPr lang="ja-JP" altLang="en-US"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dirty="0" smtClean="0">
                <a:latin typeface="HGPｺﾞｼｯｸE" panose="020B0900000000000000" pitchFamily="50" charset="-128"/>
                <a:ea typeface="HGPｺﾞｼｯｸE" panose="020B0900000000000000" pitchFamily="50" charset="-128"/>
                <a:cs typeface="Meiryo UI" panose="020B0604030504040204" pitchFamily="50" charset="-128"/>
              </a:rPr>
              <a:t>方針１　</a:t>
            </a:r>
            <a:r>
              <a:rPr lang="ja-JP" altLang="en-US" b="1" dirty="0" smtClean="0">
                <a:latin typeface="Meiryo UI" panose="020B0604030504040204" pitchFamily="50" charset="-128"/>
                <a:ea typeface="Meiryo UI" panose="020B0604030504040204" pitchFamily="50" charset="-128"/>
              </a:rPr>
              <a:t>初期治療体制の強化</a:t>
            </a:r>
            <a:endParaRPr lang="ja-JP" altLang="en-US" b="1"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BC0083-F34E-4E66-9310-1FB9C086E661}"/>
              </a:ext>
            </a:extLst>
          </p:cNvPr>
          <p:cNvSpPr txBox="1"/>
          <p:nvPr/>
        </p:nvSpPr>
        <p:spPr>
          <a:xfrm>
            <a:off x="455223" y="1115410"/>
            <a:ext cx="11601425" cy="323165"/>
          </a:xfrm>
          <a:prstGeom prst="rect">
            <a:avLst/>
          </a:prstGeom>
          <a:noFill/>
          <a:ln w="19050">
            <a:noFill/>
          </a:ln>
        </p:spPr>
        <p:txBody>
          <a:bodyPr wrap="square" rtlCol="0">
            <a:spAutoFit/>
          </a:bodyPr>
          <a:lstStyle/>
          <a:p>
            <a:r>
              <a:rPr lang="ja-JP" altLang="en-US" sz="1500" b="1" dirty="0">
                <a:latin typeface="Meiryo UI" panose="020B0604030504040204" pitchFamily="50" charset="-128"/>
                <a:ea typeface="Meiryo UI" panose="020B0604030504040204" pitchFamily="50" charset="-128"/>
              </a:rPr>
              <a:t>（１）自宅療養者に</a:t>
            </a:r>
            <a:r>
              <a:rPr lang="ja-JP" altLang="en-US" sz="1500" b="1" dirty="0" smtClean="0">
                <a:latin typeface="Meiryo UI" panose="020B0604030504040204" pitchFamily="50" charset="-128"/>
                <a:ea typeface="Meiryo UI" panose="020B0604030504040204" pitchFamily="50" charset="-128"/>
              </a:rPr>
              <a:t>対する初期治療体制の充実</a:t>
            </a:r>
            <a:endParaRPr lang="ja-JP" altLang="en-US" sz="1500" dirty="0">
              <a:latin typeface="Meiryo UI" panose="020B0604030504040204" pitchFamily="50" charset="-128"/>
              <a:ea typeface="Meiryo UI" panose="020B0604030504040204" pitchFamily="50" charset="-128"/>
            </a:endParaRPr>
          </a:p>
        </p:txBody>
      </p:sp>
      <p:sp>
        <p:nvSpPr>
          <p:cNvPr id="3" name="正方形/長方形 2"/>
          <p:cNvSpPr/>
          <p:nvPr/>
        </p:nvSpPr>
        <p:spPr>
          <a:xfrm>
            <a:off x="495390" y="3535945"/>
            <a:ext cx="11391809"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◆地域の状況に</a:t>
            </a:r>
            <a:r>
              <a:rPr lang="ja-JP" altLang="en-US" sz="1400" dirty="0" smtClean="0">
                <a:latin typeface="Meiryo UI" panose="020B0604030504040204" pitchFamily="50" charset="-128"/>
                <a:ea typeface="Meiryo UI" panose="020B0604030504040204" pitchFamily="50" charset="-128"/>
              </a:rPr>
              <a:t>応じた受入</a:t>
            </a:r>
            <a:r>
              <a:rPr lang="ja-JP" altLang="en-US" sz="1400" dirty="0">
                <a:latin typeface="Meiryo UI" panose="020B0604030504040204" pitchFamily="50" charset="-128"/>
                <a:ea typeface="Meiryo UI" panose="020B0604030504040204" pitchFamily="50" charset="-128"/>
              </a:rPr>
              <a:t>病院の機能分担、</a:t>
            </a:r>
            <a:r>
              <a:rPr lang="ja-JP" altLang="en-US" sz="1400" dirty="0" err="1">
                <a:latin typeface="Meiryo UI" panose="020B0604030504040204" pitchFamily="50" charset="-128"/>
                <a:ea typeface="Meiryo UI" panose="020B0604030504040204" pitchFamily="50" charset="-128"/>
              </a:rPr>
              <a:t>病病</a:t>
            </a:r>
            <a:r>
              <a:rPr lang="ja-JP" altLang="en-US" sz="1400" dirty="0">
                <a:latin typeface="Meiryo UI" panose="020B0604030504040204" pitchFamily="50" charset="-128"/>
                <a:ea typeface="Meiryo UI" panose="020B0604030504040204" pitchFamily="50" charset="-128"/>
              </a:rPr>
              <a:t>・病診連携の構築</a:t>
            </a:r>
            <a:endParaRPr lang="en-US" altLang="ja-JP" sz="14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BC6AEAAE-BA98-4DB5-87E0-98E6907B584F}"/>
              </a:ext>
            </a:extLst>
          </p:cNvPr>
          <p:cNvSpPr/>
          <p:nvPr/>
        </p:nvSpPr>
        <p:spPr>
          <a:xfrm>
            <a:off x="352730" y="4837176"/>
            <a:ext cx="11534469" cy="369332"/>
          </a:xfrm>
          <a:prstGeom prst="rect">
            <a:avLst/>
          </a:prstGeom>
          <a:ln>
            <a:solidFill>
              <a:schemeClr val="tx1"/>
            </a:solidFill>
            <a:prstDash val="solid"/>
          </a:ln>
        </p:spPr>
        <p:txBody>
          <a:bodyPr wrap="square">
            <a:spAutoFit/>
          </a:bodyPr>
          <a:lstStyle/>
          <a:p>
            <a:r>
              <a:rPr lang="ja-JP" altLang="en-US">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mtClean="0">
                <a:latin typeface="HGPｺﾞｼｯｸE" panose="020B0900000000000000" pitchFamily="50" charset="-128"/>
                <a:ea typeface="HGPｺﾞｼｯｸE" panose="020B0900000000000000" pitchFamily="50" charset="-128"/>
                <a:cs typeface="Meiryo UI" panose="020B0604030504040204" pitchFamily="50" charset="-128"/>
              </a:rPr>
              <a:t>方針</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３　ひっ迫時</a:t>
            </a:r>
            <a:r>
              <a:rPr lang="ja-JP" altLang="en-US" dirty="0" smtClean="0">
                <a:latin typeface="HGPｺﾞｼｯｸE" panose="020B0900000000000000" pitchFamily="50" charset="-128"/>
                <a:ea typeface="HGPｺﾞｼｯｸE" panose="020B0900000000000000" pitchFamily="50" charset="-128"/>
                <a:cs typeface="Meiryo UI" panose="020B0604030504040204" pitchFamily="50" charset="-128"/>
              </a:rPr>
              <a:t>に備えた保健所連絡前の医療へ</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のアクセス確保</a:t>
            </a:r>
          </a:p>
        </p:txBody>
      </p:sp>
      <p:sp>
        <p:nvSpPr>
          <p:cNvPr id="5" name="正方形/長方形 4"/>
          <p:cNvSpPr/>
          <p:nvPr/>
        </p:nvSpPr>
        <p:spPr>
          <a:xfrm>
            <a:off x="496263" y="846164"/>
            <a:ext cx="11289565" cy="307777"/>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rPr>
              <a:t>◆抗体</a:t>
            </a:r>
            <a:r>
              <a:rPr lang="ja-JP" altLang="en-US" sz="1400" dirty="0">
                <a:latin typeface="Meiryo UI" panose="020B0604030504040204" pitchFamily="50" charset="-128"/>
                <a:ea typeface="Meiryo UI" panose="020B0604030504040204" pitchFamily="50" charset="-128"/>
              </a:rPr>
              <a:t>カクテル療法等による初期治療を行い、重症化を予防する</a:t>
            </a:r>
            <a:r>
              <a:rPr lang="ja-JP" altLang="en-US" sz="1400" dirty="0" smtClean="0">
                <a:latin typeface="Meiryo UI" panose="020B0604030504040204" pitchFamily="50" charset="-128"/>
                <a:ea typeface="Meiryo UI" panose="020B0604030504040204" pitchFamily="50" charset="-128"/>
              </a:rPr>
              <a:t>体制</a:t>
            </a:r>
            <a:r>
              <a:rPr lang="ja-JP" altLang="en-US" sz="1400" dirty="0">
                <a:latin typeface="Meiryo UI" panose="020B0604030504040204" pitchFamily="50" charset="-128"/>
                <a:ea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rPr>
              <a:t>強化</a:t>
            </a:r>
            <a:endParaRPr lang="en-US" altLang="ja-JP" sz="1400" dirty="0">
              <a:latin typeface="Meiryo UI" panose="020B0604030504040204" pitchFamily="50" charset="-128"/>
              <a:ea typeface="Meiryo UI" panose="020B0604030504040204" pitchFamily="50" charset="-128"/>
            </a:endParaRPr>
          </a:p>
        </p:txBody>
      </p:sp>
      <p:sp>
        <p:nvSpPr>
          <p:cNvPr id="17" name="正方形/長方形 16"/>
          <p:cNvSpPr/>
          <p:nvPr/>
        </p:nvSpPr>
        <p:spPr>
          <a:xfrm>
            <a:off x="473948" y="5221688"/>
            <a:ext cx="11334193"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◆感染拡大時の保健所業務</a:t>
            </a:r>
            <a:r>
              <a:rPr lang="ja-JP" altLang="en-US" sz="1400" dirty="0" smtClean="0">
                <a:latin typeface="Meiryo UI" panose="020B0604030504040204" pitchFamily="50" charset="-128"/>
                <a:ea typeface="Meiryo UI" panose="020B0604030504040204" pitchFamily="50" charset="-128"/>
              </a:rPr>
              <a:t>のひっ迫に</a:t>
            </a:r>
            <a:r>
              <a:rPr lang="ja-JP" altLang="en-US" sz="1400" dirty="0">
                <a:latin typeface="Meiryo UI" panose="020B0604030504040204" pitchFamily="50" charset="-128"/>
                <a:ea typeface="Meiryo UI" panose="020B0604030504040204" pitchFamily="50" charset="-128"/>
              </a:rPr>
              <a:t>より、患者が医療や療養に繋がらない状況を改善</a:t>
            </a:r>
            <a:endParaRPr lang="en-US" altLang="ja-JP"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473948" y="3802330"/>
            <a:ext cx="11238460" cy="323165"/>
          </a:xfrm>
          <a:prstGeom prst="rect">
            <a:avLst/>
          </a:prstGeom>
        </p:spPr>
        <p:txBody>
          <a:bodyPr wrap="square">
            <a:spAutoFit/>
          </a:bodyPr>
          <a:lstStyle/>
          <a:p>
            <a:r>
              <a:rPr lang="ja-JP" altLang="en-US" sz="1500" b="1" dirty="0">
                <a:latin typeface="Meiryo UI" panose="020B0604030504040204" pitchFamily="50" charset="-128"/>
                <a:ea typeface="Meiryo UI" panose="020B0604030504040204" pitchFamily="50" charset="-128"/>
              </a:rPr>
              <a:t>（１）圏域ごとの体制整備・連携</a:t>
            </a:r>
            <a:r>
              <a:rPr lang="ja-JP" altLang="en-US" sz="1500" b="1" dirty="0" smtClean="0">
                <a:latin typeface="Meiryo UI" panose="020B0604030504040204" pitchFamily="50" charset="-128"/>
                <a:ea typeface="Meiryo UI" panose="020B0604030504040204" pitchFamily="50" charset="-128"/>
              </a:rPr>
              <a:t>強化</a:t>
            </a:r>
            <a:endParaRPr lang="en-US" altLang="ja-JP" sz="1500" dirty="0">
              <a:latin typeface="Meiryo UI" panose="020B0604030504040204" pitchFamily="50" charset="-128"/>
              <a:ea typeface="Meiryo UI" panose="020B0604030504040204" pitchFamily="50" charset="-128"/>
            </a:endParaRPr>
          </a:p>
        </p:txBody>
      </p:sp>
      <p:sp>
        <p:nvSpPr>
          <p:cNvPr id="18" name="正方形/長方形 17"/>
          <p:cNvSpPr/>
          <p:nvPr/>
        </p:nvSpPr>
        <p:spPr>
          <a:xfrm>
            <a:off x="497914" y="5478611"/>
            <a:ext cx="11389285" cy="323165"/>
          </a:xfrm>
          <a:prstGeom prst="rect">
            <a:avLst/>
          </a:prstGeom>
        </p:spPr>
        <p:txBody>
          <a:bodyPr wrap="square">
            <a:spAutoFit/>
          </a:bodyPr>
          <a:lstStyle/>
          <a:p>
            <a:r>
              <a:rPr lang="ja-JP" altLang="en-US" sz="1500" b="1" dirty="0">
                <a:latin typeface="Meiryo UI" panose="020B0604030504040204" pitchFamily="50" charset="-128"/>
                <a:ea typeface="Meiryo UI" panose="020B0604030504040204" pitchFamily="50" charset="-128"/>
              </a:rPr>
              <a:t>（１）検査・外来診療へのアクセス</a:t>
            </a:r>
            <a:r>
              <a:rPr lang="ja-JP" altLang="en-US" sz="1500" b="1" dirty="0" smtClean="0">
                <a:latin typeface="Meiryo UI" panose="020B0604030504040204" pitchFamily="50" charset="-128"/>
                <a:ea typeface="Meiryo UI" panose="020B0604030504040204" pitchFamily="50" charset="-128"/>
              </a:rPr>
              <a:t>確保</a:t>
            </a:r>
            <a:endParaRPr lang="en-US" altLang="ja-JP" sz="1500" dirty="0">
              <a:latin typeface="Meiryo UI" panose="020B0604030504040204" pitchFamily="50" charset="-128"/>
              <a:ea typeface="Meiryo UI" panose="020B0604030504040204" pitchFamily="50" charset="-128"/>
            </a:endParaRPr>
          </a:p>
        </p:txBody>
      </p:sp>
      <p:sp>
        <p:nvSpPr>
          <p:cNvPr id="4" name="正方形/長方形 3"/>
          <p:cNvSpPr/>
          <p:nvPr/>
        </p:nvSpPr>
        <p:spPr>
          <a:xfrm>
            <a:off x="7057623" y="1332940"/>
            <a:ext cx="4750517" cy="892552"/>
          </a:xfrm>
          <a:prstGeom prst="rect">
            <a:avLst/>
          </a:prstGeom>
          <a:solidFill>
            <a:srgbClr val="99FF99"/>
          </a:solidFill>
          <a:ln w="28575">
            <a:solidFill>
              <a:srgbClr val="99FF99"/>
            </a:solidFill>
            <a:prstDash val="dash"/>
          </a:ln>
        </p:spPr>
        <p:txBody>
          <a:bodyPr wrap="square">
            <a:spAutoFit/>
          </a:bodyPr>
          <a:lstStyle/>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診療所等での抗体カクテル療法実施体制の</a:t>
            </a:r>
            <a:r>
              <a:rPr lang="ja-JP" altLang="en-US" sz="1300" dirty="0" smtClean="0">
                <a:latin typeface="Meiryo UI" panose="020B0604030504040204" pitchFamily="50" charset="-128"/>
                <a:ea typeface="Meiryo UI" panose="020B0604030504040204" pitchFamily="50" charset="-128"/>
              </a:rPr>
              <a:t>整備</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a:t>
            </a:r>
            <a:r>
              <a:rPr lang="ja-JP" altLang="en-US" sz="1300" spc="-150" dirty="0">
                <a:latin typeface="Meiryo UI" panose="020B0604030504040204" pitchFamily="50" charset="-128"/>
                <a:ea typeface="Meiryo UI" panose="020B0604030504040204" pitchFamily="50" charset="-128"/>
              </a:rPr>
              <a:t>自宅、クラスター施設への往診による抗体カクテル療法実施体制の整備</a:t>
            </a:r>
          </a:p>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外来医療機関への患者搬送体制の</a:t>
            </a:r>
            <a:r>
              <a:rPr lang="ja-JP" altLang="en-US" sz="1300" dirty="0" smtClean="0">
                <a:latin typeface="Meiryo UI" panose="020B0604030504040204" pitchFamily="50" charset="-128"/>
                <a:ea typeface="Meiryo UI" panose="020B0604030504040204" pitchFamily="50" charset="-128"/>
              </a:rPr>
              <a:t>構築</a:t>
            </a:r>
            <a:endParaRPr lang="en-US" altLang="ja-JP" sz="1300" b="1" dirty="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圏域における抗体カクテル診療バックアップ医療機関の整備</a:t>
            </a:r>
            <a:endParaRPr lang="en-US" altLang="ja-JP" sz="1300" b="1" dirty="0">
              <a:latin typeface="Meiryo UI" panose="020B0604030504040204" pitchFamily="50" charset="-128"/>
              <a:ea typeface="Meiryo UI" panose="020B0604030504040204" pitchFamily="50" charset="-128"/>
            </a:endParaRPr>
          </a:p>
        </p:txBody>
      </p:sp>
      <p:sp>
        <p:nvSpPr>
          <p:cNvPr id="7" name="正方形/長方形 6"/>
          <p:cNvSpPr/>
          <p:nvPr/>
        </p:nvSpPr>
        <p:spPr>
          <a:xfrm>
            <a:off x="1552055" y="1400038"/>
            <a:ext cx="3714478" cy="692497"/>
          </a:xfrm>
          <a:prstGeom prst="rect">
            <a:avLst/>
          </a:prstGeom>
        </p:spPr>
        <p:txBody>
          <a:bodyPr wrap="none">
            <a:spAutoFit/>
          </a:bodyPr>
          <a:lstStyle/>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抗体カクテル外来診療病院の</a:t>
            </a:r>
            <a:r>
              <a:rPr lang="ja-JP" altLang="en-US" sz="1300" dirty="0" smtClean="0">
                <a:latin typeface="Meiryo UI" panose="020B0604030504040204" pitchFamily="50" charset="-128"/>
                <a:ea typeface="Meiryo UI" panose="020B0604030504040204" pitchFamily="50" charset="-128"/>
              </a:rPr>
              <a:t>整備</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○外来診療病院の整備</a:t>
            </a:r>
            <a:endParaRPr lang="en-US" altLang="ja-JP" sz="1300" dirty="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○地域における往診体制</a:t>
            </a:r>
            <a:r>
              <a:rPr lang="ja-JP" altLang="en-US" sz="1100" dirty="0" smtClean="0">
                <a:latin typeface="Meiryo UI" panose="020B0604030504040204" pitchFamily="50" charset="-128"/>
                <a:ea typeface="Meiryo UI" panose="020B0604030504040204" pitchFamily="50" charset="-128"/>
              </a:rPr>
              <a:t>（医師会、訪問看護）</a:t>
            </a:r>
            <a:r>
              <a:rPr lang="ja-JP" altLang="en-US" sz="1300" dirty="0" smtClean="0">
                <a:latin typeface="Meiryo UI" panose="020B0604030504040204" pitchFamily="50" charset="-128"/>
                <a:ea typeface="Meiryo UI" panose="020B0604030504040204" pitchFamily="50" charset="-128"/>
              </a:rPr>
              <a:t>の充実</a:t>
            </a:r>
            <a:endParaRPr lang="ja-JP" altLang="en-US" sz="1300" dirty="0"/>
          </a:p>
        </p:txBody>
      </p:sp>
      <p:sp>
        <p:nvSpPr>
          <p:cNvPr id="11" name="正方形/長方形 10"/>
          <p:cNvSpPr/>
          <p:nvPr/>
        </p:nvSpPr>
        <p:spPr>
          <a:xfrm>
            <a:off x="1552055" y="2418468"/>
            <a:ext cx="3132589" cy="692497"/>
          </a:xfrm>
          <a:prstGeom prst="rect">
            <a:avLst/>
          </a:prstGeom>
        </p:spPr>
        <p:txBody>
          <a:bodyPr wrap="none">
            <a:spAutoFit/>
          </a:bodyPr>
          <a:lstStyle/>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ホテル抗体カクテルセンターの</a:t>
            </a:r>
            <a:r>
              <a:rPr lang="ja-JP" altLang="en-US" sz="1300" dirty="0" smtClean="0">
                <a:latin typeface="Meiryo UI" panose="020B0604030504040204" pitchFamily="50" charset="-128"/>
                <a:ea typeface="Meiryo UI" panose="020B0604030504040204" pitchFamily="50" charset="-128"/>
              </a:rPr>
              <a:t>設置</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a:t>
            </a:r>
            <a:r>
              <a:rPr lang="ja-JP" altLang="en-US" sz="1300" spc="-150" dirty="0">
                <a:latin typeface="Meiryo UI" panose="020B0604030504040204" pitchFamily="50" charset="-128"/>
                <a:ea typeface="Meiryo UI" panose="020B0604030504040204" pitchFamily="50" charset="-128"/>
              </a:rPr>
              <a:t>連携病院による往診、抗体カクテル療法の実施</a:t>
            </a:r>
            <a:endParaRPr lang="en-US" altLang="ja-JP" sz="1300" spc="-150" dirty="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オンライン診療体制のさらなる充実</a:t>
            </a:r>
            <a:endParaRPr lang="ja-JP" altLang="en-US" sz="1300" dirty="0"/>
          </a:p>
        </p:txBody>
      </p:sp>
      <p:sp>
        <p:nvSpPr>
          <p:cNvPr id="12" name="正方形/長方形 11"/>
          <p:cNvSpPr/>
          <p:nvPr/>
        </p:nvSpPr>
        <p:spPr>
          <a:xfrm>
            <a:off x="7057622" y="2565956"/>
            <a:ext cx="4750517" cy="292388"/>
          </a:xfrm>
          <a:prstGeom prst="rect">
            <a:avLst/>
          </a:prstGeom>
          <a:solidFill>
            <a:srgbClr val="99FF99"/>
          </a:solidFill>
          <a:ln w="28575">
            <a:solidFill>
              <a:srgbClr val="99FF99"/>
            </a:solidFill>
            <a:prstDash val="dash"/>
          </a:ln>
        </p:spPr>
        <p:txBody>
          <a:bodyPr wrap="square">
            <a:spAutoFit/>
          </a:bodyPr>
          <a:lstStyle/>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診療型宿泊療養施設の整備、拡充</a:t>
            </a:r>
            <a:endParaRPr lang="ja-JP" altLang="en-US" sz="1300" dirty="0"/>
          </a:p>
        </p:txBody>
      </p:sp>
      <p:sp>
        <p:nvSpPr>
          <p:cNvPr id="13" name="正方形/長方形 12"/>
          <p:cNvSpPr/>
          <p:nvPr/>
        </p:nvSpPr>
        <p:spPr>
          <a:xfrm>
            <a:off x="1552055" y="4059170"/>
            <a:ext cx="4253087" cy="692497"/>
          </a:xfrm>
          <a:prstGeom prst="rect">
            <a:avLst/>
          </a:prstGeom>
        </p:spPr>
        <p:txBody>
          <a:bodyPr wrap="none">
            <a:spAutoFit/>
          </a:bodyPr>
          <a:lstStyle/>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病院連絡会の実施、医療機能分化の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○地域における往診体制</a:t>
            </a:r>
            <a:r>
              <a:rPr lang="ja-JP" altLang="en-US" sz="1100" dirty="0" smtClean="0">
                <a:latin typeface="Meiryo UI" panose="020B0604030504040204" pitchFamily="50" charset="-128"/>
                <a:ea typeface="Meiryo UI" panose="020B0604030504040204" pitchFamily="50" charset="-128"/>
              </a:rPr>
              <a:t>（医師会、訪問看護）</a:t>
            </a:r>
            <a:r>
              <a:rPr lang="ja-JP" altLang="en-US" sz="1300" dirty="0" smtClean="0">
                <a:latin typeface="Meiryo UI" panose="020B0604030504040204" pitchFamily="50" charset="-128"/>
                <a:ea typeface="Meiryo UI" panose="020B0604030504040204" pitchFamily="50" charset="-128"/>
              </a:rPr>
              <a:t>の充実</a:t>
            </a:r>
            <a:r>
              <a:rPr lang="ja-JP" altLang="en-US" sz="1050" dirty="0" smtClean="0">
                <a:latin typeface="Meiryo UI" panose="020B0604030504040204" pitchFamily="50" charset="-128"/>
                <a:ea typeface="Meiryo UI" panose="020B0604030504040204" pitchFamily="50" charset="-128"/>
              </a:rPr>
              <a:t>（再掲）</a:t>
            </a:r>
            <a:endParaRPr lang="en-US" altLang="ja-JP" sz="105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○府内に地域バランスのとれた宿泊療養施設の確保</a:t>
            </a:r>
            <a:endParaRPr lang="ja-JP" altLang="en-US" sz="1300" dirty="0"/>
          </a:p>
        </p:txBody>
      </p:sp>
      <p:sp>
        <p:nvSpPr>
          <p:cNvPr id="19" name="正方形/長方形 18"/>
          <p:cNvSpPr/>
          <p:nvPr/>
        </p:nvSpPr>
        <p:spPr>
          <a:xfrm>
            <a:off x="7030399" y="4033286"/>
            <a:ext cx="4826316" cy="707886"/>
          </a:xfrm>
          <a:prstGeom prst="rect">
            <a:avLst/>
          </a:prstGeom>
          <a:solidFill>
            <a:srgbClr val="99FF99"/>
          </a:solidFill>
          <a:ln w="28575">
            <a:solidFill>
              <a:srgbClr val="99FF99"/>
            </a:solidFill>
            <a:prstDash val="dash"/>
          </a:ln>
        </p:spPr>
        <p:txBody>
          <a:bodyPr wrap="square">
            <a:spAutoFit/>
          </a:bodyPr>
          <a:lstStyle/>
          <a:p>
            <a:pPr>
              <a:lnSpc>
                <a:spcPts val="16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○第五波を踏まえた圏域</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における医療機能の過不足の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検証</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圏域内での入院調整の</a:t>
            </a:r>
            <a:r>
              <a:rPr lang="ja-JP" altLang="en-US" sz="1300" dirty="0" smtClean="0">
                <a:latin typeface="Meiryo UI" panose="020B0604030504040204" pitchFamily="50" charset="-128"/>
                <a:ea typeface="Meiryo UI" panose="020B0604030504040204" pitchFamily="50" charset="-128"/>
              </a:rPr>
              <a:t>一部</a:t>
            </a:r>
            <a:r>
              <a:rPr lang="ja-JP" altLang="en-US" sz="1300" dirty="0">
                <a:latin typeface="Meiryo UI" panose="020B0604030504040204" pitchFamily="50" charset="-128"/>
                <a:ea typeface="Meiryo UI" panose="020B0604030504040204" pitchFamily="50" charset="-128"/>
              </a:rPr>
              <a:t>実施</a:t>
            </a:r>
            <a:endParaRPr lang="en-US" altLang="ja-JP" sz="1300" dirty="0" smtClean="0">
              <a:latin typeface="Meiryo UI" panose="020B0604030504040204" pitchFamily="50" charset="-128"/>
              <a:ea typeface="Meiryo UI" panose="020B0604030504040204" pitchFamily="50" charset="-128"/>
            </a:endParaRPr>
          </a:p>
          <a:p>
            <a:pPr>
              <a:lnSpc>
                <a:spcPts val="1600"/>
              </a:lnSpc>
            </a:pPr>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圏域に</a:t>
            </a:r>
            <a:r>
              <a:rPr lang="ja-JP" altLang="en-US" sz="1300" dirty="0" smtClean="0">
                <a:latin typeface="Meiryo UI" panose="020B0604030504040204" pitchFamily="50" charset="-128"/>
                <a:ea typeface="Meiryo UI" panose="020B0604030504040204" pitchFamily="50" charset="-128"/>
              </a:rPr>
              <a:t>おける抗体カクテル診療バックアップ医療機関の整備</a:t>
            </a:r>
            <a:r>
              <a:rPr lang="ja-JP" altLang="en-US" sz="1050" dirty="0" smtClean="0">
                <a:latin typeface="Meiryo UI" panose="020B0604030504040204" pitchFamily="50" charset="-128"/>
                <a:ea typeface="Meiryo UI" panose="020B0604030504040204" pitchFamily="50" charset="-128"/>
              </a:rPr>
              <a:t>（再掲）</a:t>
            </a:r>
            <a:endParaRPr lang="en-US" altLang="ja-JP" sz="1200" b="1" dirty="0">
              <a:latin typeface="Meiryo UI" panose="020B0604030504040204" pitchFamily="50" charset="-128"/>
              <a:ea typeface="Meiryo UI" panose="020B0604030504040204" pitchFamily="50" charset="-128"/>
            </a:endParaRPr>
          </a:p>
        </p:txBody>
      </p:sp>
      <p:sp>
        <p:nvSpPr>
          <p:cNvPr id="22" name="正方形/長方形 21"/>
          <p:cNvSpPr/>
          <p:nvPr/>
        </p:nvSpPr>
        <p:spPr>
          <a:xfrm>
            <a:off x="1552055" y="5770999"/>
            <a:ext cx="4432060" cy="292388"/>
          </a:xfrm>
          <a:prstGeom prst="rect">
            <a:avLst/>
          </a:prstGeom>
        </p:spPr>
        <p:txBody>
          <a:bodyPr wrap="square">
            <a:spAutoFit/>
          </a:bodyPr>
          <a:lstStyle/>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抗体カクテル外来診療病院へ</a:t>
            </a:r>
            <a:r>
              <a:rPr lang="ja-JP" altLang="en-US" sz="1300" dirty="0" smtClean="0">
                <a:latin typeface="Meiryo UI" panose="020B0604030504040204" pitchFamily="50" charset="-128"/>
                <a:ea typeface="Meiryo UI" panose="020B0604030504040204" pitchFamily="50" charset="-128"/>
              </a:rPr>
              <a:t>の保健所を介さない受診予約</a:t>
            </a:r>
            <a:endParaRPr lang="ja-JP" altLang="en-US" sz="1300" dirty="0"/>
          </a:p>
        </p:txBody>
      </p:sp>
      <p:sp>
        <p:nvSpPr>
          <p:cNvPr id="25" name="正方形/長方形 24"/>
          <p:cNvSpPr/>
          <p:nvPr/>
        </p:nvSpPr>
        <p:spPr>
          <a:xfrm>
            <a:off x="7019349" y="5703164"/>
            <a:ext cx="4867850" cy="492443"/>
          </a:xfrm>
          <a:prstGeom prst="rect">
            <a:avLst/>
          </a:prstGeom>
          <a:solidFill>
            <a:srgbClr val="99FF99"/>
          </a:solidFill>
          <a:ln w="28575">
            <a:solidFill>
              <a:srgbClr val="99FF99"/>
            </a:solidFill>
            <a:prstDash val="dash"/>
          </a:ln>
        </p:spPr>
        <p:txBody>
          <a:bodyPr wrap="square">
            <a:spAutoFit/>
          </a:bodyPr>
          <a:lstStyle/>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診療・検査医療機関による検査陽性者</a:t>
            </a:r>
            <a:r>
              <a:rPr lang="ja-JP" altLang="en-US" sz="1300" dirty="0" smtClean="0">
                <a:latin typeface="Meiryo UI" panose="020B0604030504040204" pitchFamily="50" charset="-128"/>
                <a:ea typeface="Meiryo UI" panose="020B0604030504040204" pitchFamily="50" charset="-128"/>
              </a:rPr>
              <a:t>の</a:t>
            </a:r>
            <a:r>
              <a:rPr lang="ja-JP" altLang="en-US" sz="1300" dirty="0">
                <a:latin typeface="Meiryo UI" panose="020B0604030504040204" pitchFamily="50" charset="-128"/>
                <a:ea typeface="Meiryo UI" panose="020B0604030504040204" pitchFamily="50" charset="-128"/>
              </a:rPr>
              <a:t>家族等、濃厚</a:t>
            </a:r>
            <a:r>
              <a:rPr lang="ja-JP" altLang="en-US" sz="1300" dirty="0" smtClean="0">
                <a:latin typeface="Meiryo UI" panose="020B0604030504040204" pitchFamily="50" charset="-128"/>
                <a:ea typeface="Meiryo UI" panose="020B0604030504040204" pitchFamily="50" charset="-128"/>
              </a:rPr>
              <a:t>接触者への</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検査の拡充</a:t>
            </a:r>
            <a:endParaRPr lang="en-US" altLang="ja-JP" sz="1300" dirty="0">
              <a:latin typeface="Meiryo UI" panose="020B0604030504040204" pitchFamily="50" charset="-128"/>
              <a:ea typeface="Meiryo UI" panose="020B0604030504040204" pitchFamily="50" charset="-128"/>
            </a:endParaRPr>
          </a:p>
        </p:txBody>
      </p:sp>
      <p:sp>
        <p:nvSpPr>
          <p:cNvPr id="26" name="正方形/長方形 25"/>
          <p:cNvSpPr/>
          <p:nvPr/>
        </p:nvSpPr>
        <p:spPr>
          <a:xfrm>
            <a:off x="476269" y="2164418"/>
            <a:ext cx="6096000" cy="323165"/>
          </a:xfrm>
          <a:prstGeom prst="rect">
            <a:avLst/>
          </a:prstGeom>
        </p:spPr>
        <p:txBody>
          <a:bodyPr>
            <a:spAutoFit/>
          </a:bodyPr>
          <a:lstStyle/>
          <a:p>
            <a:r>
              <a:rPr lang="ja-JP" altLang="en-US" sz="1500" b="1" dirty="0">
                <a:latin typeface="Meiryo UI" panose="020B0604030504040204" pitchFamily="50" charset="-128"/>
                <a:ea typeface="Meiryo UI" panose="020B0604030504040204" pitchFamily="50" charset="-128"/>
              </a:rPr>
              <a:t>（２）宿泊療養者に</a:t>
            </a:r>
            <a:r>
              <a:rPr lang="ja-JP" altLang="en-US" sz="1500" b="1" dirty="0" smtClean="0">
                <a:latin typeface="Meiryo UI" panose="020B0604030504040204" pitchFamily="50" charset="-128"/>
                <a:ea typeface="Meiryo UI" panose="020B0604030504040204" pitchFamily="50" charset="-128"/>
              </a:rPr>
              <a:t>対する初期</a:t>
            </a:r>
            <a:r>
              <a:rPr lang="ja-JP" altLang="en-US" sz="1500" b="1" dirty="0">
                <a:latin typeface="Meiryo UI" panose="020B0604030504040204" pitchFamily="50" charset="-128"/>
                <a:ea typeface="Meiryo UI" panose="020B0604030504040204" pitchFamily="50" charset="-128"/>
              </a:rPr>
              <a:t>治療</a:t>
            </a:r>
            <a:r>
              <a:rPr lang="ja-JP" altLang="en-US" sz="1500" b="1" dirty="0" smtClean="0">
                <a:latin typeface="Meiryo UI" panose="020B0604030504040204" pitchFamily="50" charset="-128"/>
                <a:ea typeface="Meiryo UI" panose="020B0604030504040204" pitchFamily="50" charset="-128"/>
              </a:rPr>
              <a:t>体制</a:t>
            </a:r>
            <a:r>
              <a:rPr lang="ja-JP" altLang="en-US" sz="1500" b="1" dirty="0">
                <a:latin typeface="Meiryo UI" panose="020B0604030504040204" pitchFamily="50" charset="-128"/>
                <a:ea typeface="Meiryo UI" panose="020B0604030504040204" pitchFamily="50" charset="-128"/>
              </a:rPr>
              <a:t>の充実</a:t>
            </a:r>
            <a:endParaRPr lang="en-US" altLang="ja-JP" sz="1500" b="1" dirty="0">
              <a:latin typeface="Meiryo UI" panose="020B0604030504040204" pitchFamily="50" charset="-128"/>
              <a:ea typeface="Meiryo UI" panose="020B0604030504040204" pitchFamily="50" charset="-128"/>
            </a:endParaRPr>
          </a:p>
        </p:txBody>
      </p:sp>
      <p:sp>
        <p:nvSpPr>
          <p:cNvPr id="27" name="正方形/長方形 26"/>
          <p:cNvSpPr/>
          <p:nvPr/>
        </p:nvSpPr>
        <p:spPr>
          <a:xfrm>
            <a:off x="1552055" y="6421218"/>
            <a:ext cx="3942105" cy="292388"/>
          </a:xfrm>
          <a:prstGeom prst="rect">
            <a:avLst/>
          </a:prstGeom>
        </p:spPr>
        <p:txBody>
          <a:bodyPr wrap="none">
            <a:spAutoFit/>
          </a:bodyPr>
          <a:lstStyle/>
          <a:p>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医師会コールセンターに</a:t>
            </a:r>
            <a:r>
              <a:rPr lang="ja-JP" altLang="en-US" sz="1300" dirty="0" smtClean="0">
                <a:latin typeface="Meiryo UI" panose="020B0604030504040204" pitchFamily="50" charset="-128"/>
                <a:ea typeface="Meiryo UI" panose="020B0604030504040204" pitchFamily="50" charset="-128"/>
              </a:rPr>
              <a:t>よる</a:t>
            </a:r>
            <a:r>
              <a:rPr lang="ja-JP" altLang="en-US" sz="1300" dirty="0">
                <a:latin typeface="Meiryo UI" panose="020B0604030504040204" pitchFamily="50" charset="-128"/>
                <a:ea typeface="Meiryo UI" panose="020B0604030504040204" pitchFamily="50" charset="-128"/>
              </a:rPr>
              <a:t>オンライン診療機関の紹介 </a:t>
            </a:r>
            <a:endParaRPr lang="ja-JP" altLang="en-US" sz="1300" dirty="0"/>
          </a:p>
        </p:txBody>
      </p:sp>
      <p:sp>
        <p:nvSpPr>
          <p:cNvPr id="28" name="正方形/長方形 27"/>
          <p:cNvSpPr/>
          <p:nvPr/>
        </p:nvSpPr>
        <p:spPr>
          <a:xfrm>
            <a:off x="7019349" y="6319859"/>
            <a:ext cx="4867850" cy="492443"/>
          </a:xfrm>
          <a:prstGeom prst="rect">
            <a:avLst/>
          </a:prstGeom>
          <a:solidFill>
            <a:srgbClr val="99FF99"/>
          </a:solidFill>
          <a:ln w="28575">
            <a:solidFill>
              <a:srgbClr val="99FF99"/>
            </a:solidFill>
            <a:prstDash val="dash"/>
          </a:ln>
        </p:spPr>
        <p:txBody>
          <a:bodyPr wrap="square">
            <a:spAutoFit/>
          </a:bodyPr>
          <a:lstStyle/>
          <a:p>
            <a:r>
              <a:rPr lang="ja-JP" altLang="en-US" sz="1300" dirty="0" smtClean="0">
                <a:latin typeface="Meiryo UI" panose="020B0604030504040204" pitchFamily="50" charset="-128"/>
                <a:ea typeface="Meiryo UI" panose="020B0604030504040204" pitchFamily="50" charset="-128"/>
              </a:rPr>
              <a:t>○宿泊療養予約緊急コールセンターに</a:t>
            </a:r>
            <a:r>
              <a:rPr lang="ja-JP" altLang="en-US" sz="1300" dirty="0">
                <a:latin typeface="Meiryo UI" panose="020B0604030504040204" pitchFamily="50" charset="-128"/>
                <a:ea typeface="Meiryo UI" panose="020B0604030504040204" pitchFamily="50" charset="-128"/>
              </a:rPr>
              <a:t>よる宿泊療養施設への</a:t>
            </a:r>
            <a:r>
              <a:rPr lang="ja-JP" altLang="en-US" sz="1300" dirty="0" smtClean="0">
                <a:latin typeface="Meiryo UI" panose="020B0604030504040204" pitchFamily="50" charset="-128"/>
                <a:ea typeface="Meiryo UI" panose="020B0604030504040204" pitchFamily="50" charset="-128"/>
              </a:rPr>
              <a:t>入所の</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試行実施</a:t>
            </a:r>
            <a:endParaRPr lang="ja-JP" altLang="en-US" sz="1300" dirty="0"/>
          </a:p>
        </p:txBody>
      </p:sp>
      <p:sp>
        <p:nvSpPr>
          <p:cNvPr id="29" name="正方形/長方形 28"/>
          <p:cNvSpPr/>
          <p:nvPr/>
        </p:nvSpPr>
        <p:spPr>
          <a:xfrm>
            <a:off x="466544" y="6091089"/>
            <a:ext cx="4160113" cy="323165"/>
          </a:xfrm>
          <a:prstGeom prst="rect">
            <a:avLst/>
          </a:prstGeom>
        </p:spPr>
        <p:txBody>
          <a:bodyPr wrap="none">
            <a:spAutoFit/>
          </a:bodyPr>
          <a:lstStyle/>
          <a:p>
            <a:r>
              <a:rPr lang="ja-JP" altLang="en-US" sz="1500" b="1" dirty="0">
                <a:latin typeface="Meiryo UI" panose="020B0604030504040204" pitchFamily="50" charset="-128"/>
                <a:ea typeface="Meiryo UI" panose="020B0604030504040204" pitchFamily="50" charset="-128"/>
              </a:rPr>
              <a:t>（２）自宅往診、宿泊療養施設へのアクセス確保</a:t>
            </a:r>
            <a:endParaRPr lang="en-US" altLang="ja-JP" sz="1500"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903437" y="1569105"/>
            <a:ext cx="800219" cy="338554"/>
          </a:xfrm>
          <a:prstGeom prst="rect">
            <a:avLst/>
          </a:prstGeom>
        </p:spPr>
        <p:txBody>
          <a:bodyPr wrap="none">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拡充</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0" name="正方形/長方形 29"/>
          <p:cNvSpPr/>
          <p:nvPr/>
        </p:nvSpPr>
        <p:spPr>
          <a:xfrm>
            <a:off x="914586" y="2608505"/>
            <a:ext cx="800219" cy="338554"/>
          </a:xfrm>
          <a:prstGeom prst="rect">
            <a:avLst/>
          </a:prstGeom>
        </p:spPr>
        <p:txBody>
          <a:bodyPr wrap="none">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拡充</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1" name="正方形/長方形 30"/>
          <p:cNvSpPr/>
          <p:nvPr/>
        </p:nvSpPr>
        <p:spPr>
          <a:xfrm>
            <a:off x="6219130" y="1600515"/>
            <a:ext cx="800219" cy="338554"/>
          </a:xfrm>
          <a:prstGeom prst="rect">
            <a:avLst/>
          </a:prstGeom>
        </p:spPr>
        <p:txBody>
          <a:bodyPr wrap="non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新規</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2" name="正方形/長方形 31"/>
          <p:cNvSpPr/>
          <p:nvPr/>
        </p:nvSpPr>
        <p:spPr>
          <a:xfrm>
            <a:off x="6230180" y="2548846"/>
            <a:ext cx="800219" cy="338554"/>
          </a:xfrm>
          <a:prstGeom prst="rect">
            <a:avLst/>
          </a:prstGeom>
        </p:spPr>
        <p:txBody>
          <a:bodyPr wrap="non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新規</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3" name="正方形/長方形 32"/>
          <p:cNvSpPr/>
          <p:nvPr/>
        </p:nvSpPr>
        <p:spPr>
          <a:xfrm>
            <a:off x="899980" y="4242519"/>
            <a:ext cx="800219" cy="338554"/>
          </a:xfrm>
          <a:prstGeom prst="rect">
            <a:avLst/>
          </a:prstGeom>
        </p:spPr>
        <p:txBody>
          <a:bodyPr wrap="non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既存</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4" name="正方形/長方形 33"/>
          <p:cNvSpPr/>
          <p:nvPr/>
        </p:nvSpPr>
        <p:spPr>
          <a:xfrm>
            <a:off x="6230180" y="4208968"/>
            <a:ext cx="800219" cy="338554"/>
          </a:xfrm>
          <a:prstGeom prst="rect">
            <a:avLst/>
          </a:prstGeom>
        </p:spPr>
        <p:txBody>
          <a:bodyPr wrap="non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新規</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5" name="正方形/長方形 34"/>
          <p:cNvSpPr/>
          <p:nvPr/>
        </p:nvSpPr>
        <p:spPr>
          <a:xfrm>
            <a:off x="924543" y="5760078"/>
            <a:ext cx="800219" cy="338554"/>
          </a:xfrm>
          <a:prstGeom prst="rect">
            <a:avLst/>
          </a:prstGeom>
        </p:spPr>
        <p:txBody>
          <a:bodyPr wrap="non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既存</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6" name="正方形/長方形 35"/>
          <p:cNvSpPr/>
          <p:nvPr/>
        </p:nvSpPr>
        <p:spPr>
          <a:xfrm>
            <a:off x="914585" y="6406015"/>
            <a:ext cx="800219" cy="338554"/>
          </a:xfrm>
          <a:prstGeom prst="rect">
            <a:avLst/>
          </a:prstGeom>
        </p:spPr>
        <p:txBody>
          <a:bodyPr wrap="non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既存</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7" name="正方形/長方形 36"/>
          <p:cNvSpPr/>
          <p:nvPr/>
        </p:nvSpPr>
        <p:spPr>
          <a:xfrm>
            <a:off x="6255935" y="5792655"/>
            <a:ext cx="800219" cy="338554"/>
          </a:xfrm>
          <a:prstGeom prst="rect">
            <a:avLst/>
          </a:prstGeom>
        </p:spPr>
        <p:txBody>
          <a:bodyPr wrap="non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拡充</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8" name="正方形/長方形 37"/>
          <p:cNvSpPr/>
          <p:nvPr/>
        </p:nvSpPr>
        <p:spPr>
          <a:xfrm>
            <a:off x="6255935" y="6415371"/>
            <a:ext cx="800219" cy="338554"/>
          </a:xfrm>
          <a:prstGeom prst="rect">
            <a:avLst/>
          </a:prstGeom>
        </p:spPr>
        <p:txBody>
          <a:bodyPr wrap="non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新規</a:t>
            </a:r>
            <a:r>
              <a:rPr lang="en-US" altLang="ja-JP" sz="1600" dirty="0" smtClean="0">
                <a:latin typeface="Meiryo UI" panose="020B0604030504040204" pitchFamily="50" charset="-128"/>
                <a:ea typeface="Meiryo UI" panose="020B0604030504040204" pitchFamily="50" charset="-128"/>
              </a:rPr>
              <a:t>】</a:t>
            </a:r>
            <a:endParaRPr lang="ja-JP" altLang="en-US" sz="1600" dirty="0"/>
          </a:p>
        </p:txBody>
      </p:sp>
      <p:sp>
        <p:nvSpPr>
          <p:cNvPr id="39" name="テキスト ボックス 38">
            <a:extLst>
              <a:ext uri="{FF2B5EF4-FFF2-40B4-BE49-F238E27FC236}">
                <a16:creationId xmlns:a16="http://schemas.microsoft.com/office/drawing/2014/main" id="{6A657376-7A05-4F5D-940D-21EF3C7FE20A}"/>
              </a:ext>
            </a:extLst>
          </p:cNvPr>
          <p:cNvSpPr txBox="1"/>
          <p:nvPr/>
        </p:nvSpPr>
        <p:spPr>
          <a:xfrm>
            <a:off x="0" y="-15162"/>
            <a:ext cx="12192000" cy="430887"/>
          </a:xfrm>
          <a:prstGeom prst="rect">
            <a:avLst/>
          </a:prstGeom>
          <a:solidFill>
            <a:schemeClr val="accent1">
              <a:lumMod val="75000"/>
            </a:schemeClr>
          </a:solidFill>
        </p:spPr>
        <p:txBody>
          <a:bodyPr wrap="square" rtlCol="0">
            <a:spAutoFit/>
          </a:bodyPr>
          <a:lstStyle/>
          <a:p>
            <a:pPr algn="ctr"/>
            <a:r>
              <a:rPr lang="ja-JP" altLang="en-US" sz="2200" b="1" smtClean="0">
                <a:solidFill>
                  <a:schemeClr val="bg1"/>
                </a:solidFill>
                <a:latin typeface="Meiryo UI" panose="020B0604030504040204" pitchFamily="50" charset="-128"/>
                <a:ea typeface="Meiryo UI" panose="020B0604030504040204" pitchFamily="50" charset="-128"/>
              </a:rPr>
              <a:t>第六波</a:t>
            </a:r>
            <a:r>
              <a:rPr lang="ja-JP" altLang="en-US" sz="2200" b="1" dirty="0">
                <a:solidFill>
                  <a:schemeClr val="bg1"/>
                </a:solidFill>
                <a:latin typeface="Meiryo UI" panose="020B0604030504040204" pitchFamily="50" charset="-128"/>
                <a:ea typeface="Meiryo UI" panose="020B0604030504040204" pitchFamily="50" charset="-128"/>
              </a:rPr>
              <a:t>に向けた医療・療養体制の強化方針について　　　</a:t>
            </a:r>
          </a:p>
        </p:txBody>
      </p:sp>
      <p:sp>
        <p:nvSpPr>
          <p:cNvPr id="40" name="テキスト ボックス 13"/>
          <p:cNvSpPr txBox="1"/>
          <p:nvPr/>
        </p:nvSpPr>
        <p:spPr>
          <a:xfrm>
            <a:off x="10599313" y="15971"/>
            <a:ext cx="1523474" cy="369332"/>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mtClean="0"/>
              <a:t>資料４－１</a:t>
            </a:r>
            <a:endParaRPr kumimoji="1" lang="ja-JP" altLang="en-US" dirty="0"/>
          </a:p>
        </p:txBody>
      </p:sp>
      <p:sp>
        <p:nvSpPr>
          <p:cNvPr id="2" name="スライド番号プレースホルダー 1"/>
          <p:cNvSpPr>
            <a:spLocks noGrp="1"/>
          </p:cNvSpPr>
          <p:nvPr>
            <p:ph type="sldNum" sz="quarter" idx="12"/>
          </p:nvPr>
        </p:nvSpPr>
        <p:spPr>
          <a:xfrm>
            <a:off x="9432880" y="6383517"/>
            <a:ext cx="2743200" cy="365125"/>
          </a:xfrm>
        </p:spPr>
        <p:txBody>
          <a:bodyPr/>
          <a:lstStyle/>
          <a:p>
            <a:fld id="{F216AE56-EAD3-4706-B860-3EC2C2952B40}" type="slidenum">
              <a:rPr kumimoji="1" lang="ja-JP" altLang="en-US" smtClean="0"/>
              <a:t>1</a:t>
            </a:fld>
            <a:endParaRPr kumimoji="1" lang="ja-JP" altLang="en-US" dirty="0"/>
          </a:p>
        </p:txBody>
      </p:sp>
    </p:spTree>
    <p:extLst>
      <p:ext uri="{BB962C8B-B14F-4D97-AF65-F5344CB8AC3E}">
        <p14:creationId xmlns:p14="http://schemas.microsoft.com/office/powerpoint/2010/main" val="3656391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12192000" cy="489397"/>
          </a:xfrm>
          <a:solidFill>
            <a:schemeClr val="tx1"/>
          </a:solidFill>
        </p:spPr>
        <p:txBody>
          <a:bodyPr>
            <a:normAutofit/>
          </a:bodyPr>
          <a:lstStyle/>
          <a:p>
            <a:r>
              <a:rPr kumimoji="1" lang="ja-JP" altLang="en-US" sz="2000" dirty="0" smtClean="0">
                <a:solidFill>
                  <a:schemeClr val="bg1"/>
                </a:solidFill>
                <a:latin typeface="UD デジタル 教科書体 NK-B" panose="02020700000000000000" pitchFamily="18" charset="-128"/>
                <a:ea typeface="UD デジタル 教科書体 NK-B" panose="02020700000000000000" pitchFamily="18" charset="-128"/>
              </a:rPr>
              <a:t>第六</a:t>
            </a:r>
            <a:r>
              <a:rPr lang="ja-JP" altLang="en-US" sz="2000" dirty="0" smtClean="0">
                <a:solidFill>
                  <a:schemeClr val="bg1"/>
                </a:solidFill>
                <a:latin typeface="UD デジタル 教科書体 NK-B" panose="02020700000000000000" pitchFamily="18" charset="-128"/>
                <a:ea typeface="UD デジタル 教科書体 NK-B" panose="02020700000000000000" pitchFamily="18" charset="-128"/>
              </a:rPr>
              <a:t>波に向けた医療・療養体制の強化方針について（施策マップイメージ）</a:t>
            </a:r>
            <a:endParaRPr kumimoji="1" lang="ja-JP" altLang="en-US" sz="20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 name="サブタイトル 2"/>
          <p:cNvSpPr txBox="1">
            <a:spLocks/>
          </p:cNvSpPr>
          <p:nvPr/>
        </p:nvSpPr>
        <p:spPr>
          <a:xfrm>
            <a:off x="0" y="489397"/>
            <a:ext cx="12192000" cy="1134138"/>
          </a:xfrm>
          <a:prstGeom prst="rect">
            <a:avLst/>
          </a:prstGeom>
          <a:solidFill>
            <a:schemeClr val="bg1">
              <a:lumMod val="95000"/>
            </a:schemeClr>
          </a:solidFill>
          <a:ln>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ja-JP" altLang="en-US" sz="1800" b="0" i="0" u="sng"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感染拡大に備えた初期治療体制の確立と自宅療養者のアクセスを確保し、地域（圏域）における体制の構築を図る</a:t>
            </a:r>
            <a:endParaRPr kumimoji="1" lang="en-US" altLang="ja-JP" sz="1800" b="0" i="0" u="sng"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1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方針１　初期治療体制の強化（入院、自宅療養、宿泊療養それぞれにおける体制の充実）</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◆方針２　圏域ごとのネットワーク体制の構築</a:t>
            </a: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◆方針３　ひっ迫時に備えた</a:t>
            </a: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保健所連絡前の医療</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へのアクセス確保（感染拡大期に保健所をいち早く支え、自宅療養者のアクセスを確保）</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9" name="楕円 8"/>
          <p:cNvSpPr/>
          <p:nvPr/>
        </p:nvSpPr>
        <p:spPr>
          <a:xfrm>
            <a:off x="4101196" y="1798362"/>
            <a:ext cx="3475560" cy="8211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患　　</a:t>
            </a:r>
            <a:r>
              <a:rPr kumimoji="1" lang="ja-JP" altLang="en-US" sz="16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者</a:t>
            </a:r>
            <a:endParaRPr kumimoji="1" lang="en-US" altLang="ja-JP" sz="16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6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陽性判明（発生届）</a:t>
            </a:r>
            <a:r>
              <a:rPr kumimoji="1" lang="ja-JP" altLang="en-US" sz="16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a:t>
            </a:r>
            <a:endParaRPr kumimoji="1" lang="ja-JP" altLang="en-US" sz="16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10" name="右矢印 9"/>
          <p:cNvSpPr/>
          <p:nvPr/>
        </p:nvSpPr>
        <p:spPr>
          <a:xfrm rot="10800000">
            <a:off x="3255881" y="1995985"/>
            <a:ext cx="770655" cy="50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0" name="右矢印 39"/>
          <p:cNvSpPr/>
          <p:nvPr/>
        </p:nvSpPr>
        <p:spPr>
          <a:xfrm>
            <a:off x="7631102" y="1995985"/>
            <a:ext cx="770400" cy="50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3" name="角丸四角形 42"/>
          <p:cNvSpPr/>
          <p:nvPr/>
        </p:nvSpPr>
        <p:spPr>
          <a:xfrm>
            <a:off x="8478788" y="1689768"/>
            <a:ext cx="3710843" cy="1208162"/>
          </a:xfrm>
          <a:prstGeom prst="roundRect">
            <a:avLst>
              <a:gd name="adj" fmla="val 5735"/>
            </a:avLst>
          </a:prstGeom>
          <a:solidFill>
            <a:schemeClr val="accent5">
              <a:lumMod val="40000"/>
              <a:lumOff val="60000"/>
              <a:alpha val="22000"/>
            </a:schemeClr>
          </a:solid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1" name="サブタイトル 2"/>
          <p:cNvSpPr txBox="1">
            <a:spLocks/>
          </p:cNvSpPr>
          <p:nvPr/>
        </p:nvSpPr>
        <p:spPr>
          <a:xfrm>
            <a:off x="8507866" y="1741796"/>
            <a:ext cx="3638976" cy="1133125"/>
          </a:xfrm>
          <a:prstGeom prst="rect">
            <a:avLst/>
          </a:prstGeom>
          <a:ln>
            <a:solidFill>
              <a:schemeClr val="tx1"/>
            </a:solidFill>
          </a:ln>
        </p:spPr>
        <p:txBody>
          <a:bodyPr vert="horz" lIns="108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r>
            <a:b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br>
            <a: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既</a:t>
            </a:r>
            <a: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p>
          <a:p>
            <a:pPr marL="0" marR="0" lvl="0" indent="0" algn="l" defTabSz="914400" rtl="0" eaLnBrk="1" fontAlgn="auto" latinLnBrk="0" hangingPunct="1">
              <a:lnSpc>
                <a:spcPts val="700"/>
              </a:lnSpc>
              <a:spcBef>
                <a:spcPts val="100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・抗体カクテル外来へのアクセス確保</a:t>
            </a:r>
            <a: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r>
            <a:b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br>
            <a: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r>
            <a:b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br>
            <a:r>
              <a:rPr kumimoji="1" lang="ja-JP" altLang="en-US"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医師会</a:t>
            </a:r>
            <a:r>
              <a:rPr kumimoji="1" lang="ja-JP" altLang="en-US"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コール</a:t>
            </a:r>
            <a:r>
              <a:rPr kumimoji="1" lang="en-US" altLang="ja-JP"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C</a:t>
            </a:r>
            <a:r>
              <a:rPr kumimoji="1" lang="ja-JP" altLang="en-US" sz="12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による</a:t>
            </a:r>
            <a:r>
              <a:rPr kumimoji="1" lang="ja-JP" altLang="en-US"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オンライン</a:t>
            </a:r>
            <a:r>
              <a:rPr kumimoji="1" lang="ja-JP" altLang="en-US" sz="12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診療機関</a:t>
            </a:r>
            <a:r>
              <a:rPr kumimoji="1" lang="ja-JP" altLang="en-US"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の紹介</a:t>
            </a:r>
          </a:p>
          <a:p>
            <a:pPr marL="0" marR="0" lvl="0" indent="0" algn="l" defTabSz="914400" rtl="0" eaLnBrk="1" fontAlgn="auto" latinLnBrk="0" hangingPunct="1">
              <a:lnSpc>
                <a:spcPts val="700"/>
              </a:lnSpc>
              <a:spcBef>
                <a:spcPts val="1000"/>
              </a:spcBef>
              <a:spcAft>
                <a:spcPts val="0"/>
              </a:spcAft>
              <a:buClrTx/>
              <a:buSzTx/>
              <a:buFont typeface="Arial" panose="020B0604020202020204" pitchFamily="34" charset="0"/>
              <a:buNone/>
              <a:tabLst/>
              <a:defRPr/>
            </a:pPr>
            <a: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新</a:t>
            </a:r>
            <a: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p>
          <a:p>
            <a:pPr marL="0" marR="0" lvl="0" indent="0" algn="l" defTabSz="914400" rtl="0" eaLnBrk="1" fontAlgn="auto" latinLnBrk="0" hangingPunct="1">
              <a:lnSpc>
                <a:spcPts val="700"/>
              </a:lnSpc>
              <a:spcBef>
                <a:spcPts val="100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・宿泊療養予約緊急コール</a:t>
            </a:r>
            <a:r>
              <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C</a:t>
            </a:r>
            <a:r>
              <a:rPr kumimoji="1" lang="ja-JP" altLang="en-US"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による入所の試行実施</a:t>
            </a:r>
            <a:endPar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49" name="角丸四角形 48"/>
          <p:cNvSpPr/>
          <p:nvPr/>
        </p:nvSpPr>
        <p:spPr>
          <a:xfrm>
            <a:off x="260164" y="3479800"/>
            <a:ext cx="11904969" cy="2036384"/>
          </a:xfrm>
          <a:prstGeom prst="roundRect">
            <a:avLst>
              <a:gd name="adj" fmla="val 2938"/>
            </a:avLst>
          </a:prstGeom>
          <a:solidFill>
            <a:srgbClr val="FFC000">
              <a:alpha val="24000"/>
            </a:srgbClr>
          </a:solid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0" name="角丸四角形 49"/>
          <p:cNvSpPr/>
          <p:nvPr/>
        </p:nvSpPr>
        <p:spPr>
          <a:xfrm>
            <a:off x="260164" y="5583351"/>
            <a:ext cx="11904969" cy="1206070"/>
          </a:xfrm>
          <a:prstGeom prst="roundRect">
            <a:avLst>
              <a:gd name="adj" fmla="val 2446"/>
            </a:avLst>
          </a:prstGeom>
          <a:solidFill>
            <a:schemeClr val="accent2">
              <a:lumMod val="60000"/>
              <a:lumOff val="40000"/>
              <a:alpha val="27000"/>
            </a:schemeClr>
          </a:solid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1" name="サブタイトル 2"/>
          <p:cNvSpPr txBox="1">
            <a:spLocks/>
          </p:cNvSpPr>
          <p:nvPr/>
        </p:nvSpPr>
        <p:spPr>
          <a:xfrm>
            <a:off x="862500" y="3072757"/>
            <a:ext cx="2624620" cy="360808"/>
          </a:xfrm>
          <a:prstGeom prst="rect">
            <a:avLst/>
          </a:prstGeom>
          <a:solidFill>
            <a:schemeClr val="accent2"/>
          </a:solidFill>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ctr"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入　　　　　院</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2" name="サブタイトル 2"/>
          <p:cNvSpPr txBox="1">
            <a:spLocks/>
          </p:cNvSpPr>
          <p:nvPr/>
        </p:nvSpPr>
        <p:spPr>
          <a:xfrm>
            <a:off x="3634737" y="3072757"/>
            <a:ext cx="4269400" cy="360808"/>
          </a:xfrm>
          <a:prstGeom prst="rect">
            <a:avLst/>
          </a:prstGeom>
          <a:solidFill>
            <a:schemeClr val="accent2"/>
          </a:solidFill>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ctr"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自宅療養</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3" name="サブタイトル 2"/>
          <p:cNvSpPr txBox="1">
            <a:spLocks/>
          </p:cNvSpPr>
          <p:nvPr/>
        </p:nvSpPr>
        <p:spPr>
          <a:xfrm>
            <a:off x="8041378" y="3072757"/>
            <a:ext cx="4126062" cy="360808"/>
          </a:xfrm>
          <a:prstGeom prst="rect">
            <a:avLst/>
          </a:prstGeom>
          <a:solidFill>
            <a:schemeClr val="accent2"/>
          </a:solidFill>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ctr"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宿泊療養（８４００室）</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4" name="サブタイトル 2"/>
          <p:cNvSpPr txBox="1">
            <a:spLocks/>
          </p:cNvSpPr>
          <p:nvPr/>
        </p:nvSpPr>
        <p:spPr>
          <a:xfrm>
            <a:off x="3624361" y="3500733"/>
            <a:ext cx="4279776" cy="1960268"/>
          </a:xfrm>
          <a:prstGeom prst="rect">
            <a:avLst/>
          </a:prstGeom>
          <a:ln>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ts val="18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拡</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・抗体カクテル外来診療病院等の整備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・地域における往診体制等の充実</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（医師会、訪問看護</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等</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新</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・診療所等での抗体カクテル療法</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・抗体カクテルバックアップ病院の確保</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・自宅、クラスター発生施設</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へ</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の往診</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・外来診療病院等への搬送体制整備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2100"/>
              </a:lnSpc>
              <a:spcBef>
                <a:spcPts val="1000"/>
              </a:spcBef>
              <a:spcAft>
                <a:spcPts val="0"/>
              </a:spcAft>
              <a:buClrTx/>
              <a:buSzTx/>
              <a:buFont typeface="Arial" panose="020B0604020202020204" pitchFamily="34" charset="0"/>
              <a:buNone/>
              <a:tabLst/>
              <a:defRPr/>
            </a:pPr>
            <a:endPar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5" name="サブタイトル 2"/>
          <p:cNvSpPr txBox="1">
            <a:spLocks/>
          </p:cNvSpPr>
          <p:nvPr/>
        </p:nvSpPr>
        <p:spPr>
          <a:xfrm>
            <a:off x="320639" y="3502825"/>
            <a:ext cx="447911" cy="1936782"/>
          </a:xfrm>
          <a:prstGeom prst="rect">
            <a:avLst/>
          </a:prstGeom>
          <a:ln>
            <a:solidFill>
              <a:schemeClr val="tx1"/>
            </a:solidFill>
          </a:ln>
        </p:spPr>
        <p:txBody>
          <a:bodyPr vert="eaVert" lIns="0" tIns="0" rIns="3600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ctr"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初期治療</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6" name="サブタイトル 2"/>
          <p:cNvSpPr txBox="1">
            <a:spLocks/>
          </p:cNvSpPr>
          <p:nvPr/>
        </p:nvSpPr>
        <p:spPr>
          <a:xfrm>
            <a:off x="339200" y="5626913"/>
            <a:ext cx="375684" cy="1162507"/>
          </a:xfrm>
          <a:prstGeom prst="rect">
            <a:avLst/>
          </a:prstGeom>
          <a:ln>
            <a:solidFill>
              <a:schemeClr val="tx1"/>
            </a:solidFill>
          </a:ln>
        </p:spPr>
        <p:txBody>
          <a:bodyPr vert="eaVert" lIns="0" tIns="0" rIns="3600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ctr"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地　域</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7" name="サブタイトル 2"/>
          <p:cNvSpPr txBox="1">
            <a:spLocks/>
          </p:cNvSpPr>
          <p:nvPr/>
        </p:nvSpPr>
        <p:spPr>
          <a:xfrm>
            <a:off x="862498" y="3500733"/>
            <a:ext cx="2630209" cy="1960268"/>
          </a:xfrm>
          <a:prstGeom prst="rect">
            <a:avLst/>
          </a:prstGeom>
          <a:ln>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ts val="20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拡</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・抗体カクテル</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r>
            <a:b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b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レムデシビル等の</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r>
            <a:b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b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早期</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治療  </a:t>
            </a: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・短期</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入院から宿泊</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施設へ</a:t>
            </a: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・中等症病床</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３千床確保</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・入院搬送の強化</a:t>
            </a: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endPar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8" name="サブタイトル 2"/>
          <p:cNvSpPr txBox="1">
            <a:spLocks/>
          </p:cNvSpPr>
          <p:nvPr/>
        </p:nvSpPr>
        <p:spPr>
          <a:xfrm>
            <a:off x="8041378" y="3500733"/>
            <a:ext cx="4121387" cy="1946802"/>
          </a:xfrm>
          <a:prstGeom prst="rect">
            <a:avLst/>
          </a:prstGeom>
          <a:ln>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ts val="18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拡</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・ホテル抗体カクテル</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C</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の設置　　　</a:t>
            </a: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・連携病院による</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往診</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抗体カクテル療法等</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r>
            <a:b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b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r>
            <a:b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b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・オンライン診療</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の充実</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r>
            <a:b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b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新</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・診療型宿泊療養施設の整備</a:t>
            </a: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60" name="サブタイトル 2"/>
          <p:cNvSpPr txBox="1">
            <a:spLocks/>
          </p:cNvSpPr>
          <p:nvPr/>
        </p:nvSpPr>
        <p:spPr>
          <a:xfrm>
            <a:off x="862499" y="5661034"/>
            <a:ext cx="2634995" cy="1093823"/>
          </a:xfrm>
          <a:prstGeom prst="rect">
            <a:avLst/>
          </a:prstGeom>
          <a:ln>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ts val="20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既</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・病院連絡会の実施</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20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新</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・医療機能の過不足の検証</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5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・入院調整の一部実施</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1000"/>
              </a:lnSpc>
              <a:spcBef>
                <a:spcPts val="100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61" name="サブタイトル 2"/>
          <p:cNvSpPr txBox="1">
            <a:spLocks/>
          </p:cNvSpPr>
          <p:nvPr/>
        </p:nvSpPr>
        <p:spPr>
          <a:xfrm>
            <a:off x="3634736" y="5661034"/>
            <a:ext cx="4269401" cy="1093823"/>
          </a:xfrm>
          <a:prstGeom prst="rect">
            <a:avLst/>
          </a:prstGeom>
          <a:ln>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拡</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・地域における往診体制等の充実（再掲）</a:t>
            </a: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新</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・抗体カクテルバックアップ病院の協力（再掲）</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ts val="2100"/>
              </a:lnSpc>
              <a:spcBef>
                <a:spcPts val="100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62" name="サブタイトル 2"/>
          <p:cNvSpPr txBox="1">
            <a:spLocks/>
          </p:cNvSpPr>
          <p:nvPr/>
        </p:nvSpPr>
        <p:spPr>
          <a:xfrm>
            <a:off x="8041378" y="5686585"/>
            <a:ext cx="4075638" cy="1042720"/>
          </a:xfrm>
          <a:prstGeom prst="rect">
            <a:avLst/>
          </a:prstGeom>
          <a:ln>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ts val="21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既</a:t>
            </a:r>
            <a:r>
              <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・府内に地域バランスのとれたホテル確保</a:t>
            </a:r>
          </a:p>
        </p:txBody>
      </p:sp>
      <p:sp>
        <p:nvSpPr>
          <p:cNvPr id="17" name="正方形/長方形 16"/>
          <p:cNvSpPr/>
          <p:nvPr/>
        </p:nvSpPr>
        <p:spPr>
          <a:xfrm>
            <a:off x="7189040" y="1672469"/>
            <a:ext cx="1266808" cy="430887"/>
          </a:xfrm>
          <a:prstGeom prst="rect">
            <a:avLst/>
          </a:prstGeom>
          <a:ln w="28575">
            <a:noFill/>
            <a:prstDash val="dash"/>
          </a:ln>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保健所連絡前の</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アクセス</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9" name="右矢印 28"/>
          <p:cNvSpPr/>
          <p:nvPr/>
        </p:nvSpPr>
        <p:spPr>
          <a:xfrm rot="8773586">
            <a:off x="7791900" y="2544018"/>
            <a:ext cx="595974" cy="50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0" name="円/楕円 41"/>
          <p:cNvSpPr/>
          <p:nvPr/>
        </p:nvSpPr>
        <p:spPr>
          <a:xfrm>
            <a:off x="11364420" y="1634123"/>
            <a:ext cx="854289" cy="48701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方針</a:t>
            </a:r>
            <a:r>
              <a:rPr kumimoji="1" lang="en-US" altLang="ja-JP" sz="12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3</a:t>
            </a:r>
            <a:endParaRPr kumimoji="1" lang="ja-JP" altLang="en-US" sz="12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1" name="円/楕円 41"/>
          <p:cNvSpPr/>
          <p:nvPr/>
        </p:nvSpPr>
        <p:spPr>
          <a:xfrm>
            <a:off x="122923" y="3068105"/>
            <a:ext cx="854289" cy="48701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方針</a:t>
            </a:r>
            <a:r>
              <a:rPr kumimoji="1" lang="en-US" altLang="ja-JP" sz="12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1</a:t>
            </a:r>
            <a:endParaRPr kumimoji="1" lang="ja-JP" altLang="en-US" sz="12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2" name="円/楕円 41"/>
          <p:cNvSpPr/>
          <p:nvPr/>
        </p:nvSpPr>
        <p:spPr>
          <a:xfrm>
            <a:off x="122922" y="5272674"/>
            <a:ext cx="854289" cy="48701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方針</a:t>
            </a:r>
            <a:r>
              <a:rPr kumimoji="1" lang="en-US" altLang="ja-JP" sz="12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2</a:t>
            </a:r>
            <a:endParaRPr kumimoji="1" lang="ja-JP" altLang="en-US" sz="12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3" name="角丸四角形 32"/>
          <p:cNvSpPr/>
          <p:nvPr/>
        </p:nvSpPr>
        <p:spPr>
          <a:xfrm>
            <a:off x="260164" y="1887912"/>
            <a:ext cx="2921058" cy="66692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保健所</a:t>
            </a:r>
            <a:endParaRPr kumimoji="1" lang="ja-JP" altLang="en-US" sz="20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5" name="右矢印 34"/>
          <p:cNvSpPr/>
          <p:nvPr/>
        </p:nvSpPr>
        <p:spPr>
          <a:xfrm rot="2270970">
            <a:off x="3269887" y="2529228"/>
            <a:ext cx="595974" cy="50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a:xfrm>
            <a:off x="9373816" y="6389732"/>
            <a:ext cx="2743200" cy="365125"/>
          </a:xfrm>
        </p:spPr>
        <p:txBody>
          <a:bodyPr/>
          <a:lstStyle/>
          <a:p>
            <a:fld id="{F216AE56-EAD3-4706-B860-3EC2C2952B40}" type="slidenum">
              <a:rPr kumimoji="1" lang="ja-JP" altLang="en-US" smtClean="0"/>
              <a:t>2</a:t>
            </a:fld>
            <a:endParaRPr kumimoji="1" lang="ja-JP" altLang="en-US" dirty="0"/>
          </a:p>
        </p:txBody>
      </p:sp>
    </p:spTree>
    <p:extLst>
      <p:ext uri="{BB962C8B-B14F-4D97-AF65-F5344CB8AC3E}">
        <p14:creationId xmlns:p14="http://schemas.microsoft.com/office/powerpoint/2010/main" val="1243302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楕円 56"/>
          <p:cNvSpPr/>
          <p:nvPr/>
        </p:nvSpPr>
        <p:spPr>
          <a:xfrm rot="14988933">
            <a:off x="8451963" y="2652348"/>
            <a:ext cx="2174084" cy="5016711"/>
          </a:xfrm>
          <a:prstGeom prst="ellipse">
            <a:avLst/>
          </a:prstGeom>
          <a:solidFill>
            <a:srgbClr val="E54BDA">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テキスト ボックス 14">
            <a:extLst>
              <a:ext uri="{FF2B5EF4-FFF2-40B4-BE49-F238E27FC236}">
                <a16:creationId xmlns:a16="http://schemas.microsoft.com/office/drawing/2014/main" id="{05FB4827-DA8A-4A0F-9E70-A01BE2FF6CF5}"/>
              </a:ext>
            </a:extLst>
          </p:cNvPr>
          <p:cNvSpPr txBox="1"/>
          <p:nvPr/>
        </p:nvSpPr>
        <p:spPr>
          <a:xfrm>
            <a:off x="0" y="0"/>
            <a:ext cx="12192000" cy="46166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400" b="1" u="sng">
                <a:solidFill>
                  <a:schemeClr val="bg1"/>
                </a:solidFill>
                <a:uFill>
                  <a:solidFill>
                    <a:srgbClr val="000099"/>
                  </a:solidFill>
                </a:uFill>
                <a:latin typeface="UD デジタル 教科書体 NK-B" panose="02020700000000000000" pitchFamily="18" charset="-128"/>
                <a:ea typeface="UD デジタル 教科書体 NK-B" panose="02020700000000000000" pitchFamily="18"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sng" strike="noStrike" kern="1200" cap="none" spc="0" normalizeH="0" baseline="0" noProof="0" dirty="0" smtClean="0">
                <a:ln>
                  <a:noFill/>
                </a:ln>
                <a:solidFill>
                  <a:prstClr val="white"/>
                </a:solidFill>
                <a:effectLst/>
                <a:uLnTx/>
                <a:uFill>
                  <a:solidFill>
                    <a:srgbClr val="000099"/>
                  </a:solidFill>
                </a:uFill>
                <a:latin typeface="UD デジタル 教科書体 NK-B" panose="02020700000000000000" pitchFamily="18" charset="-128"/>
                <a:ea typeface="UD デジタル 教科書体 NK-B" panose="02020700000000000000" pitchFamily="18" charset="-128"/>
                <a:cs typeface="+mn-cs"/>
              </a:rPr>
              <a:t>抗体カクテル療法の拡充に向けた今後の方針①</a:t>
            </a:r>
            <a:endParaRPr kumimoji="0" lang="ja-JP" altLang="en-US" sz="2400" b="1" i="0" u="sng" strike="noStrike" kern="1200" cap="none" spc="0" normalizeH="0" baseline="0" noProof="0" dirty="0">
              <a:ln>
                <a:noFill/>
              </a:ln>
              <a:solidFill>
                <a:prstClr val="white"/>
              </a:solidFill>
              <a:effectLst/>
              <a:uLnTx/>
              <a:uFill>
                <a:solidFill>
                  <a:srgbClr val="000099"/>
                </a:solidFill>
              </a:uFill>
              <a:latin typeface="UD デジタル 教科書体 NK-B" panose="02020700000000000000" pitchFamily="18" charset="-128"/>
              <a:ea typeface="UD デジタル 教科書体 NK-B" panose="02020700000000000000" pitchFamily="18" charset="-128"/>
              <a:cs typeface="+mn-cs"/>
            </a:endParaRPr>
          </a:p>
        </p:txBody>
      </p:sp>
      <p:sp>
        <p:nvSpPr>
          <p:cNvPr id="22" name="正方形/長方形 21"/>
          <p:cNvSpPr/>
          <p:nvPr/>
        </p:nvSpPr>
        <p:spPr>
          <a:xfrm>
            <a:off x="0" y="429534"/>
            <a:ext cx="12192000" cy="77149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0" lang="ja-JP" altLang="en-US" sz="20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新型コロナ感染症の早期治療、重症化予防を図るため、抗体カクテル実施医療機関の充実を図る。</a:t>
            </a:r>
            <a:endParaRPr kumimoji="0" lang="en-US" altLang="ja-JP" sz="20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0" lang="ja-JP" altLang="en-US" sz="20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これまでの新型コロナ受入医療機関での外来に加え、新たに「往診」・「診療所外来」においても実施。</a:t>
            </a:r>
            <a:endParaRPr kumimoji="0" lang="en-US" altLang="ja-JP" sz="20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8" name="正方形/長方形 37"/>
          <p:cNvSpPr/>
          <p:nvPr/>
        </p:nvSpPr>
        <p:spPr>
          <a:xfrm>
            <a:off x="79747" y="5036817"/>
            <a:ext cx="6348649" cy="424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791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en-US" altLang="ja-JP" sz="2400" b="1" i="0" u="none" strike="noStrike" kern="1200" cap="none" spc="0" normalizeH="0" baseline="0" noProof="0" dirty="0" smtClean="0">
                <a:ln>
                  <a:noFill/>
                </a:ln>
                <a:solidFill>
                  <a:srgbClr val="5B9BD5"/>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srgbClr val="5B9BD5"/>
                </a:solidFill>
                <a:effectLst/>
                <a:uLnTx/>
                <a:uFillTx/>
                <a:latin typeface="Meiryo UI" panose="020B0604030504040204" pitchFamily="50" charset="-128"/>
                <a:ea typeface="Meiryo UI" panose="020B0604030504040204" pitchFamily="50" charset="-128"/>
                <a:cs typeface="+mn-cs"/>
              </a:rPr>
              <a:t>新規</a:t>
            </a:r>
            <a:r>
              <a:rPr kumimoji="1" lang="en-US" altLang="ja-JP" sz="2400" b="1" i="0" u="none" strike="noStrike" kern="1200" cap="none" spc="0" normalizeH="0" baseline="0" noProof="0" dirty="0" smtClean="0">
                <a:ln>
                  <a:noFill/>
                </a:ln>
                <a:solidFill>
                  <a:srgbClr val="5B9BD5"/>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診療所外来での抗体カクテル療法</a:t>
            </a:r>
            <a:r>
              <a:rPr kumimoji="1" lang="ja-JP" altLang="en-US" sz="2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4" name="グループ化 3"/>
          <p:cNvGrpSpPr/>
          <p:nvPr/>
        </p:nvGrpSpPr>
        <p:grpSpPr>
          <a:xfrm>
            <a:off x="0" y="1297289"/>
            <a:ext cx="12710869" cy="1582041"/>
            <a:chOff x="17830" y="4883188"/>
            <a:chExt cx="12710869" cy="1582041"/>
          </a:xfrm>
        </p:grpSpPr>
        <p:sp>
          <p:nvSpPr>
            <p:cNvPr id="32" name="正方形/長方形 31"/>
            <p:cNvSpPr/>
            <p:nvPr/>
          </p:nvSpPr>
          <p:spPr>
            <a:xfrm>
              <a:off x="85479" y="4883188"/>
              <a:ext cx="6360747" cy="4627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791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0" lang="en-US" altLang="ja-JP" sz="24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0" lang="ja-JP" altLang="en-US" sz="24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拡充</a:t>
              </a:r>
              <a:r>
                <a:rPr kumimoji="0" lang="en-US" altLang="ja-JP" sz="24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病院外来での抗体カクテル療法</a:t>
              </a:r>
              <a:endPar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正方形/長方形 33"/>
            <p:cNvSpPr/>
            <p:nvPr/>
          </p:nvSpPr>
          <p:spPr>
            <a:xfrm>
              <a:off x="17830" y="5303882"/>
              <a:ext cx="12710869" cy="116134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25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１．新型コロナ患者受入医療機関</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（抗体カクテル外来診療病院（既存</a:t>
              </a:r>
              <a:r>
                <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38</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病院））</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の拡充　</a:t>
              </a:r>
              <a:r>
                <a:rPr kumimoji="1" lang="ja-JP" altLang="en-US" sz="20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＜約</a:t>
              </a:r>
              <a:r>
                <a:rPr kumimoji="1" lang="en-US" altLang="ja-JP" sz="20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150</a:t>
              </a:r>
              <a:r>
                <a:rPr kumimoji="1" lang="ja-JP" altLang="en-US" sz="20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病院に要請＞</a:t>
              </a:r>
              <a:endParaRPr kumimoji="1" lang="en-US" altLang="ja-JP" sz="20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25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２．</a:t>
              </a:r>
              <a:r>
                <a:rPr kumimoji="1" lang="en-US" altLang="ja-JP" sz="20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新規</a:t>
              </a:r>
              <a:r>
                <a:rPr kumimoji="1" lang="en-US" altLang="ja-JP" sz="20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新型コロナ患者非受入医療機関</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（診療・検査医療機関）</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における実施</a:t>
              </a:r>
              <a:endParaRPr kumimoji="1" lang="en-US" altLang="ja-JP" sz="2000" b="1" i="0" u="none" strike="noStrike" kern="1200" cap="none" spc="0" normalizeH="0" baseline="3000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endParaRPr>
            </a:p>
          </p:txBody>
        </p:sp>
      </p:grpSp>
      <p:sp>
        <p:nvSpPr>
          <p:cNvPr id="42" name="正方形/長方形 41"/>
          <p:cNvSpPr/>
          <p:nvPr/>
        </p:nvSpPr>
        <p:spPr>
          <a:xfrm>
            <a:off x="292498" y="4182204"/>
            <a:ext cx="11619277" cy="83292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50000"/>
              </a:lnSpc>
              <a:spcBef>
                <a:spcPts val="0"/>
              </a:spcBef>
              <a:spcAft>
                <a:spcPts val="0"/>
              </a:spcAft>
              <a:buClrTx/>
              <a:buSzTx/>
              <a:buFontTx/>
              <a:buNone/>
              <a:tabLst/>
              <a:defRPr/>
            </a:pPr>
            <a:endPar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6" name="正方形/長方形 45"/>
          <p:cNvSpPr/>
          <p:nvPr/>
        </p:nvSpPr>
        <p:spPr>
          <a:xfrm>
            <a:off x="100635" y="5496628"/>
            <a:ext cx="6859798" cy="6950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診療所</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（診療</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・検査医療</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機関）</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での実施</a:t>
            </a:r>
            <a:endPar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7" name="正方形/長方形 46"/>
          <p:cNvSpPr/>
          <p:nvPr/>
        </p:nvSpPr>
        <p:spPr>
          <a:xfrm>
            <a:off x="54030" y="3393263"/>
            <a:ext cx="6374366" cy="4553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791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en-US" altLang="ja-JP" sz="2400" b="1" i="0" u="none" strike="noStrike" kern="1200" cap="none" spc="0" normalizeH="0" baseline="0" noProof="0" dirty="0" smtClean="0">
                <a:ln>
                  <a:noFill/>
                </a:ln>
                <a:solidFill>
                  <a:srgbClr val="5B9BD5"/>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srgbClr val="5B9BD5"/>
                </a:solidFill>
                <a:effectLst/>
                <a:uLnTx/>
                <a:uFillTx/>
                <a:latin typeface="Meiryo UI" panose="020B0604030504040204" pitchFamily="50" charset="-128"/>
                <a:ea typeface="Meiryo UI" panose="020B0604030504040204" pitchFamily="50" charset="-128"/>
                <a:cs typeface="+mn-cs"/>
              </a:rPr>
              <a:t>新規</a:t>
            </a:r>
            <a:r>
              <a:rPr kumimoji="1" lang="en-US" altLang="ja-JP" sz="2400" b="1" i="0" u="none" strike="noStrike" kern="1200" cap="none" spc="0" normalizeH="0" baseline="0" noProof="0" dirty="0" smtClean="0">
                <a:ln>
                  <a:noFill/>
                </a:ln>
                <a:solidFill>
                  <a:srgbClr val="5B9BD5"/>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往診での抗体カクテル療法</a:t>
            </a:r>
            <a:endPar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8" name="正方形/長方形 47"/>
          <p:cNvSpPr/>
          <p:nvPr/>
        </p:nvSpPr>
        <p:spPr>
          <a:xfrm>
            <a:off x="86576" y="3775993"/>
            <a:ext cx="11619277" cy="116134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新型</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コロナ</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患者往診（自宅・施設等）医療機関での実施</a:t>
            </a:r>
            <a:endPar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000" b="1"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医師会、病院団体等関係機関を通じて要請</a:t>
            </a:r>
            <a:r>
              <a:rPr kumimoji="1" lang="ja-JP" altLang="en-US" sz="2000" b="1"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2000" b="1"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p:txBody>
      </p:sp>
      <p:sp>
        <p:nvSpPr>
          <p:cNvPr id="29" name="正方形/長方形 28"/>
          <p:cNvSpPr/>
          <p:nvPr/>
        </p:nvSpPr>
        <p:spPr>
          <a:xfrm>
            <a:off x="6943318" y="4985766"/>
            <a:ext cx="2068076" cy="94381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vert="horz"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抗体カクテル</a:t>
            </a:r>
            <a:endParaRPr kumimoji="0" lang="en-US" altLang="ja-JP" sz="1400" b="1"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実施医療機関</a:t>
            </a:r>
            <a:endParaRPr kumimoji="0" lang="en-US" altLang="ja-JP" sz="1200" b="1"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30" name="図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4542" y="4493243"/>
            <a:ext cx="895641" cy="800025"/>
          </a:xfrm>
          <a:prstGeom prst="rect">
            <a:avLst/>
          </a:prstGeom>
        </p:spPr>
      </p:pic>
      <p:sp>
        <p:nvSpPr>
          <p:cNvPr id="31" name="角丸四角形 30"/>
          <p:cNvSpPr/>
          <p:nvPr/>
        </p:nvSpPr>
        <p:spPr>
          <a:xfrm>
            <a:off x="6952665" y="5716974"/>
            <a:ext cx="700527" cy="479688"/>
          </a:xfrm>
          <a:prstGeom prst="roundRect">
            <a:avLst/>
          </a:prstGeom>
          <a:solidFill>
            <a:schemeClr val="bg1"/>
          </a:solidFill>
          <a:ln w="19050" cap="flat" cmpd="sng" algn="ctr">
            <a:solidFill>
              <a:srgbClr val="4F81BD">
                <a:shade val="50000"/>
              </a:srgbClr>
            </a:solidFill>
            <a:prstDash val="solid"/>
          </a:ln>
          <a:effectLst/>
        </p:spPr>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検査・</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診断</a:t>
            </a:r>
          </a:p>
        </p:txBody>
      </p:sp>
      <p:sp>
        <p:nvSpPr>
          <p:cNvPr id="33" name="角丸四角形 32"/>
          <p:cNvSpPr/>
          <p:nvPr/>
        </p:nvSpPr>
        <p:spPr>
          <a:xfrm>
            <a:off x="7695762" y="5710931"/>
            <a:ext cx="1022432" cy="494597"/>
          </a:xfrm>
          <a:prstGeom prst="roundRect">
            <a:avLst/>
          </a:prstGeom>
          <a:solidFill>
            <a:srgbClr val="FEECF9"/>
          </a:solidFill>
          <a:ln w="28575" cap="flat" cmpd="sng" algn="ctr">
            <a:solidFill>
              <a:srgbClr val="F13DBE"/>
            </a:solidFill>
            <a:prstDash val="solid"/>
          </a:ln>
          <a:effectLst/>
        </p:spPr>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中和抗体薬投与・観察</a:t>
            </a:r>
          </a:p>
        </p:txBody>
      </p:sp>
      <p:sp>
        <p:nvSpPr>
          <p:cNvPr id="36" name="テキスト ボックス 35"/>
          <p:cNvSpPr txBox="1"/>
          <p:nvPr/>
        </p:nvSpPr>
        <p:spPr>
          <a:xfrm>
            <a:off x="10542083" y="5563459"/>
            <a:ext cx="1649917" cy="262264"/>
          </a:xfrm>
          <a:prstGeom prst="rect">
            <a:avLst/>
          </a:prstGeom>
          <a:noFill/>
          <a:ln>
            <a:no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自宅</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療養者等</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0" name="右矢印 39"/>
          <p:cNvSpPr/>
          <p:nvPr/>
        </p:nvSpPr>
        <p:spPr>
          <a:xfrm>
            <a:off x="9059923" y="5316560"/>
            <a:ext cx="1200156" cy="319790"/>
          </a:xfrm>
          <a:prstGeom prst="rightArrow">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テキスト ボックス 1"/>
          <p:cNvSpPr txBox="1"/>
          <p:nvPr/>
        </p:nvSpPr>
        <p:spPr>
          <a:xfrm>
            <a:off x="8169620" y="4477888"/>
            <a:ext cx="2865703"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受診 </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自宅療養場所等への往診含む）</a:t>
            </a:r>
          </a:p>
        </p:txBody>
      </p:sp>
      <p:sp>
        <p:nvSpPr>
          <p:cNvPr id="43" name="右矢印 42"/>
          <p:cNvSpPr/>
          <p:nvPr/>
        </p:nvSpPr>
        <p:spPr>
          <a:xfrm rot="10800000">
            <a:off x="9031874" y="5024264"/>
            <a:ext cx="1200156" cy="303467"/>
          </a:xfrm>
          <a:prstGeom prst="rightArrow">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4" name="テキスト ボックス 43"/>
          <p:cNvSpPr txBox="1"/>
          <p:nvPr/>
        </p:nvSpPr>
        <p:spPr>
          <a:xfrm>
            <a:off x="8199101" y="5566515"/>
            <a:ext cx="2865703"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投与後観察後帰宅</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テキスト ボックス 44"/>
          <p:cNvSpPr txBox="1"/>
          <p:nvPr/>
        </p:nvSpPr>
        <p:spPr>
          <a:xfrm>
            <a:off x="9468519" y="3423089"/>
            <a:ext cx="137616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保健所</a:t>
            </a:r>
          </a:p>
        </p:txBody>
      </p:sp>
      <p:pic>
        <p:nvPicPr>
          <p:cNvPr id="49" name="図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005" y="3666875"/>
            <a:ext cx="1133268" cy="671722"/>
          </a:xfrm>
          <a:prstGeom prst="rect">
            <a:avLst/>
          </a:prstGeom>
        </p:spPr>
      </p:pic>
      <p:cxnSp>
        <p:nvCxnSpPr>
          <p:cNvPr id="51" name="直線矢印コネクタ 50"/>
          <p:cNvCxnSpPr/>
          <p:nvPr/>
        </p:nvCxnSpPr>
        <p:spPr>
          <a:xfrm>
            <a:off x="10620244" y="4147368"/>
            <a:ext cx="415079" cy="346579"/>
          </a:xfrm>
          <a:prstGeom prst="straightConnector1">
            <a:avLst/>
          </a:prstGeom>
          <a:ln w="38100">
            <a:solidFill>
              <a:srgbClr val="0070C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2" name="角丸四角形吹き出し 51"/>
          <p:cNvSpPr/>
          <p:nvPr/>
        </p:nvSpPr>
        <p:spPr>
          <a:xfrm>
            <a:off x="10520478" y="3900850"/>
            <a:ext cx="1597219" cy="526511"/>
          </a:xfrm>
          <a:prstGeom prst="wedgeRoundRectCallout">
            <a:avLst>
              <a:gd name="adj1" fmla="val -46035"/>
              <a:gd name="adj2" fmla="val 85452"/>
              <a:gd name="adj3" fmla="val 16667"/>
            </a:avLst>
          </a:prstGeom>
          <a:noFill/>
          <a:ln w="22225">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5B9BD5">
                    <a:lumMod val="75000"/>
                  </a:srgbClr>
                </a:solidFill>
                <a:effectLst/>
                <a:uLnTx/>
                <a:uFillTx/>
                <a:latin typeface="Meiryo UI" panose="020B0604030504040204" pitchFamily="50" charset="-128"/>
                <a:ea typeface="Meiryo UI" panose="020B0604030504040204" pitchFamily="50" charset="-128"/>
                <a:cs typeface="+mn-cs"/>
              </a:rPr>
              <a:t>健康観察</a:t>
            </a:r>
            <a:endParaRPr kumimoji="1" lang="en-US" altLang="ja-JP" sz="1600" b="0" i="0" u="none" strike="noStrike" kern="1200" cap="none" spc="0" normalizeH="0" baseline="0" noProof="0" dirty="0">
              <a:ln>
                <a:noFill/>
              </a:ln>
              <a:solidFill>
                <a:srgbClr val="5B9BD5">
                  <a:lumMod val="75000"/>
                </a:srgbClr>
              </a:solidFill>
              <a:effectLst/>
              <a:uLnTx/>
              <a:uFillTx/>
              <a:latin typeface="Meiryo UI" panose="020B0604030504040204" pitchFamily="50" charset="-128"/>
              <a:ea typeface="Meiryo UI" panose="020B0604030504040204" pitchFamily="50" charset="-128"/>
              <a:cs typeface="+mn-cs"/>
            </a:endParaRPr>
          </a:p>
        </p:txBody>
      </p:sp>
      <p:sp>
        <p:nvSpPr>
          <p:cNvPr id="53" name="正方形/長方形 52"/>
          <p:cNvSpPr/>
          <p:nvPr/>
        </p:nvSpPr>
        <p:spPr>
          <a:xfrm>
            <a:off x="7281575" y="6170947"/>
            <a:ext cx="4723704" cy="66890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1" i="0" u="none" strike="noStrike" kern="1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Times New Roman" panose="02020603050405020304" pitchFamily="18" charset="0"/>
              </a:rPr>
              <a:t>検査受診者含む。陽性判定者が、保健所からの連絡前でも</a:t>
            </a:r>
            <a:endParaRPr kumimoji="0" lang="en-US" altLang="ja-JP" sz="1400" b="1" i="0" u="none" strike="noStrike" kern="1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400" b="1" i="0" u="none" strike="noStrike" kern="1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Times New Roman" panose="02020603050405020304" pitchFamily="18" charset="0"/>
              </a:rPr>
              <a:t>　抗体カクテル療法を実施できる体制を確保。</a:t>
            </a:r>
            <a:endParaRPr kumimoji="0" lang="ja-JP" altLang="ja-JP" sz="1400" b="1" i="0" u="none" strike="noStrike" kern="1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54" name="正方形/長方形 53"/>
          <p:cNvSpPr/>
          <p:nvPr/>
        </p:nvSpPr>
        <p:spPr>
          <a:xfrm>
            <a:off x="6825300" y="3151276"/>
            <a:ext cx="5393821" cy="3358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00" cap="none" spc="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Times New Roman" panose="02020603050405020304" pitchFamily="18" charset="0"/>
              </a:rPr>
              <a:t>＜抗体カクテル</a:t>
            </a:r>
            <a:r>
              <a:rPr kumimoji="0" lang="ja-JP" altLang="en-US" sz="1800" b="1" i="0" u="none" strike="noStrike" kern="1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Times New Roman" panose="02020603050405020304" pitchFamily="18" charset="0"/>
              </a:rPr>
              <a:t>実施</a:t>
            </a:r>
            <a:r>
              <a:rPr kumimoji="0" lang="ja-JP" altLang="en-US" sz="1800" b="1" i="0" u="none" strike="noStrike" kern="100" cap="none" spc="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Times New Roman" panose="02020603050405020304" pitchFamily="18" charset="0"/>
              </a:rPr>
              <a:t>診療医療機関</a:t>
            </a:r>
            <a:r>
              <a:rPr kumimoji="0" lang="en-US" altLang="ja-JP" sz="1800" b="1" i="0" u="none" strike="noStrike" kern="100" cap="none" spc="0" normalizeH="0" baseline="30000" noProof="0" dirty="0" smtClean="0">
                <a:ln>
                  <a:noFill/>
                </a:ln>
                <a:solidFill>
                  <a:srgbClr val="0070C0"/>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800" b="1" i="0" u="none" strike="noStrike" kern="100" cap="none" spc="0" normalizeH="0" baseline="0" noProof="0" dirty="0" err="1" smtClean="0">
                <a:ln>
                  <a:noFill/>
                </a:ln>
                <a:solidFill>
                  <a:srgbClr val="0070C0"/>
                </a:solidFill>
                <a:effectLst/>
                <a:uLnTx/>
                <a:uFillTx/>
                <a:latin typeface="Meiryo UI" panose="020B0604030504040204" pitchFamily="50" charset="-128"/>
                <a:ea typeface="Meiryo UI" panose="020B0604030504040204" pitchFamily="50" charset="-128"/>
                <a:cs typeface="Times New Roman" panose="02020603050405020304" pitchFamily="18" charset="0"/>
              </a:rPr>
              <a:t>での</a:t>
            </a:r>
            <a:r>
              <a:rPr kumimoji="0" lang="ja-JP" altLang="en-US" sz="1800" b="1" i="0" u="none" strike="noStrike" kern="100" cap="none" spc="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Times New Roman" panose="02020603050405020304" pitchFamily="18" charset="0"/>
              </a:rPr>
              <a:t>治療の流れ＞</a:t>
            </a:r>
            <a:endParaRPr kumimoji="0" lang="ja-JP" altLang="ja-JP" sz="1800" b="1" i="0" u="none" strike="noStrike" kern="1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6705086" y="3107012"/>
            <a:ext cx="5357383" cy="367836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5" name="正方形/長方形 54"/>
          <p:cNvSpPr/>
          <p:nvPr/>
        </p:nvSpPr>
        <p:spPr>
          <a:xfrm>
            <a:off x="411904" y="6001113"/>
            <a:ext cx="7326754" cy="369658"/>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25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実施に</a:t>
            </a:r>
            <a:r>
              <a:rPr kumimoji="1" lang="ja-JP" altLang="en-US" sz="1600" b="1" i="0" u="none" strike="noStrike" kern="1200" cap="none" spc="0" normalizeH="0" baseline="0" noProof="0" dirty="0">
                <a:ln>
                  <a:noFill/>
                </a:ln>
                <a:solidFill>
                  <a:srgbClr val="ED7D31"/>
                </a:solidFill>
                <a:effectLst/>
                <a:uLnTx/>
                <a:uFillTx/>
                <a:latin typeface="Meiryo UI" panose="020B0604030504040204" pitchFamily="50" charset="-128"/>
                <a:ea typeface="Meiryo UI" panose="020B0604030504040204" pitchFamily="50" charset="-128"/>
                <a:cs typeface="+mn-cs"/>
              </a:rPr>
              <a:t>向</a:t>
            </a:r>
            <a:r>
              <a:rPr kumimoji="1" lang="ja-JP" altLang="en-US"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けた国の検討を踏まえ</a:t>
            </a:r>
            <a:r>
              <a:rPr kumimoji="1" lang="ja-JP" altLang="en-US" sz="1600" b="1" i="0" u="none" strike="noStrike" kern="1200" cap="none" spc="0" normalizeH="0" baseline="0" noProof="0" dirty="0">
                <a:ln>
                  <a:noFill/>
                </a:ln>
                <a:solidFill>
                  <a:srgbClr val="ED7D31"/>
                </a:solidFill>
                <a:effectLst/>
                <a:uLnTx/>
                <a:uFillTx/>
                <a:latin typeface="Meiryo UI" panose="020B0604030504040204" pitchFamily="50" charset="-128"/>
                <a:ea typeface="Meiryo UI" panose="020B0604030504040204" pitchFamily="50" charset="-128"/>
                <a:cs typeface="+mn-cs"/>
              </a:rPr>
              <a:t>準備</a:t>
            </a:r>
            <a:r>
              <a:rPr kumimoji="1" lang="ja-JP" altLang="en-US"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要請（約</a:t>
            </a:r>
            <a:r>
              <a:rPr kumimoji="1" lang="en-US" altLang="ja-JP"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1,400</a:t>
            </a:r>
            <a:r>
              <a:rPr kumimoji="1" lang="ja-JP" altLang="en-US" sz="1600" b="1" i="0" u="none" strike="noStrike" kern="1200" cap="none" spc="0" normalizeH="0" baseline="0" noProof="0" dirty="0">
                <a:ln>
                  <a:noFill/>
                </a:ln>
                <a:solidFill>
                  <a:srgbClr val="ED7D31"/>
                </a:solidFill>
                <a:effectLst/>
                <a:uLnTx/>
                <a:uFillTx/>
                <a:latin typeface="Meiryo UI" panose="020B0604030504040204" pitchFamily="50" charset="-128"/>
                <a:ea typeface="Meiryo UI" panose="020B0604030504040204" pitchFamily="50" charset="-128"/>
                <a:cs typeface="+mn-cs"/>
              </a:rPr>
              <a:t>診療所</a:t>
            </a:r>
            <a:r>
              <a:rPr kumimoji="1" lang="ja-JP" altLang="en-US"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a:t>
            </a:r>
            <a:endParaRPr kumimoji="1" lang="en-US" altLang="ja-JP" sz="20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endParaRPr>
          </a:p>
        </p:txBody>
      </p:sp>
      <p:pic>
        <p:nvPicPr>
          <p:cNvPr id="56" name="図 5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25300" y="3522665"/>
            <a:ext cx="912550" cy="635959"/>
          </a:xfrm>
          <a:prstGeom prst="rect">
            <a:avLst/>
          </a:prstGeom>
        </p:spPr>
      </p:pic>
      <p:pic>
        <p:nvPicPr>
          <p:cNvPr id="50" name="Picture 8">
            <a:extLst>
              <a:ext uri="{FF2B5EF4-FFF2-40B4-BE49-F238E27FC236}">
                <a16:creationId xmlns:a16="http://schemas.microsoft.com/office/drawing/2014/main" id="{36731510-CA1B-45B2-93DA-7BACBAB948E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68491" y="4385615"/>
            <a:ext cx="1203494" cy="1259022"/>
          </a:xfrm>
          <a:prstGeom prst="rect">
            <a:avLst/>
          </a:prstGeom>
          <a:noFill/>
          <a:extLst>
            <a:ext uri="{909E8E84-426E-40DD-AFC4-6F175D3DCCD1}">
              <a14:hiddenFill xmlns:a14="http://schemas.microsoft.com/office/drawing/2010/main">
                <a:solidFill>
                  <a:srgbClr val="FFFFFF"/>
                </a:solidFill>
              </a14:hiddenFill>
            </a:ext>
          </a:extLst>
        </p:spPr>
      </p:pic>
      <p:sp>
        <p:nvSpPr>
          <p:cNvPr id="58" name="テキスト ボックス 57"/>
          <p:cNvSpPr txBox="1"/>
          <p:nvPr/>
        </p:nvSpPr>
        <p:spPr>
          <a:xfrm>
            <a:off x="7286727" y="3465996"/>
            <a:ext cx="1789644"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抗体カクテルバックアップ病院</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0" name="角丸四角形 59"/>
          <p:cNvSpPr/>
          <p:nvPr/>
        </p:nvSpPr>
        <p:spPr>
          <a:xfrm>
            <a:off x="7735129" y="3911911"/>
            <a:ext cx="1126088" cy="266828"/>
          </a:xfrm>
          <a:prstGeom prst="roundRect">
            <a:avLst/>
          </a:prstGeom>
          <a:solidFill>
            <a:schemeClr val="bg1"/>
          </a:solidFill>
          <a:ln w="19050" cap="flat" cmpd="sng" algn="ctr">
            <a:solidFill>
              <a:srgbClr val="4F81BD">
                <a:shade val="50000"/>
              </a:srgbClr>
            </a:solidFill>
            <a:prstDash val="solid"/>
          </a:ln>
          <a:effectLst/>
        </p:spPr>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緊急</a:t>
            </a:r>
            <a:r>
              <a:rPr kumimoji="1" lang="ja-JP" altLang="en-US" sz="12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時</a:t>
            </a: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受入</a:t>
            </a:r>
            <a:r>
              <a:rPr kumimoji="1" lang="ja-JP" altLang="en-US" sz="12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等</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上下矢印 5"/>
          <p:cNvSpPr/>
          <p:nvPr/>
        </p:nvSpPr>
        <p:spPr>
          <a:xfrm rot="19772627">
            <a:off x="7144158" y="4138883"/>
            <a:ext cx="285994" cy="573360"/>
          </a:xfrm>
          <a:prstGeom prst="up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2" name="角丸四角形吹き出し 61"/>
          <p:cNvSpPr/>
          <p:nvPr/>
        </p:nvSpPr>
        <p:spPr>
          <a:xfrm>
            <a:off x="7193634" y="4140490"/>
            <a:ext cx="760942" cy="347517"/>
          </a:xfrm>
          <a:prstGeom prst="wedgeRoundRectCallout">
            <a:avLst>
              <a:gd name="adj1" fmla="val -46035"/>
              <a:gd name="adj2" fmla="val 85452"/>
              <a:gd name="adj3" fmla="val 16667"/>
            </a:avLst>
          </a:prstGeom>
          <a:noFill/>
          <a:ln w="22225">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5B9BD5">
                    <a:lumMod val="75000"/>
                  </a:srgbClr>
                </a:solidFill>
                <a:effectLst/>
                <a:uLnTx/>
                <a:uFillTx/>
                <a:latin typeface="Meiryo UI" panose="020B0604030504040204" pitchFamily="50" charset="-128"/>
                <a:ea typeface="Meiryo UI" panose="020B0604030504040204" pitchFamily="50" charset="-128"/>
                <a:cs typeface="+mn-cs"/>
              </a:rPr>
              <a:t>連携</a:t>
            </a:r>
            <a:endParaRPr kumimoji="1" lang="en-US" altLang="ja-JP" sz="1600" b="0" i="0" u="none" strike="noStrike" kern="1200" cap="none" spc="0" normalizeH="0" baseline="0" noProof="0" dirty="0">
              <a:ln>
                <a:noFill/>
              </a:ln>
              <a:solidFill>
                <a:srgbClr val="5B9BD5">
                  <a:lumMod val="75000"/>
                </a:srgbClr>
              </a:solidFill>
              <a:effectLst/>
              <a:uLnTx/>
              <a:uFillTx/>
              <a:latin typeface="Meiryo UI" panose="020B0604030504040204" pitchFamily="50" charset="-128"/>
              <a:ea typeface="Meiryo UI" panose="020B0604030504040204" pitchFamily="50" charset="-128"/>
              <a:cs typeface="+mn-cs"/>
            </a:endParaRPr>
          </a:p>
        </p:txBody>
      </p:sp>
      <p:sp>
        <p:nvSpPr>
          <p:cNvPr id="64" name="正方形/長方形 63"/>
          <p:cNvSpPr/>
          <p:nvPr/>
        </p:nvSpPr>
        <p:spPr>
          <a:xfrm>
            <a:off x="571923" y="2699737"/>
            <a:ext cx="7163206" cy="369658"/>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25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実施に</a:t>
            </a:r>
            <a:r>
              <a:rPr kumimoji="1" lang="ja-JP" altLang="en-US" sz="1600" b="1" i="0" u="none" strike="noStrike" kern="1200" cap="none" spc="0" normalizeH="0" baseline="0" noProof="0" dirty="0">
                <a:ln>
                  <a:noFill/>
                </a:ln>
                <a:solidFill>
                  <a:srgbClr val="ED7D31"/>
                </a:solidFill>
                <a:effectLst/>
                <a:uLnTx/>
                <a:uFillTx/>
                <a:latin typeface="Meiryo UI" panose="020B0604030504040204" pitchFamily="50" charset="-128"/>
                <a:ea typeface="Meiryo UI" panose="020B0604030504040204" pitchFamily="50" charset="-128"/>
                <a:cs typeface="+mn-cs"/>
              </a:rPr>
              <a:t>向</a:t>
            </a:r>
            <a:r>
              <a:rPr kumimoji="1" lang="ja-JP" altLang="en-US"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けた国の検討を踏まえ</a:t>
            </a:r>
            <a:r>
              <a:rPr kumimoji="1" lang="ja-JP" altLang="en-US" sz="1600" b="1" i="0" u="none" strike="noStrike" kern="1200" cap="none" spc="0" normalizeH="0" baseline="0" noProof="0" dirty="0">
                <a:ln>
                  <a:noFill/>
                </a:ln>
                <a:solidFill>
                  <a:srgbClr val="ED7D31"/>
                </a:solidFill>
                <a:effectLst/>
                <a:uLnTx/>
                <a:uFillTx/>
                <a:latin typeface="Meiryo UI" panose="020B0604030504040204" pitchFamily="50" charset="-128"/>
                <a:ea typeface="Meiryo UI" panose="020B0604030504040204" pitchFamily="50" charset="-128"/>
                <a:cs typeface="+mn-cs"/>
              </a:rPr>
              <a:t>準備</a:t>
            </a:r>
            <a:r>
              <a:rPr kumimoji="1" lang="ja-JP" altLang="en-US"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要請（約</a:t>
            </a:r>
            <a:r>
              <a:rPr kumimoji="1" lang="en-US" altLang="ja-JP"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100</a:t>
            </a:r>
            <a:r>
              <a:rPr kumimoji="1" lang="ja-JP" altLang="en-US" sz="16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rPr>
              <a:t>病院）</a:t>
            </a:r>
            <a:endParaRPr kumimoji="1" lang="en-US" altLang="ja-JP" sz="2000" b="1" i="0" u="none" strike="noStrike" kern="1200" cap="none" spc="0" normalizeH="0" baseline="0" noProof="0" dirty="0" smtClean="0">
              <a:ln>
                <a:noFill/>
              </a:ln>
              <a:solidFill>
                <a:srgbClr val="ED7D31"/>
              </a:solidFill>
              <a:effectLst/>
              <a:uLnTx/>
              <a:uFillTx/>
              <a:latin typeface="Meiryo UI" panose="020B0604030504040204" pitchFamily="50" charset="-128"/>
              <a:ea typeface="Meiryo UI" panose="020B0604030504040204" pitchFamily="50" charset="-128"/>
              <a:cs typeface="+mn-cs"/>
            </a:endParaRPr>
          </a:p>
        </p:txBody>
      </p:sp>
      <p:sp>
        <p:nvSpPr>
          <p:cNvPr id="5" name="スライド番号プレースホルダー 4"/>
          <p:cNvSpPr>
            <a:spLocks noGrp="1"/>
          </p:cNvSpPr>
          <p:nvPr>
            <p:ph type="sldNum" sz="quarter" idx="12"/>
          </p:nvPr>
        </p:nvSpPr>
        <p:spPr>
          <a:xfrm>
            <a:off x="9289693" y="6407757"/>
            <a:ext cx="2743200" cy="365125"/>
          </a:xfrm>
        </p:spPr>
        <p:txBody>
          <a:bodyPr/>
          <a:lstStyle/>
          <a:p>
            <a:fld id="{F216AE56-EAD3-4706-B860-3EC2C2952B40}" type="slidenum">
              <a:rPr kumimoji="1" lang="ja-JP" altLang="en-US" smtClean="0"/>
              <a:t>3</a:t>
            </a:fld>
            <a:endParaRPr kumimoji="1" lang="ja-JP" altLang="en-US" dirty="0"/>
          </a:p>
        </p:txBody>
      </p:sp>
    </p:spTree>
    <p:extLst>
      <p:ext uri="{BB962C8B-B14F-4D97-AF65-F5344CB8AC3E}">
        <p14:creationId xmlns:p14="http://schemas.microsoft.com/office/powerpoint/2010/main" val="1778874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05FB4827-DA8A-4A0F-9E70-A01BE2FF6CF5}"/>
              </a:ext>
            </a:extLst>
          </p:cNvPr>
          <p:cNvSpPr txBox="1"/>
          <p:nvPr/>
        </p:nvSpPr>
        <p:spPr>
          <a:xfrm>
            <a:off x="0" y="0"/>
            <a:ext cx="12192000" cy="46166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400" b="1" u="sng">
                <a:solidFill>
                  <a:schemeClr val="bg1"/>
                </a:solidFill>
                <a:uFill>
                  <a:solidFill>
                    <a:srgbClr val="000099"/>
                  </a:solidFill>
                </a:uFill>
                <a:latin typeface="UD デジタル 教科書体 NK-B" panose="02020700000000000000" pitchFamily="18" charset="-128"/>
                <a:ea typeface="UD デジタル 教科書体 NK-B" panose="02020700000000000000" pitchFamily="18"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sng" strike="noStrike" kern="1200" cap="none" spc="0" normalizeH="0" baseline="0" noProof="0" dirty="0" smtClean="0">
                <a:ln>
                  <a:noFill/>
                </a:ln>
                <a:solidFill>
                  <a:prstClr val="white"/>
                </a:solidFill>
                <a:effectLst/>
                <a:uLnTx/>
                <a:uFill>
                  <a:solidFill>
                    <a:srgbClr val="000099"/>
                  </a:solidFill>
                </a:uFill>
                <a:latin typeface="UD デジタル 教科書体 NK-B" panose="02020700000000000000" pitchFamily="18" charset="-128"/>
                <a:ea typeface="UD デジタル 教科書体 NK-B" panose="02020700000000000000" pitchFamily="18" charset="-128"/>
                <a:cs typeface="+mn-cs"/>
              </a:rPr>
              <a:t>抗体カクテル療法の拡充に向けた今後の方針②</a:t>
            </a:r>
            <a:endParaRPr kumimoji="0" lang="ja-JP" altLang="en-US" sz="2400" b="1" i="0" u="sng" strike="noStrike" kern="1200" cap="none" spc="0" normalizeH="0" baseline="0" noProof="0" dirty="0">
              <a:ln>
                <a:noFill/>
              </a:ln>
              <a:solidFill>
                <a:prstClr val="white"/>
              </a:solidFill>
              <a:effectLst/>
              <a:uLnTx/>
              <a:uFill>
                <a:solidFill>
                  <a:srgbClr val="000099"/>
                </a:solidFill>
              </a:uFill>
              <a:latin typeface="UD デジタル 教科書体 NK-B" panose="02020700000000000000" pitchFamily="18" charset="-128"/>
              <a:ea typeface="UD デジタル 教科書体 NK-B" panose="02020700000000000000" pitchFamily="18" charset="-128"/>
              <a:cs typeface="+mn-cs"/>
            </a:endParaRPr>
          </a:p>
        </p:txBody>
      </p:sp>
      <p:sp>
        <p:nvSpPr>
          <p:cNvPr id="32" name="正方形/長方形 31"/>
          <p:cNvSpPr/>
          <p:nvPr/>
        </p:nvSpPr>
        <p:spPr>
          <a:xfrm>
            <a:off x="139366" y="1373658"/>
            <a:ext cx="11214847" cy="638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791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抗体カクテルバックアップ病院の整備</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（二次医療圏毎に１か所以上整備）</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正方形/長方形 33"/>
          <p:cNvSpPr/>
          <p:nvPr/>
        </p:nvSpPr>
        <p:spPr>
          <a:xfrm>
            <a:off x="404593" y="1973944"/>
            <a:ext cx="11382813" cy="116134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250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対象</a:t>
            </a:r>
            <a:r>
              <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地域で拠点となる新型コロナ患者受入医療機関</a:t>
            </a:r>
            <a:r>
              <a:rPr kumimoji="1" lang="en-US" altLang="ja-JP" sz="2000" b="1" i="0" u="none" strike="noStrike" kern="1200" cap="none" spc="0" normalizeH="0" baseline="3000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等</a:t>
            </a:r>
            <a:endPar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250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内容</a:t>
            </a:r>
            <a:r>
              <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抗体カクテル実施医療機関（往診・診療所等）における抗体カクテル投与後、</a:t>
            </a:r>
            <a:r>
              <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時間以内の</a:t>
            </a:r>
            <a:endPar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25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緊急時入院受入等バックアップ体制の確保</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2" name="正方形/長方形 41"/>
          <p:cNvSpPr/>
          <p:nvPr/>
        </p:nvSpPr>
        <p:spPr>
          <a:xfrm>
            <a:off x="144658" y="2334913"/>
            <a:ext cx="11619277" cy="83292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50000"/>
              </a:lnSpc>
              <a:spcBef>
                <a:spcPts val="0"/>
              </a:spcBef>
              <a:spcAft>
                <a:spcPts val="0"/>
              </a:spcAft>
              <a:buClrTx/>
              <a:buSzTx/>
              <a:buFontTx/>
              <a:buNone/>
              <a:tabLst/>
              <a:defRPr/>
            </a:pPr>
            <a:endPar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p:cNvSpPr/>
          <p:nvPr/>
        </p:nvSpPr>
        <p:spPr>
          <a:xfrm>
            <a:off x="0" y="461665"/>
            <a:ext cx="12192000" cy="95624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新</a:t>
            </a:r>
            <a:r>
              <a:rPr kumimoji="0" lang="ja-JP" altLang="en-US" sz="20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たに診療所の外来や往診により抗体カクテルを実施する医療機関の安全管理体制を確保するため、</a:t>
            </a:r>
            <a:endParaRPr kumimoji="0" lang="en-US" altLang="ja-JP" sz="20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0" lang="ja-JP" altLang="en-US" sz="20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新型コロナ受入医療機関の拠点となる医療機関にバックアップの協力を依頼</a:t>
            </a:r>
            <a:endParaRPr kumimoji="0" lang="en-US" altLang="ja-JP" sz="20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28" name="正方形/長方形 27"/>
          <p:cNvSpPr/>
          <p:nvPr/>
        </p:nvSpPr>
        <p:spPr>
          <a:xfrm>
            <a:off x="139366" y="1457106"/>
            <a:ext cx="11760749" cy="184460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楕円 29"/>
          <p:cNvSpPr/>
          <p:nvPr/>
        </p:nvSpPr>
        <p:spPr>
          <a:xfrm>
            <a:off x="1299197" y="4793207"/>
            <a:ext cx="2084294" cy="15101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31" name="Picture 8">
            <a:extLst>
              <a:ext uri="{FF2B5EF4-FFF2-40B4-BE49-F238E27FC236}">
                <a16:creationId xmlns:a16="http://schemas.microsoft.com/office/drawing/2014/main" id="{36731510-CA1B-45B2-93DA-7BACBAB948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85840" y="4659198"/>
            <a:ext cx="1203494" cy="1259022"/>
          </a:xfrm>
          <a:prstGeom prst="rect">
            <a:avLst/>
          </a:prstGeom>
          <a:noFill/>
          <a:extLst>
            <a:ext uri="{909E8E84-426E-40DD-AFC4-6F175D3DCCD1}">
              <a14:hiddenFill xmlns:a14="http://schemas.microsoft.com/office/drawing/2010/main">
                <a:solidFill>
                  <a:srgbClr val="FFFFFF"/>
                </a:solidFill>
              </a14:hiddenFill>
            </a:ext>
          </a:extLst>
        </p:spPr>
      </p:pic>
      <p:sp>
        <p:nvSpPr>
          <p:cNvPr id="33" name="テキスト ボックス 32"/>
          <p:cNvSpPr txBox="1"/>
          <p:nvPr/>
        </p:nvSpPr>
        <p:spPr>
          <a:xfrm>
            <a:off x="1436295" y="5737778"/>
            <a:ext cx="170637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自宅療養者等</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0" name="楕円 49"/>
          <p:cNvSpPr/>
          <p:nvPr/>
        </p:nvSpPr>
        <p:spPr>
          <a:xfrm rot="14988933">
            <a:off x="8927504" y="4055194"/>
            <a:ext cx="1424052" cy="3130244"/>
          </a:xfrm>
          <a:prstGeom prst="ellipse">
            <a:avLst/>
          </a:prstGeom>
          <a:solidFill>
            <a:srgbClr val="E54BDA">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51" name="図 5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71638" y="4542116"/>
            <a:ext cx="1988028" cy="1385463"/>
          </a:xfrm>
          <a:prstGeom prst="rect">
            <a:avLst/>
          </a:prstGeom>
        </p:spPr>
      </p:pic>
      <p:sp>
        <p:nvSpPr>
          <p:cNvPr id="52" name="テキスト ボックス 51"/>
          <p:cNvSpPr txBox="1"/>
          <p:nvPr/>
        </p:nvSpPr>
        <p:spPr>
          <a:xfrm>
            <a:off x="7796435" y="5862339"/>
            <a:ext cx="3557778"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抗体カクテルバックアップ病院</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（新型コロナ受入医療機関）</a:t>
            </a:r>
            <a:endPar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5" name="角丸四角形吹き出し 54"/>
          <p:cNvSpPr/>
          <p:nvPr/>
        </p:nvSpPr>
        <p:spPr>
          <a:xfrm>
            <a:off x="5575534" y="4653824"/>
            <a:ext cx="2076790" cy="956899"/>
          </a:xfrm>
          <a:prstGeom prst="wedgeRoundRectCallout">
            <a:avLst>
              <a:gd name="adj1" fmla="val 29255"/>
              <a:gd name="adj2" fmla="val -18456"/>
              <a:gd name="adj3" fmla="val 16667"/>
            </a:avLst>
          </a:prstGeom>
          <a:solidFill>
            <a:srgbClr val="FEECF9"/>
          </a:solidFill>
          <a:ln w="22225">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F13DBE"/>
                </a:solidFill>
                <a:effectLst/>
                <a:uLnTx/>
                <a:uFillTx/>
                <a:latin typeface="Meiryo UI" panose="020B0604030504040204" pitchFamily="50" charset="-128"/>
                <a:ea typeface="Meiryo UI" panose="020B0604030504040204" pitchFamily="50" charset="-128"/>
                <a:cs typeface="+mn-cs"/>
              </a:rPr>
              <a:t>診療所</a:t>
            </a:r>
            <a:r>
              <a:rPr kumimoji="1" lang="ja-JP" altLang="en-US" sz="1400" b="1" i="0" u="none" strike="noStrike" kern="1200" cap="none" spc="0" normalizeH="0" baseline="0" noProof="0" dirty="0">
                <a:ln>
                  <a:noFill/>
                </a:ln>
                <a:solidFill>
                  <a:srgbClr val="F13DBE"/>
                </a:solidFill>
                <a:effectLst/>
                <a:uLnTx/>
                <a:uFillTx/>
                <a:latin typeface="Meiryo UI" panose="020B0604030504040204" pitchFamily="50" charset="-128"/>
                <a:ea typeface="Meiryo UI" panose="020B0604030504040204" pitchFamily="50" charset="-128"/>
                <a:cs typeface="+mn-cs"/>
              </a:rPr>
              <a:t>の閉院時間前に投与患者</a:t>
            </a:r>
            <a:r>
              <a:rPr kumimoji="1" lang="ja-JP" altLang="en-US" sz="1400" b="1" i="0" u="none" strike="noStrike" kern="1200" cap="none" spc="0" normalizeH="0" baseline="0" noProof="0" dirty="0" smtClean="0">
                <a:ln>
                  <a:noFill/>
                </a:ln>
                <a:solidFill>
                  <a:srgbClr val="F13DBE"/>
                </a:solidFill>
                <a:effectLst/>
                <a:uLnTx/>
                <a:uFillTx/>
                <a:latin typeface="Meiryo UI" panose="020B0604030504040204" pitchFamily="50" charset="-128"/>
                <a:ea typeface="Meiryo UI" panose="020B0604030504040204" pitchFamily="50" charset="-128"/>
                <a:cs typeface="+mn-cs"/>
              </a:rPr>
              <a:t>情報を</a:t>
            </a:r>
            <a:endParaRPr kumimoji="1" lang="en-US" altLang="ja-JP" sz="1400" b="1" i="0" u="none" strike="noStrike" kern="1200" cap="none" spc="0" normalizeH="0" baseline="0" noProof="0" dirty="0" smtClean="0">
              <a:ln>
                <a:noFill/>
              </a:ln>
              <a:solidFill>
                <a:srgbClr val="F13DBE"/>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F13DBE"/>
                </a:solidFill>
                <a:effectLst/>
                <a:uLnTx/>
                <a:uFillTx/>
                <a:latin typeface="Meiryo UI" panose="020B0604030504040204" pitchFamily="50" charset="-128"/>
                <a:ea typeface="Meiryo UI" panose="020B0604030504040204" pitchFamily="50" charset="-128"/>
                <a:cs typeface="+mn-cs"/>
              </a:rPr>
              <a:t>適宜報告</a:t>
            </a:r>
            <a:endParaRPr kumimoji="1" lang="ja-JP" altLang="en-US" sz="1400" b="1" i="0" u="none" strike="noStrike" kern="1200" cap="none" spc="0" normalizeH="0" baseline="0" noProof="0" dirty="0">
              <a:ln>
                <a:noFill/>
              </a:ln>
              <a:solidFill>
                <a:srgbClr val="F13DBE"/>
              </a:solidFill>
              <a:effectLst/>
              <a:uLnTx/>
              <a:uFillTx/>
              <a:latin typeface="Meiryo UI" panose="020B0604030504040204" pitchFamily="50" charset="-128"/>
              <a:ea typeface="Meiryo UI" panose="020B0604030504040204" pitchFamily="50" charset="-128"/>
              <a:cs typeface="+mn-cs"/>
            </a:endParaRPr>
          </a:p>
        </p:txBody>
      </p:sp>
      <p:sp>
        <p:nvSpPr>
          <p:cNvPr id="2" name="下カーブ矢印 1"/>
          <p:cNvSpPr/>
          <p:nvPr/>
        </p:nvSpPr>
        <p:spPr>
          <a:xfrm>
            <a:off x="2696973" y="4179502"/>
            <a:ext cx="6158961" cy="738546"/>
          </a:xfrm>
          <a:prstGeom prst="curvedDownArrow">
            <a:avLst>
              <a:gd name="adj1" fmla="val 30462"/>
              <a:gd name="adj2" fmla="val 50000"/>
              <a:gd name="adj3" fmla="val 25000"/>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6" name="角丸四角形吹き出し 55"/>
          <p:cNvSpPr/>
          <p:nvPr/>
        </p:nvSpPr>
        <p:spPr>
          <a:xfrm>
            <a:off x="3622857" y="3766783"/>
            <a:ext cx="4662878" cy="582269"/>
          </a:xfrm>
          <a:prstGeom prst="wedgeRoundRectCallout">
            <a:avLst>
              <a:gd name="adj1" fmla="val -21383"/>
              <a:gd name="adj2" fmla="val -14363"/>
              <a:gd name="adj3" fmla="val 16667"/>
            </a:avLst>
          </a:prstGeom>
          <a:noFill/>
          <a:ln w="22225">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UD デジタル 教科書体 N-B" panose="02020700000000000000" pitchFamily="17" charset="-128"/>
                <a:ea typeface="UD デジタル 教科書体 N-B" panose="02020700000000000000" pitchFamily="17" charset="-128"/>
                <a:cs typeface="+mn-cs"/>
              </a:rPr>
              <a:t>急変時、遅発性の副作用発生</a:t>
            </a:r>
            <a:r>
              <a:rPr kumimoji="1" lang="ja-JP" altLang="en-US" sz="1600" b="1" i="0" u="none" strike="noStrike" kern="1200" cap="none" spc="0" normalizeH="0" baseline="0" noProof="0" dirty="0" smtClean="0">
                <a:ln>
                  <a:noFill/>
                </a:ln>
                <a:solidFill>
                  <a:srgbClr val="FF0000"/>
                </a:solidFill>
                <a:effectLst/>
                <a:uLnTx/>
                <a:uFillTx/>
                <a:latin typeface="UD デジタル 教科書体 N-B" panose="02020700000000000000" pitchFamily="17" charset="-128"/>
                <a:ea typeface="UD デジタル 教科書体 N-B" panose="02020700000000000000" pitchFamily="17" charset="-128"/>
                <a:cs typeface="+mn-cs"/>
              </a:rPr>
              <a:t>時患者</a:t>
            </a:r>
            <a:r>
              <a:rPr kumimoji="1" lang="ja-JP" altLang="en-US" sz="1600" b="1" i="0" u="none" strike="noStrike" kern="1200" cap="none" spc="0" normalizeH="0" baseline="0" noProof="0" dirty="0">
                <a:ln>
                  <a:noFill/>
                </a:ln>
                <a:solidFill>
                  <a:srgbClr val="FF0000"/>
                </a:solidFill>
                <a:effectLst/>
                <a:uLnTx/>
                <a:uFillTx/>
                <a:latin typeface="UD デジタル 教科書体 N-B" panose="02020700000000000000" pitchFamily="17" charset="-128"/>
                <a:ea typeface="UD デジタル 教科書体 N-B" panose="02020700000000000000" pitchFamily="17" charset="-128"/>
                <a:cs typeface="+mn-cs"/>
              </a:rPr>
              <a:t>の受け入れ</a:t>
            </a:r>
          </a:p>
        </p:txBody>
      </p:sp>
      <p:sp>
        <p:nvSpPr>
          <p:cNvPr id="57" name="正方形/長方形 56"/>
          <p:cNvSpPr/>
          <p:nvPr/>
        </p:nvSpPr>
        <p:spPr>
          <a:xfrm>
            <a:off x="3520030" y="5551590"/>
            <a:ext cx="2396782" cy="8231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vert="horz"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抗体カクテル</a:t>
            </a:r>
            <a:endParaRPr kumimoji="0" lang="en-US" altLang="ja-JP" sz="1600" b="1"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実施医療機関</a:t>
            </a:r>
            <a:r>
              <a:rPr kumimoji="0" lang="en-US" altLang="ja-JP" sz="1400" b="1" i="0" u="none" strike="noStrike" kern="100" cap="none" spc="0" normalizeH="0" baseline="3000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p>
        </p:txBody>
      </p:sp>
      <p:pic>
        <p:nvPicPr>
          <p:cNvPr id="58" name="図 5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75600" y="4588994"/>
            <a:ext cx="1327412" cy="1185700"/>
          </a:xfrm>
          <a:prstGeom prst="rect">
            <a:avLst/>
          </a:prstGeom>
        </p:spPr>
      </p:pic>
      <p:sp>
        <p:nvSpPr>
          <p:cNvPr id="59" name="正方形/長方形 58"/>
          <p:cNvSpPr/>
          <p:nvPr/>
        </p:nvSpPr>
        <p:spPr>
          <a:xfrm>
            <a:off x="66175" y="3517140"/>
            <a:ext cx="5207369" cy="32552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Times New Roman" panose="02020603050405020304" pitchFamily="18" charset="0"/>
              </a:rPr>
              <a:t>＜緊急時のバックアップ体制確保のイメージ＞</a:t>
            </a:r>
            <a:endParaRPr kumimoji="0" lang="ja-JP" altLang="ja-JP" sz="2000" b="1" i="0" u="none" strike="noStrike" kern="1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60" name="正方形/長方形 59"/>
          <p:cNvSpPr/>
          <p:nvPr/>
        </p:nvSpPr>
        <p:spPr>
          <a:xfrm>
            <a:off x="5419165" y="3266181"/>
            <a:ext cx="6635925" cy="39883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重症</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拠点病院、中等症・重症一体型病院</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①、地域医療支援病院を想定</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2965673" y="6350207"/>
            <a:ext cx="4766556" cy="39883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新型コロナ患者受入医療機関（入院）除く</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 name="右矢印 23"/>
          <p:cNvSpPr/>
          <p:nvPr/>
        </p:nvSpPr>
        <p:spPr>
          <a:xfrm>
            <a:off x="5680369" y="5674432"/>
            <a:ext cx="2116066" cy="445730"/>
          </a:xfrm>
          <a:prstGeom prst="rightArrow">
            <a:avLst/>
          </a:prstGeom>
          <a:solidFill>
            <a:srgbClr val="FF339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a:xfrm>
            <a:off x="9288066" y="6402237"/>
            <a:ext cx="2743200" cy="365125"/>
          </a:xfrm>
        </p:spPr>
        <p:txBody>
          <a:bodyPr/>
          <a:lstStyle/>
          <a:p>
            <a:fld id="{F216AE56-EAD3-4706-B860-3EC2C2952B40}" type="slidenum">
              <a:rPr kumimoji="1" lang="ja-JP" altLang="en-US" smtClean="0"/>
              <a:t>4</a:t>
            </a:fld>
            <a:endParaRPr kumimoji="1" lang="ja-JP" altLang="en-US"/>
          </a:p>
        </p:txBody>
      </p:sp>
    </p:spTree>
    <p:extLst>
      <p:ext uri="{BB962C8B-B14F-4D97-AF65-F5344CB8AC3E}">
        <p14:creationId xmlns:p14="http://schemas.microsoft.com/office/powerpoint/2010/main" val="384203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984499117"/>
              </p:ext>
            </p:extLst>
          </p:nvPr>
        </p:nvGraphicFramePr>
        <p:xfrm>
          <a:off x="38100" y="5339097"/>
          <a:ext cx="12122150" cy="1498308"/>
        </p:xfrm>
        <a:graphic>
          <a:graphicData uri="http://schemas.openxmlformats.org/drawingml/2006/table">
            <a:tbl>
              <a:tblPr>
                <a:tableStyleId>{5940675A-B579-460E-94D1-54222C63F5DA}</a:tableStyleId>
              </a:tblPr>
              <a:tblGrid>
                <a:gridCol w="1312905">
                  <a:extLst>
                    <a:ext uri="{9D8B030D-6E8A-4147-A177-3AD203B41FA5}">
                      <a16:colId xmlns:a16="http://schemas.microsoft.com/office/drawing/2014/main" val="365302312"/>
                    </a:ext>
                  </a:extLst>
                </a:gridCol>
                <a:gridCol w="3259095">
                  <a:extLst>
                    <a:ext uri="{9D8B030D-6E8A-4147-A177-3AD203B41FA5}">
                      <a16:colId xmlns:a16="http://schemas.microsoft.com/office/drawing/2014/main" val="1110186311"/>
                    </a:ext>
                  </a:extLst>
                </a:gridCol>
                <a:gridCol w="7550150">
                  <a:extLst>
                    <a:ext uri="{9D8B030D-6E8A-4147-A177-3AD203B41FA5}">
                      <a16:colId xmlns:a16="http://schemas.microsoft.com/office/drawing/2014/main" val="2901803096"/>
                    </a:ext>
                  </a:extLst>
                </a:gridCol>
              </a:tblGrid>
              <a:tr h="1498308">
                <a:tc>
                  <a:txBody>
                    <a:bodyPr/>
                    <a:lstStyle/>
                    <a:p>
                      <a:pPr algn="ctr" rtl="0" fontAlgn="ctr"/>
                      <a:r>
                        <a:rPr lang="ja-JP" altLang="en-US"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バックアップ</a:t>
                      </a:r>
                      <a:endPar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rtl="0" fontAlgn="ctr"/>
                      <a:r>
                        <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新規</a:t>
                      </a:r>
                      <a:r>
                        <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6840" marR="6840" marT="6840" marB="0" anchor="ctr"/>
                </a:tc>
                <a:tc>
                  <a:txBody>
                    <a:bodyPr/>
                    <a:lstStyle/>
                    <a:p>
                      <a:pPr algn="l" rtl="0" fontAlgn="ctr"/>
                      <a:r>
                        <a:rPr lang="ja-JP" altLang="en-US" sz="1800" u="none" strike="noStrike" dirty="0" smtClean="0">
                          <a:effectLst/>
                          <a:latin typeface="UD デジタル 教科書体 NK-B" panose="02020700000000000000" pitchFamily="18" charset="-128"/>
                          <a:ea typeface="UD デジタル 教科書体 NK-B" panose="02020700000000000000" pitchFamily="18" charset="-128"/>
                        </a:rPr>
                        <a:t>　抗体カクテルバックアップ病院</a:t>
                      </a:r>
                      <a:endParaRPr lang="en-US" altLang="ja-JP" sz="1800" u="none" strike="noStrike" dirty="0" smtClean="0">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tc>
                  <a:txBody>
                    <a:bodyPr/>
                    <a:lstStyle/>
                    <a:p>
                      <a:pPr marL="285750" indent="-285750" algn="l" rtl="0" fontAlgn="ctr">
                        <a:lnSpc>
                          <a:spcPct val="100000"/>
                        </a:lnSpc>
                        <a:buFont typeface="Wingdings" panose="05000000000000000000" pitchFamily="2" charset="2"/>
                        <a:buChar char="Ø"/>
                      </a:pPr>
                      <a:endParaRPr lang="en-US" altLang="ja-JP" sz="800" u="none" strike="noStrike" dirty="0" smtClean="0">
                        <a:effectLst/>
                        <a:latin typeface="UD デジタル 教科書体 NK-B" panose="02020700000000000000" pitchFamily="18" charset="-128"/>
                        <a:ea typeface="UD デジタル 教科書体 NK-B" panose="02020700000000000000" pitchFamily="18" charset="-128"/>
                      </a:endParaRPr>
                    </a:p>
                    <a:p>
                      <a:pPr marL="285750" indent="-285750" algn="l" rtl="0" fontAlgn="ctr">
                        <a:lnSpc>
                          <a:spcPts val="1920"/>
                        </a:lnSpc>
                        <a:buFont typeface="Wingdings" panose="05000000000000000000" pitchFamily="2" charset="2"/>
                        <a:buChar char="Ø"/>
                      </a:pPr>
                      <a:r>
                        <a:rPr lang="ja-JP" altLang="en-US" sz="1800" u="sng" strike="noStrike" dirty="0" smtClean="0">
                          <a:effectLst/>
                          <a:latin typeface="UD デジタル 教科書体 NK-B" panose="02020700000000000000" pitchFamily="18" charset="-128"/>
                          <a:ea typeface="UD デジタル 教科書体 NK-B" panose="02020700000000000000" pitchFamily="18" charset="-128"/>
                        </a:rPr>
                        <a:t>投薬後</a:t>
                      </a:r>
                      <a:r>
                        <a:rPr lang="ja-JP" altLang="en-US" sz="1800" u="sng" strike="noStrike" dirty="0">
                          <a:effectLst/>
                          <a:latin typeface="UD デジタル 教科書体 NK-B" panose="02020700000000000000" pitchFamily="18" charset="-128"/>
                          <a:ea typeface="UD デジタル 教科書体 NK-B" panose="02020700000000000000" pitchFamily="18" charset="-128"/>
                        </a:rPr>
                        <a:t>健康管理体制確保補助</a:t>
                      </a:r>
                      <a:r>
                        <a:rPr lang="ja-JP" altLang="en-US" sz="1800" u="sng" strike="noStrike" dirty="0" smtClean="0">
                          <a:effectLst/>
                          <a:latin typeface="UD デジタル 教科書体 NK-B" panose="02020700000000000000" pitchFamily="18" charset="-128"/>
                          <a:ea typeface="UD デジタル 教科書体 NK-B" panose="02020700000000000000" pitchFamily="18" charset="-128"/>
                        </a:rPr>
                        <a:t>金（バックアップ型）</a:t>
                      </a:r>
                      <a:endParaRPr lang="en-US" altLang="ja-JP" sz="1800" u="sng" strike="noStrike" dirty="0" smtClean="0">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ct val="100000"/>
                        </a:lnSpc>
                        <a:buFont typeface="Wingdings" panose="05000000000000000000" pitchFamily="2" charset="2"/>
                        <a:buNone/>
                      </a:pPr>
                      <a:r>
                        <a:rPr lang="ja-JP" altLang="en-US" sz="1600" u="none" strike="noStrike" dirty="0" smtClean="0">
                          <a:effectLst/>
                          <a:latin typeface="UD デジタル 教科書体 NK-B" panose="02020700000000000000" pitchFamily="18" charset="-128"/>
                          <a:ea typeface="UD デジタル 教科書体 NK-B" panose="02020700000000000000" pitchFamily="18" charset="-128"/>
                        </a:rPr>
                        <a:t>　　　　</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支援内容：「バックアップ病院」として、投与後</a:t>
                      </a:r>
                      <a:r>
                        <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rPr>
                        <a:t>24</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時間以内の安全管理体制（緊急時対応）の確保への支援</a:t>
                      </a:r>
                      <a:endPar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ctr" latinLnBrk="0" hangingPunct="1">
                        <a:lnSpc>
                          <a:spcPts val="1700"/>
                        </a:lnSpc>
                        <a:spcBef>
                          <a:spcPts val="0"/>
                        </a:spcBef>
                        <a:spcAft>
                          <a:spcPts val="0"/>
                        </a:spcAft>
                        <a:buClrTx/>
                        <a:buSzTx/>
                        <a:buFont typeface="Wingdings" panose="05000000000000000000" pitchFamily="2" charset="2"/>
                        <a:buNone/>
                        <a:tabLst/>
                        <a:defRPr/>
                      </a:pP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　　　　　 補助条件：</a:t>
                      </a:r>
                      <a:r>
                        <a:rPr lang="ja-JP" altLang="en-US" sz="12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投与後２４時間以内に入院が必要となった場合は、原則として自院で入院受入を行うこと</a:t>
                      </a:r>
                      <a:endParaRPr lang="en-US" altLang="ja-JP" sz="12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ts val="1700"/>
                        </a:lnSpc>
                        <a:buFont typeface="Wingdings" panose="05000000000000000000" pitchFamily="2" charset="2"/>
                        <a:buNone/>
                      </a:pPr>
                      <a:r>
                        <a:rPr lang="ja-JP" altLang="en-US" sz="12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                        連携先医療機関の投与実績を集約し、定期的に府に提供すること</a:t>
                      </a:r>
                      <a:endPar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ctr" latinLnBrk="0" hangingPunct="1">
                        <a:lnSpc>
                          <a:spcPts val="1700"/>
                        </a:lnSpc>
                        <a:spcBef>
                          <a:spcPts val="0"/>
                        </a:spcBef>
                        <a:spcAft>
                          <a:spcPts val="0"/>
                        </a:spcAft>
                        <a:buClrTx/>
                        <a:buSzTx/>
                        <a:buFont typeface="Wingdings" panose="05000000000000000000" pitchFamily="2" charset="2"/>
                        <a:buNone/>
                        <a:tabLst/>
                        <a:defRPr/>
                      </a:pPr>
                      <a:r>
                        <a:rPr lang="ja-JP" altLang="en-US" sz="12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　　　　　 補助金額：</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１２０万円／月（</a:t>
                      </a:r>
                      <a:r>
                        <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rPr>
                        <a:t>※</a:t>
                      </a:r>
                      <a:r>
                        <a:rPr lang="ja-JP" altLang="en-US" sz="1200" u="sng" strike="noStrike" dirty="0" smtClean="0">
                          <a:effectLst/>
                          <a:latin typeface="UD デジタル 教科書体 NK-B" panose="02020700000000000000" pitchFamily="18" charset="-128"/>
                          <a:ea typeface="UD デジタル 教科書体 NK-B" panose="02020700000000000000" pitchFamily="18" charset="-128"/>
                        </a:rPr>
                        <a:t>「自院投与型」補助金との重複受給が可能</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a:t>
                      </a:r>
                      <a:endPar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endParaRPr>
                    </a:p>
                  </a:txBody>
                  <a:tcPr marL="6840" marR="6840" marT="6840" marB="0"/>
                </a:tc>
                <a:extLst>
                  <a:ext uri="{0D108BD9-81ED-4DB2-BD59-A6C34878D82A}">
                    <a16:rowId xmlns:a16="http://schemas.microsoft.com/office/drawing/2014/main" val="3484375499"/>
                  </a:ext>
                </a:extLst>
              </a:tr>
            </a:tbl>
          </a:graphicData>
        </a:graphic>
      </p:graphicFrame>
      <p:sp>
        <p:nvSpPr>
          <p:cNvPr id="52" name="正方形/長方形 51"/>
          <p:cNvSpPr/>
          <p:nvPr/>
        </p:nvSpPr>
        <p:spPr>
          <a:xfrm>
            <a:off x="0" y="-4361"/>
            <a:ext cx="12192000" cy="4182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抗体カクテル療法実施体制に対する大阪府の支援メニュー</a:t>
            </a:r>
            <a:endParaRPr kumimoji="1"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endParaRPr>
          </a:p>
        </p:txBody>
      </p:sp>
      <p:sp>
        <p:nvSpPr>
          <p:cNvPr id="8" name="正方形/長方形 7"/>
          <p:cNvSpPr/>
          <p:nvPr/>
        </p:nvSpPr>
        <p:spPr>
          <a:xfrm>
            <a:off x="0" y="413595"/>
            <a:ext cx="12192000" cy="691306"/>
          </a:xfrm>
          <a:prstGeom prst="rect">
            <a:avLst/>
          </a:prstGeom>
          <a:solidFill>
            <a:srgbClr val="FFFF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0209" marR="0" lvl="0" indent="-330209" algn="l" defTabSz="457200" rtl="0" eaLnBrk="1" fontAlgn="auto" latinLnBrk="0" hangingPunct="1">
              <a:lnSpc>
                <a:spcPts val="2400"/>
              </a:lnSpc>
              <a:spcBef>
                <a:spcPts val="0"/>
              </a:spcBef>
              <a:spcAft>
                <a:spcPts val="0"/>
              </a:spcAft>
              <a:buClrTx/>
              <a:buSzTx/>
              <a:buFontTx/>
              <a:buNone/>
              <a:tabLst/>
              <a:defRPr/>
            </a:pPr>
            <a:r>
              <a:rPr kumimoji="0" lang="ja-JP" altLang="en-US" sz="19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0" lang="ja-JP" altLang="en-US" sz="19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外来診療または往診により抗体</a:t>
            </a:r>
            <a:r>
              <a:rPr kumimoji="0" lang="ja-JP" altLang="en-US" sz="19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カクテル療法を実施する医療機関や、バックアップにより安全管理体制を確保</a:t>
            </a:r>
            <a:r>
              <a:rPr kumimoji="0" lang="ja-JP" altLang="en-US" sz="19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する</a:t>
            </a:r>
            <a:endParaRPr kumimoji="0" lang="en-US" altLang="ja-JP" sz="19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330209" marR="0" lvl="0" indent="-330209" algn="l" defTabSz="457200" rtl="0" eaLnBrk="1" fontAlgn="auto" latinLnBrk="0" hangingPunct="1">
              <a:lnSpc>
                <a:spcPts val="2400"/>
              </a:lnSpc>
              <a:spcBef>
                <a:spcPts val="0"/>
              </a:spcBef>
              <a:spcAft>
                <a:spcPts val="0"/>
              </a:spcAft>
              <a:buClrTx/>
              <a:buSzTx/>
              <a:buFontTx/>
              <a:buNone/>
              <a:tabLst/>
              <a:defRPr/>
            </a:pPr>
            <a:r>
              <a:rPr kumimoji="0" lang="ja-JP" altLang="en-US" sz="19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0" lang="ja-JP" altLang="en-US" sz="19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医療機関を支援する。</a:t>
            </a:r>
            <a:endParaRPr kumimoji="0" lang="ja-JP" altLang="en-US" sz="19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graphicFrame>
        <p:nvGraphicFramePr>
          <p:cNvPr id="3" name="表 2"/>
          <p:cNvGraphicFramePr>
            <a:graphicFrameLocks noGrp="1"/>
          </p:cNvGraphicFramePr>
          <p:nvPr>
            <p:extLst/>
          </p:nvPr>
        </p:nvGraphicFramePr>
        <p:xfrm>
          <a:off x="38100" y="1104902"/>
          <a:ext cx="12122150" cy="4113364"/>
        </p:xfrm>
        <a:graphic>
          <a:graphicData uri="http://schemas.openxmlformats.org/drawingml/2006/table">
            <a:tbl>
              <a:tblPr>
                <a:tableStyleId>{5940675A-B579-460E-94D1-54222C63F5DA}</a:tableStyleId>
              </a:tblPr>
              <a:tblGrid>
                <a:gridCol w="1314450">
                  <a:extLst>
                    <a:ext uri="{9D8B030D-6E8A-4147-A177-3AD203B41FA5}">
                      <a16:colId xmlns:a16="http://schemas.microsoft.com/office/drawing/2014/main" val="365302312"/>
                    </a:ext>
                  </a:extLst>
                </a:gridCol>
                <a:gridCol w="3267075">
                  <a:extLst>
                    <a:ext uri="{9D8B030D-6E8A-4147-A177-3AD203B41FA5}">
                      <a16:colId xmlns:a16="http://schemas.microsoft.com/office/drawing/2014/main" val="1110186311"/>
                    </a:ext>
                  </a:extLst>
                </a:gridCol>
                <a:gridCol w="7540625">
                  <a:extLst>
                    <a:ext uri="{9D8B030D-6E8A-4147-A177-3AD203B41FA5}">
                      <a16:colId xmlns:a16="http://schemas.microsoft.com/office/drawing/2014/main" val="2901803096"/>
                    </a:ext>
                  </a:extLst>
                </a:gridCol>
              </a:tblGrid>
              <a:tr h="328482">
                <a:tc>
                  <a:txBody>
                    <a:bodyPr/>
                    <a:lstStyle/>
                    <a:p>
                      <a:pPr algn="ctr" rtl="0" fontAlgn="ctr"/>
                      <a:r>
                        <a:rPr lang="ja-JP" altLang="en-US" sz="1800" b="1" i="0" u="none" strike="noStrike" dirty="0" smtClean="0">
                          <a:solidFill>
                            <a:schemeClr val="tx1"/>
                          </a:solidFill>
                          <a:effectLst/>
                          <a:latin typeface="UD デジタル 教科書体 NK-B" panose="02020700000000000000" pitchFamily="18" charset="-128"/>
                          <a:ea typeface="UD デジタル 教科書体 NK-B" panose="02020700000000000000" pitchFamily="18" charset="-128"/>
                        </a:rPr>
                        <a:t>区分</a:t>
                      </a:r>
                      <a:endParaRPr lang="ja-JP" altLang="en-US" sz="1800" b="1"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solidFill>
                      <a:schemeClr val="accent5">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800" b="1" u="none" strike="noStrike" dirty="0" smtClean="0">
                          <a:solidFill>
                            <a:schemeClr val="tx1"/>
                          </a:solidFill>
                          <a:effectLst/>
                          <a:latin typeface="UD デジタル 教科書体 NK-B" panose="02020700000000000000" pitchFamily="18" charset="-128"/>
                          <a:ea typeface="UD デジタル 教科書体 NK-B" panose="02020700000000000000" pitchFamily="18" charset="-128"/>
                        </a:rPr>
                        <a:t>対象医療機関</a:t>
                      </a:r>
                      <a:endParaRPr lang="ja-JP" altLang="en-US" sz="1800" b="1" i="0" u="none" strike="noStrike" dirty="0" smtClean="0">
                        <a:solidFill>
                          <a:schemeClr val="tx1"/>
                        </a:solidFill>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solidFill>
                      <a:schemeClr val="accent5">
                        <a:lumMod val="40000"/>
                        <a:lumOff val="60000"/>
                      </a:schemeClr>
                    </a:solidFill>
                  </a:tcPr>
                </a:tc>
                <a:tc>
                  <a:txBody>
                    <a:bodyPr/>
                    <a:lstStyle/>
                    <a:p>
                      <a:pPr algn="ctr" rtl="0" fontAlgn="ctr"/>
                      <a:r>
                        <a:rPr lang="ja-JP" altLang="en-US" sz="1800" b="1" u="none" strike="noStrike" dirty="0" smtClean="0">
                          <a:effectLst/>
                          <a:latin typeface="UD デジタル 教科書体 NK-B" panose="02020700000000000000" pitchFamily="18" charset="-128"/>
                          <a:ea typeface="UD デジタル 教科書体 NK-B" panose="02020700000000000000" pitchFamily="18" charset="-128"/>
                        </a:rPr>
                        <a:t>医療機関への支援</a:t>
                      </a:r>
                      <a:r>
                        <a:rPr lang="ja-JP" altLang="en-US" sz="1800" b="1" u="none" strike="noStrike" dirty="0">
                          <a:effectLst/>
                          <a:latin typeface="UD デジタル 教科書体 NK-B" panose="02020700000000000000" pitchFamily="18" charset="-128"/>
                          <a:ea typeface="UD デジタル 教科書体 NK-B" panose="02020700000000000000" pitchFamily="18" charset="-128"/>
                        </a:rPr>
                        <a:t>メニュー</a:t>
                      </a:r>
                      <a:endParaRPr lang="ja-JP" altLang="en-US" sz="1800" b="1" i="0" u="none" strike="noStrike" dirty="0">
                        <a:solidFill>
                          <a:srgbClr val="FFFFFF"/>
                        </a:solidFill>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solidFill>
                      <a:schemeClr val="accent5">
                        <a:lumMod val="40000"/>
                        <a:lumOff val="60000"/>
                      </a:schemeClr>
                    </a:solidFill>
                  </a:tcPr>
                </a:tc>
                <a:extLst>
                  <a:ext uri="{0D108BD9-81ED-4DB2-BD59-A6C34878D82A}">
                    <a16:rowId xmlns:a16="http://schemas.microsoft.com/office/drawing/2014/main" val="650844484"/>
                  </a:ext>
                </a:extLst>
              </a:tr>
              <a:tr h="2125362">
                <a:tc>
                  <a:txBody>
                    <a:bodyPr/>
                    <a:lstStyle/>
                    <a:p>
                      <a:pPr algn="ctr" rtl="0" fontAlgn="ctr"/>
                      <a:r>
                        <a:rPr lang="ja-JP" altLang="en-US"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外来診療</a:t>
                      </a:r>
                      <a:endPar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rtl="0" fontAlgn="ctr"/>
                      <a:r>
                        <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拡充</a:t>
                      </a:r>
                      <a:r>
                        <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endParaRPr lang="ja-JP" altLang="en-US" sz="18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tc>
                  <a:txBody>
                    <a:bodyPr/>
                    <a:lstStyle/>
                    <a:p>
                      <a:pPr algn="l" rtl="0" fontAlgn="ctr"/>
                      <a:r>
                        <a:rPr lang="ja-JP" altLang="en-US" sz="1800" u="none" strike="noStrike" dirty="0" smtClean="0">
                          <a:effectLst/>
                          <a:latin typeface="UD デジタル 教科書体 NK-B" panose="02020700000000000000" pitchFamily="18" charset="-128"/>
                          <a:ea typeface="UD デジタル 教科書体 NK-B" panose="02020700000000000000" pitchFamily="18" charset="-128"/>
                        </a:rPr>
                        <a:t>　抗体カクテル外来診療病院</a:t>
                      </a:r>
                      <a:endParaRPr lang="en-US" altLang="ja-JP" sz="1800" i="0" u="none" strike="noStrike" dirty="0" smtClean="0">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tc>
                  <a:txBody>
                    <a:bodyPr/>
                    <a:lstStyle/>
                    <a:p>
                      <a:pPr marL="285750" indent="-285750" algn="l" rtl="0" fontAlgn="ctr">
                        <a:lnSpc>
                          <a:spcPts val="1920"/>
                        </a:lnSpc>
                        <a:buFont typeface="Wingdings" panose="05000000000000000000" pitchFamily="2" charset="2"/>
                        <a:buChar char="Ø"/>
                      </a:pPr>
                      <a:r>
                        <a:rPr lang="ja-JP" altLang="en-US" sz="1800" b="1" u="sng" strike="noStrike" dirty="0" smtClean="0">
                          <a:effectLst/>
                          <a:latin typeface="UD デジタル 教科書体 NK-B" panose="02020700000000000000" pitchFamily="18" charset="-128"/>
                          <a:ea typeface="UD デジタル 教科書体 NK-B" panose="02020700000000000000" pitchFamily="18" charset="-128"/>
                        </a:rPr>
                        <a:t>設備整備補助金</a:t>
                      </a:r>
                      <a:endParaRPr lang="en-US" altLang="ja-JP" sz="1800" b="1" u="sng" strike="noStrike" dirty="0" smtClean="0">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ts val="1920"/>
                        </a:lnSpc>
                        <a:buFont typeface="Wingdings" panose="05000000000000000000" pitchFamily="2" charset="2"/>
                        <a:buNone/>
                      </a:pPr>
                      <a:r>
                        <a:rPr lang="ja-JP" altLang="en-US" sz="1600" u="none" strike="noStrike" dirty="0" smtClean="0">
                          <a:effectLst/>
                          <a:latin typeface="UD デジタル 教科書体 NK-B" panose="02020700000000000000" pitchFamily="18" charset="-128"/>
                          <a:ea typeface="UD デジタル 教科書体 NK-B" panose="02020700000000000000" pitchFamily="18" charset="-128"/>
                        </a:rPr>
                        <a:t>　　　　</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支援内容：簡易診察室、個人防護具、簡易ベッド等の初期整備費用を支援</a:t>
                      </a:r>
                      <a:endPar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ct val="100000"/>
                        </a:lnSpc>
                        <a:buFont typeface="Wingdings" panose="05000000000000000000" pitchFamily="2" charset="2"/>
                        <a:buNone/>
                      </a:pPr>
                      <a:endParaRPr lang="en-US" altLang="ja-JP" sz="600" u="none" strike="noStrike" dirty="0" smtClean="0">
                        <a:effectLst/>
                        <a:latin typeface="UD デジタル 教科書体 NK-B" panose="02020700000000000000" pitchFamily="18" charset="-128"/>
                        <a:ea typeface="UD デジタル 教科書体 NK-B" panose="02020700000000000000" pitchFamily="18" charset="-128"/>
                      </a:endParaRPr>
                    </a:p>
                    <a:p>
                      <a:pPr algn="l" rtl="0" fontAlgn="ctr">
                        <a:lnSpc>
                          <a:spcPct val="100000"/>
                        </a:lnSpc>
                      </a:pPr>
                      <a:endParaRPr lang="en-US" altLang="ja-JP" sz="400" u="none" strike="noStrike" dirty="0" smtClean="0">
                        <a:effectLst/>
                        <a:latin typeface="UD デジタル 教科書体 NK-B" panose="02020700000000000000" pitchFamily="18" charset="-128"/>
                        <a:ea typeface="UD デジタル 教科書体 NK-B" panose="02020700000000000000" pitchFamily="18" charset="-128"/>
                      </a:endParaRPr>
                    </a:p>
                    <a:p>
                      <a:pPr marL="285750" indent="-285750" algn="l" rtl="0" fontAlgn="ctr">
                        <a:lnSpc>
                          <a:spcPts val="1920"/>
                        </a:lnSpc>
                        <a:buFont typeface="Wingdings" panose="05000000000000000000" pitchFamily="2" charset="2"/>
                        <a:buChar char="Ø"/>
                      </a:pPr>
                      <a:r>
                        <a:rPr lang="ja-JP" altLang="en-US" sz="1800" u="sng" strike="noStrike" dirty="0" smtClean="0">
                          <a:effectLst/>
                          <a:latin typeface="UD デジタル 教科書体 NK-B" panose="02020700000000000000" pitchFamily="18" charset="-128"/>
                          <a:ea typeface="UD デジタル 教科書体 NK-B" panose="02020700000000000000" pitchFamily="18" charset="-128"/>
                        </a:rPr>
                        <a:t>投薬後</a:t>
                      </a:r>
                      <a:r>
                        <a:rPr lang="ja-JP" altLang="en-US" sz="1800" u="sng" strike="noStrike" dirty="0">
                          <a:effectLst/>
                          <a:latin typeface="UD デジタル 教科書体 NK-B" panose="02020700000000000000" pitchFamily="18" charset="-128"/>
                          <a:ea typeface="UD デジタル 教科書体 NK-B" panose="02020700000000000000" pitchFamily="18" charset="-128"/>
                        </a:rPr>
                        <a:t>健康管理体制確保補助</a:t>
                      </a:r>
                      <a:r>
                        <a:rPr lang="ja-JP" altLang="en-US" sz="1800" u="sng" strike="noStrike" dirty="0" smtClean="0">
                          <a:effectLst/>
                          <a:latin typeface="UD デジタル 教科書体 NK-B" panose="02020700000000000000" pitchFamily="18" charset="-128"/>
                          <a:ea typeface="UD デジタル 教科書体 NK-B" panose="02020700000000000000" pitchFamily="18" charset="-128"/>
                        </a:rPr>
                        <a:t>金（自院投与型）</a:t>
                      </a:r>
                      <a:endParaRPr lang="en-US" altLang="ja-JP" sz="1800" u="sng" strike="noStrike" dirty="0" smtClean="0">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ct val="100000"/>
                        </a:lnSpc>
                        <a:buFont typeface="Wingdings" panose="05000000000000000000" pitchFamily="2" charset="2"/>
                        <a:buNone/>
                      </a:pPr>
                      <a:r>
                        <a:rPr lang="ja-JP" altLang="en-US" sz="1600" u="none" strike="noStrike" dirty="0" smtClean="0">
                          <a:effectLst/>
                          <a:latin typeface="UD デジタル 教科書体 NK-B" panose="02020700000000000000" pitchFamily="18" charset="-128"/>
                          <a:ea typeface="UD デジタル 教科書体 NK-B" panose="02020700000000000000" pitchFamily="18" charset="-128"/>
                        </a:rPr>
                        <a:t>　　　　</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支援内容：患者</a:t>
                      </a:r>
                      <a:r>
                        <a:rPr lang="ja-JP" altLang="en-US" sz="1200" u="none" strike="noStrike" dirty="0">
                          <a:effectLst/>
                          <a:latin typeface="UD デジタル 教科書体 NK-B" panose="02020700000000000000" pitchFamily="18" charset="-128"/>
                          <a:ea typeface="UD デジタル 教科書体 NK-B" panose="02020700000000000000" pitchFamily="18" charset="-128"/>
                        </a:rPr>
                        <a:t>の急変時に備え、外来診療時間外の健康管理を行う医師の</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オンコール</a:t>
                      </a:r>
                      <a:r>
                        <a:rPr lang="ja-JP" altLang="en-US" sz="1200" u="none" strike="noStrike" dirty="0">
                          <a:effectLst/>
                          <a:latin typeface="UD デジタル 教科書体 NK-B" panose="02020700000000000000" pitchFamily="18" charset="-128"/>
                          <a:ea typeface="UD デジタル 教科書体 NK-B" panose="02020700000000000000" pitchFamily="18" charset="-128"/>
                        </a:rPr>
                        <a:t>体制確保</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等への支援</a:t>
                      </a:r>
                      <a:endPar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ct val="100000"/>
                        </a:lnSpc>
                        <a:buFont typeface="Wingdings" panose="05000000000000000000" pitchFamily="2" charset="2"/>
                        <a:buNone/>
                      </a:pPr>
                      <a:r>
                        <a:rPr lang="ja-JP" altLang="en-US" sz="12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          補助条件：新型コロナ患者受入医療機関であること</a:t>
                      </a:r>
                    </a:p>
                    <a:p>
                      <a:pPr marL="0" indent="0" algn="l" rtl="0" fontAlgn="ctr">
                        <a:lnSpc>
                          <a:spcPct val="100000"/>
                        </a:lnSpc>
                        <a:buFont typeface="Wingdings" panose="05000000000000000000" pitchFamily="2" charset="2"/>
                        <a:buNone/>
                      </a:pPr>
                      <a:r>
                        <a:rPr lang="ja-JP" altLang="en-US" sz="12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　　　　　　　　　　　　　  投与後２４時間以内に入院が必要となった場合は、原則として自院で入院受入を行うこと</a:t>
                      </a:r>
                      <a:endParaRPr lang="en-US" altLang="ja-JP" sz="12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ts val="1700"/>
                        </a:lnSpc>
                        <a:buFont typeface="Wingdings" panose="05000000000000000000" pitchFamily="2" charset="2"/>
                        <a:buNone/>
                      </a:pPr>
                      <a:r>
                        <a:rPr lang="ja-JP" altLang="en-US" sz="1200" u="none" strike="noStrike" baseline="0" dirty="0" smtClean="0">
                          <a:effectLst/>
                          <a:latin typeface="UD デジタル 教科書体 NK-B" panose="02020700000000000000" pitchFamily="18" charset="-128"/>
                          <a:ea typeface="UD デジタル 教科書体 NK-B" panose="02020700000000000000" pitchFamily="18" charset="-128"/>
                        </a:rPr>
                        <a:t>          </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補助金額：</a:t>
                      </a:r>
                      <a:r>
                        <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rPr>
                        <a:t>250</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万円／月（月間患者数が</a:t>
                      </a:r>
                      <a:r>
                        <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rPr>
                        <a:t>30</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人以上</a:t>
                      </a:r>
                      <a:r>
                        <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rPr>
                        <a:t>100</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人未満）</a:t>
                      </a:r>
                      <a:b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b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　　　　　 　　　　　　　  </a:t>
                      </a:r>
                      <a:r>
                        <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rPr>
                        <a:t>500</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万円／月（月間患者数が</a:t>
                      </a:r>
                      <a:r>
                        <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rPr>
                        <a:t>100</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人以上）</a:t>
                      </a:r>
                      <a:endPar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extLst>
                  <a:ext uri="{0D108BD9-81ED-4DB2-BD59-A6C34878D82A}">
                    <a16:rowId xmlns:a16="http://schemas.microsoft.com/office/drawing/2014/main" val="2141169988"/>
                  </a:ext>
                </a:extLst>
              </a:tr>
              <a:tr h="829760">
                <a:tc>
                  <a:txBody>
                    <a:bodyPr/>
                    <a:lstStyle/>
                    <a:p>
                      <a:pPr algn="ctr" rtl="0" fontAlgn="ctr"/>
                      <a:r>
                        <a:rPr lang="ja-JP" altLang="en-US"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往診</a:t>
                      </a:r>
                      <a:endPar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rtl="0" fontAlgn="ctr"/>
                      <a:r>
                        <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新規</a:t>
                      </a:r>
                      <a:r>
                        <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endParaRPr lang="ja-JP" altLang="en-US" sz="18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tc>
                  <a:txBody>
                    <a:bodyPr/>
                    <a:lstStyle/>
                    <a:p>
                      <a:pPr algn="l" rtl="0" fontAlgn="ctr"/>
                      <a:r>
                        <a:rPr lang="ja-JP" altLang="en-US" sz="1800" u="none" strike="noStrike" dirty="0" smtClean="0">
                          <a:effectLst/>
                          <a:latin typeface="UD デジタル 教科書体 NK-B" panose="02020700000000000000" pitchFamily="18" charset="-128"/>
                          <a:ea typeface="UD デジタル 教科書体 NK-B" panose="02020700000000000000" pitchFamily="18" charset="-128"/>
                        </a:rPr>
                        <a:t>　抗体カクテル往診医療機関</a:t>
                      </a:r>
                      <a:endParaRPr lang="en-US" altLang="ja-JP" sz="1800" u="none" strike="noStrike" dirty="0" smtClean="0">
                        <a:effectLst/>
                        <a:latin typeface="UD デジタル 教科書体 NK-B" panose="02020700000000000000" pitchFamily="18" charset="-128"/>
                        <a:ea typeface="UD デジタル 教科書体 NK-B" panose="02020700000000000000" pitchFamily="18" charset="-128"/>
                      </a:endParaRPr>
                    </a:p>
                    <a:p>
                      <a:pPr algn="l" rtl="0" fontAlgn="ctr"/>
                      <a:r>
                        <a:rPr lang="ja-JP" altLang="en-US" sz="1400" u="none" strike="noStrike" dirty="0" smtClean="0">
                          <a:effectLst/>
                          <a:latin typeface="UD デジタル 教科書体 NK-B" panose="02020700000000000000" pitchFamily="18" charset="-128"/>
                          <a:ea typeface="UD デジタル 教科書体 NK-B" panose="02020700000000000000" pitchFamily="18" charset="-128"/>
                        </a:rPr>
                        <a:t>　（病院・診療所・医療人材派遣会社）</a:t>
                      </a:r>
                      <a:endParaRPr lang="en-US" altLang="ja-JP" sz="1400" u="none" strike="noStrike" dirty="0" smtClean="0">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tc>
                  <a:txBody>
                    <a:bodyPr/>
                    <a:lstStyle/>
                    <a:p>
                      <a:pPr marL="285750" indent="-285750" algn="l" rtl="0" fontAlgn="ctr">
                        <a:lnSpc>
                          <a:spcPct val="100000"/>
                        </a:lnSpc>
                        <a:buFont typeface="Wingdings" panose="05000000000000000000" pitchFamily="2" charset="2"/>
                        <a:buChar char="Ø"/>
                      </a:pPr>
                      <a:r>
                        <a:rPr lang="ja-JP" altLang="en-US" sz="1800" u="sng" strike="noStrike" dirty="0" smtClean="0">
                          <a:effectLst/>
                          <a:latin typeface="UD デジタル 教科書体 NK-B" panose="02020700000000000000" pitchFamily="18" charset="-128"/>
                          <a:ea typeface="UD デジタル 教科書体 NK-B" panose="02020700000000000000" pitchFamily="18" charset="-128"/>
                        </a:rPr>
                        <a:t>自宅</a:t>
                      </a:r>
                      <a:r>
                        <a:rPr lang="ja-JP" altLang="en-US" sz="1800" u="sng" strike="noStrike" dirty="0">
                          <a:effectLst/>
                          <a:latin typeface="UD デジタル 教科書体 NK-B" panose="02020700000000000000" pitchFamily="18" charset="-128"/>
                          <a:ea typeface="UD デジタル 教科書体 NK-B" panose="02020700000000000000" pitchFamily="18" charset="-128"/>
                        </a:rPr>
                        <a:t>療養者等往診等実施協力金</a:t>
                      </a:r>
                      <a:r>
                        <a:rPr lang="ja-JP" altLang="en-US" sz="1600" u="sng" strike="noStrike" dirty="0">
                          <a:effectLst/>
                          <a:latin typeface="UD デジタル 教科書体 NK-B" panose="02020700000000000000" pitchFamily="18" charset="-128"/>
                          <a:ea typeface="UD デジタル 教科書体 NK-B" panose="02020700000000000000" pitchFamily="18" charset="-128"/>
                        </a:rPr>
                        <a:t/>
                      </a:r>
                      <a:br>
                        <a:rPr lang="ja-JP" altLang="en-US" sz="1600" u="sng" strike="noStrike" dirty="0">
                          <a:effectLst/>
                          <a:latin typeface="UD デジタル 教科書体 NK-B" panose="02020700000000000000" pitchFamily="18" charset="-128"/>
                          <a:ea typeface="UD デジタル 教科書体 NK-B" panose="02020700000000000000" pitchFamily="18" charset="-128"/>
                        </a:rPr>
                      </a:br>
                      <a:r>
                        <a:rPr lang="ja-JP" altLang="en-US" sz="1600" u="none" strike="noStrike" dirty="0" smtClean="0">
                          <a:effectLst/>
                          <a:latin typeface="UD デジタル 教科書体 NK-B" panose="02020700000000000000" pitchFamily="18" charset="-128"/>
                          <a:ea typeface="UD デジタル 教科書体 NK-B" panose="02020700000000000000" pitchFamily="18" charset="-128"/>
                        </a:rPr>
                        <a:t>　　</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支援内容：自宅</a:t>
                      </a:r>
                      <a:r>
                        <a:rPr lang="ja-JP" altLang="en-US" sz="1200" u="none" strike="noStrike" dirty="0">
                          <a:effectLst/>
                          <a:latin typeface="UD デジタル 教科書体 NK-B" panose="02020700000000000000" pitchFamily="18" charset="-128"/>
                          <a:ea typeface="UD デジタル 教科書体 NK-B" panose="02020700000000000000" pitchFamily="18" charset="-128"/>
                        </a:rPr>
                        <a:t>療養者及び宿泊療養者に対して往診等を行った医療機関等への</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支援</a:t>
                      </a:r>
                      <a:endPar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ts val="1700"/>
                        </a:lnSpc>
                        <a:buFont typeface="Wingdings" panose="05000000000000000000" pitchFamily="2" charset="2"/>
                        <a:buNone/>
                      </a:pP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　　　　　　補助金額：</a:t>
                      </a:r>
                      <a:r>
                        <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rPr>
                        <a:t>15,100</a:t>
                      </a:r>
                      <a:r>
                        <a:rPr lang="ja-JP" altLang="en-US" sz="1200" u="none" strike="noStrike" dirty="0">
                          <a:effectLst/>
                          <a:latin typeface="UD デジタル 教科書体 NK-B" panose="02020700000000000000" pitchFamily="18" charset="-128"/>
                          <a:ea typeface="UD デジタル 教科書体 NK-B" panose="02020700000000000000" pitchFamily="18" charset="-128"/>
                        </a:rPr>
                        <a:t>円／回（１患者あたり４回を上限）</a:t>
                      </a:r>
                      <a:endParaRPr lang="ja-JP" altLang="en-US" sz="12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extLst>
                  <a:ext uri="{0D108BD9-81ED-4DB2-BD59-A6C34878D82A}">
                    <a16:rowId xmlns:a16="http://schemas.microsoft.com/office/drawing/2014/main" val="925029990"/>
                  </a:ext>
                </a:extLst>
              </a:tr>
              <a:tr h="829760">
                <a:tc>
                  <a:txBody>
                    <a:bodyPr/>
                    <a:lstStyle/>
                    <a:p>
                      <a:pPr algn="ctr" rtl="0" fontAlgn="ctr"/>
                      <a:r>
                        <a:rPr lang="ja-JP" altLang="en-US"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外来診療</a:t>
                      </a:r>
                      <a:endPar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rtl="0" fontAlgn="ctr"/>
                      <a:r>
                        <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新規</a:t>
                      </a:r>
                      <a:r>
                        <a:rPr lang="en-US" altLang="ja-JP" sz="18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endParaRPr lang="ja-JP" altLang="en-US" sz="18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tc>
                  <a:txBody>
                    <a:bodyPr/>
                    <a:lstStyle/>
                    <a:p>
                      <a:pPr algn="l" rtl="0" fontAlgn="ctr"/>
                      <a:r>
                        <a:rPr lang="ja-JP" altLang="en-US" sz="1800" u="none" strike="noStrike" dirty="0" smtClean="0">
                          <a:effectLst/>
                          <a:latin typeface="UD デジタル 教科書体 NK-B" panose="02020700000000000000" pitchFamily="18" charset="-128"/>
                          <a:ea typeface="UD デジタル 教科書体 NK-B" panose="02020700000000000000" pitchFamily="18" charset="-128"/>
                        </a:rPr>
                        <a:t>　抗体カクテル外来診療所</a:t>
                      </a:r>
                      <a:endParaRPr lang="en-US" altLang="ja-JP" sz="1800" i="0" u="none" strike="noStrike" dirty="0" smtClean="0">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tc>
                  <a:txBody>
                    <a:bodyPr/>
                    <a:lstStyle/>
                    <a:p>
                      <a:pPr marL="285750" indent="-285750" algn="l" rtl="0" fontAlgn="ctr">
                        <a:lnSpc>
                          <a:spcPts val="1920"/>
                        </a:lnSpc>
                        <a:buFont typeface="Wingdings" panose="05000000000000000000" pitchFamily="2" charset="2"/>
                        <a:buChar char="Ø"/>
                      </a:pPr>
                      <a:r>
                        <a:rPr lang="ja-JP" altLang="en-US" sz="1800" b="1" u="sng" strike="noStrike" dirty="0" smtClean="0">
                          <a:effectLst/>
                          <a:latin typeface="UD デジタル 教科書体 NK-B" panose="02020700000000000000" pitchFamily="18" charset="-128"/>
                          <a:ea typeface="UD デジタル 教科書体 NK-B" panose="02020700000000000000" pitchFamily="18" charset="-128"/>
                        </a:rPr>
                        <a:t>設備整備補助金</a:t>
                      </a:r>
                      <a:endParaRPr lang="en-US" altLang="ja-JP" sz="1800" b="1" u="sng" strike="noStrike" dirty="0" smtClean="0">
                        <a:effectLst/>
                        <a:latin typeface="UD デジタル 教科書体 NK-B" panose="02020700000000000000" pitchFamily="18" charset="-128"/>
                        <a:ea typeface="UD デジタル 教科書体 NK-B" panose="02020700000000000000" pitchFamily="18" charset="-128"/>
                      </a:endParaRPr>
                    </a:p>
                    <a:p>
                      <a:pPr marL="0" indent="0" algn="l" rtl="0" fontAlgn="ctr">
                        <a:lnSpc>
                          <a:spcPct val="100000"/>
                        </a:lnSpc>
                        <a:buFont typeface="Wingdings" panose="05000000000000000000" pitchFamily="2" charset="2"/>
                        <a:buNone/>
                      </a:pPr>
                      <a:r>
                        <a:rPr lang="ja-JP" altLang="en-US" sz="1600" u="none" strike="noStrike" dirty="0" smtClean="0">
                          <a:effectLst/>
                          <a:latin typeface="UD デジタル 教科書体 NK-B" panose="02020700000000000000" pitchFamily="18" charset="-128"/>
                          <a:ea typeface="UD デジタル 教科書体 NK-B" panose="02020700000000000000" pitchFamily="18" charset="-128"/>
                        </a:rPr>
                        <a:t>　　　　</a:t>
                      </a:r>
                      <a:r>
                        <a:rPr lang="ja-JP" altLang="en-US" sz="1200" u="none" strike="noStrike" dirty="0" smtClean="0">
                          <a:effectLst/>
                          <a:latin typeface="UD デジタル 教科書体 NK-B" panose="02020700000000000000" pitchFamily="18" charset="-128"/>
                          <a:ea typeface="UD デジタル 教科書体 NK-B" panose="02020700000000000000" pitchFamily="18" charset="-128"/>
                        </a:rPr>
                        <a:t>支援内容：簡易診察室、個人防護具、簡易ベッド等の初期整備費用を支援</a:t>
                      </a:r>
                      <a:endParaRPr lang="en-US" altLang="ja-JP" sz="1200" u="none" strike="noStrike" dirty="0" smtClean="0">
                        <a:effectLst/>
                        <a:latin typeface="UD デジタル 教科書体 NK-B" panose="02020700000000000000" pitchFamily="18" charset="-128"/>
                        <a:ea typeface="UD デジタル 教科書体 NK-B" panose="02020700000000000000" pitchFamily="18" charset="-128"/>
                      </a:endParaRPr>
                    </a:p>
                  </a:txBody>
                  <a:tcPr marL="6840" marR="6840" marT="6840" marB="0" anchor="ctr"/>
                </a:tc>
                <a:extLst>
                  <a:ext uri="{0D108BD9-81ED-4DB2-BD59-A6C34878D82A}">
                    <a16:rowId xmlns:a16="http://schemas.microsoft.com/office/drawing/2014/main" val="3484375499"/>
                  </a:ext>
                </a:extLst>
              </a:tr>
            </a:tbl>
          </a:graphicData>
        </a:graphic>
      </p:graphicFrame>
      <p:sp>
        <p:nvSpPr>
          <p:cNvPr id="11" name="テキスト ボックス 10"/>
          <p:cNvSpPr txBox="1"/>
          <p:nvPr/>
        </p:nvSpPr>
        <p:spPr>
          <a:xfrm>
            <a:off x="11522076" y="5339097"/>
            <a:ext cx="638174" cy="30777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新規</a:t>
            </a:r>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17289" y="6115050"/>
            <a:ext cx="686095" cy="630402"/>
          </a:xfrm>
          <a:prstGeom prst="rect">
            <a:avLst/>
          </a:prstGeom>
        </p:spPr>
      </p:pic>
      <p:sp>
        <p:nvSpPr>
          <p:cNvPr id="13" name="正方形/長方形 12"/>
          <p:cNvSpPr/>
          <p:nvPr/>
        </p:nvSpPr>
        <p:spPr>
          <a:xfrm>
            <a:off x="4619625" y="5338119"/>
            <a:ext cx="7540625" cy="149928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562889"/>
            <a:ext cx="2743200" cy="365125"/>
          </a:xfrm>
        </p:spPr>
        <p:txBody>
          <a:bodyPr/>
          <a:lstStyle/>
          <a:p>
            <a:fld id="{F216AE56-EAD3-4706-B860-3EC2C2952B40}" type="slidenum">
              <a:rPr kumimoji="1" lang="ja-JP" altLang="en-US" smtClean="0"/>
              <a:t>5</a:t>
            </a:fld>
            <a:endParaRPr kumimoji="1" lang="ja-JP" altLang="en-US" dirty="0"/>
          </a:p>
        </p:txBody>
      </p:sp>
    </p:spTree>
    <p:extLst>
      <p:ext uri="{BB962C8B-B14F-4D97-AF65-F5344CB8AC3E}">
        <p14:creationId xmlns:p14="http://schemas.microsoft.com/office/powerpoint/2010/main" val="3239222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897693" y="2214556"/>
            <a:ext cx="2196375" cy="2699649"/>
          </a:xfrm>
          <a:prstGeom prst="rect">
            <a:avLst/>
          </a:prstGeom>
          <a:pattFill prst="pct1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477482" y="2214556"/>
            <a:ext cx="1528581" cy="2699649"/>
          </a:xfrm>
          <a:prstGeom prst="rect">
            <a:avLst/>
          </a:prstGeom>
          <a:pattFill prst="pct20">
            <a:fgClr>
              <a:schemeClr val="accent1"/>
            </a:fgClr>
            <a:bgClr>
              <a:schemeClr val="bg1"/>
            </a:bgClr>
          </a:patt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10" name="図 9"/>
          <p:cNvPicPr>
            <a:picLocks noChangeAspect="1"/>
          </p:cNvPicPr>
          <p:nvPr/>
        </p:nvPicPr>
        <p:blipFill>
          <a:blip r:embed="rId2"/>
          <a:stretch>
            <a:fillRect/>
          </a:stretch>
        </p:blipFill>
        <p:spPr>
          <a:xfrm>
            <a:off x="4414253" y="2364921"/>
            <a:ext cx="1703859" cy="1100399"/>
          </a:xfrm>
          <a:prstGeom prst="rect">
            <a:avLst/>
          </a:prstGeom>
        </p:spPr>
      </p:pic>
      <p:sp>
        <p:nvSpPr>
          <p:cNvPr id="9" name="角丸四角形 8"/>
          <p:cNvSpPr/>
          <p:nvPr/>
        </p:nvSpPr>
        <p:spPr>
          <a:xfrm>
            <a:off x="9432078" y="2197516"/>
            <a:ext cx="2065160" cy="3591854"/>
          </a:xfrm>
          <a:prstGeom prst="roundRect">
            <a:avLst>
              <a:gd name="adj" fmla="val 6009"/>
            </a:avLst>
          </a:prstGeom>
          <a:noFill/>
          <a:ln w="28575">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受診までの流れ</a:t>
            </a:r>
            <a:r>
              <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rPr>
              <a:t>】</a:t>
            </a:r>
          </a:p>
          <a:p>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①自宅療養者から病院</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へ治療等の申し込み</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②病院から自宅療養者</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へ搬送事業者の紹介</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③自宅療養者が搬送事　</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業者へ搬送の予約</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④搬送事業者が自宅療</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養者を病院まで搬送</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（往復の搬送も対応）</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・再度予約が必要</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grpSp>
        <p:nvGrpSpPr>
          <p:cNvPr id="5" name="グループ化 4"/>
          <p:cNvGrpSpPr/>
          <p:nvPr/>
        </p:nvGrpSpPr>
        <p:grpSpPr>
          <a:xfrm>
            <a:off x="6754669" y="2412270"/>
            <a:ext cx="2478730" cy="2308003"/>
            <a:chOff x="6724506" y="2250732"/>
            <a:chExt cx="3390906" cy="2604755"/>
          </a:xfrm>
        </p:grpSpPr>
        <p:pic>
          <p:nvPicPr>
            <p:cNvPr id="20" name="図 19"/>
            <p:cNvPicPr>
              <a:picLocks noChangeAspect="1"/>
            </p:cNvPicPr>
            <p:nvPr/>
          </p:nvPicPr>
          <p:blipFill>
            <a:blip r:embed="rId3"/>
            <a:stretch>
              <a:fillRect/>
            </a:stretch>
          </p:blipFill>
          <p:spPr>
            <a:xfrm>
              <a:off x="7093845" y="3239211"/>
              <a:ext cx="2663376" cy="1616276"/>
            </a:xfrm>
            <a:prstGeom prst="rect">
              <a:avLst/>
            </a:prstGeom>
          </p:spPr>
        </p:pic>
        <p:sp>
          <p:nvSpPr>
            <p:cNvPr id="21" name="正方形/長方形 20"/>
            <p:cNvSpPr/>
            <p:nvPr/>
          </p:nvSpPr>
          <p:spPr>
            <a:xfrm>
              <a:off x="6724506" y="2250732"/>
              <a:ext cx="3390906" cy="8583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  ・抗体カクテル外来診療病院</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  ・外来診療病院（検査は除く）</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  ・短期入院型医療機関</a:t>
              </a:r>
            </a:p>
          </p:txBody>
        </p:sp>
      </p:grpSp>
      <p:grpSp>
        <p:nvGrpSpPr>
          <p:cNvPr id="3" name="グループ化 2"/>
          <p:cNvGrpSpPr/>
          <p:nvPr/>
        </p:nvGrpSpPr>
        <p:grpSpPr>
          <a:xfrm>
            <a:off x="1516681" y="2434107"/>
            <a:ext cx="1377845" cy="1900538"/>
            <a:chOff x="1051822" y="2972680"/>
            <a:chExt cx="1393137" cy="1726331"/>
          </a:xfrm>
        </p:grpSpPr>
        <p:pic>
          <p:nvPicPr>
            <p:cNvPr id="12" name="図 11"/>
            <p:cNvPicPr>
              <a:picLocks noChangeAspect="1"/>
            </p:cNvPicPr>
            <p:nvPr/>
          </p:nvPicPr>
          <p:blipFill>
            <a:blip r:embed="rId4"/>
            <a:stretch>
              <a:fillRect/>
            </a:stretch>
          </p:blipFill>
          <p:spPr>
            <a:xfrm>
              <a:off x="1245366" y="4213863"/>
              <a:ext cx="1006050" cy="485148"/>
            </a:xfrm>
            <a:prstGeom prst="rect">
              <a:avLst/>
            </a:prstGeom>
            <a:ln>
              <a:noFill/>
            </a:ln>
          </p:spPr>
        </p:pic>
        <p:sp>
          <p:nvSpPr>
            <p:cNvPr id="14" name="正方形/長方形 13"/>
            <p:cNvSpPr/>
            <p:nvPr/>
          </p:nvSpPr>
          <p:spPr>
            <a:xfrm>
              <a:off x="1051822" y="2972680"/>
              <a:ext cx="1393137" cy="299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搬送事業者</a:t>
              </a:r>
            </a:p>
          </p:txBody>
        </p:sp>
        <p:pic>
          <p:nvPicPr>
            <p:cNvPr id="22" name="図 21"/>
            <p:cNvPicPr>
              <a:picLocks noChangeAspect="1"/>
            </p:cNvPicPr>
            <p:nvPr/>
          </p:nvPicPr>
          <p:blipFill>
            <a:blip r:embed="rId5"/>
            <a:stretch>
              <a:fillRect/>
            </a:stretch>
          </p:blipFill>
          <p:spPr>
            <a:xfrm>
              <a:off x="1213216" y="3473836"/>
              <a:ext cx="1042066" cy="574067"/>
            </a:xfrm>
            <a:prstGeom prst="rect">
              <a:avLst/>
            </a:prstGeom>
            <a:ln>
              <a:noFill/>
            </a:ln>
          </p:spPr>
        </p:pic>
      </p:grpSp>
      <p:grpSp>
        <p:nvGrpSpPr>
          <p:cNvPr id="7" name="グループ化 6"/>
          <p:cNvGrpSpPr/>
          <p:nvPr/>
        </p:nvGrpSpPr>
        <p:grpSpPr>
          <a:xfrm rot="1566399">
            <a:off x="5442809" y="2298760"/>
            <a:ext cx="1343156" cy="1664178"/>
            <a:chOff x="5761352" y="3398008"/>
            <a:chExt cx="1278217" cy="1544978"/>
          </a:xfrm>
        </p:grpSpPr>
        <p:sp>
          <p:nvSpPr>
            <p:cNvPr id="25" name="右矢印 24"/>
            <p:cNvSpPr/>
            <p:nvPr/>
          </p:nvSpPr>
          <p:spPr>
            <a:xfrm>
              <a:off x="6042521" y="3872494"/>
              <a:ext cx="906131" cy="252000"/>
            </a:xfrm>
            <a:prstGeom prst="rightArrow">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6" name="右矢印 25"/>
            <p:cNvSpPr/>
            <p:nvPr/>
          </p:nvSpPr>
          <p:spPr>
            <a:xfrm>
              <a:off x="6038793" y="4161746"/>
              <a:ext cx="905999" cy="252000"/>
            </a:xfrm>
            <a:prstGeom prst="rightArrow">
              <a:avLst/>
            </a:prstGeom>
            <a:solidFill>
              <a:schemeClr val="tx1"/>
            </a:solidFill>
            <a:ln>
              <a:no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7" name="正方形/長方形 26"/>
            <p:cNvSpPr/>
            <p:nvPr/>
          </p:nvSpPr>
          <p:spPr>
            <a:xfrm rot="20033601">
              <a:off x="5844786" y="3398008"/>
              <a:ext cx="1074986" cy="320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①治療等の</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申し込み</a:t>
              </a:r>
            </a:p>
          </p:txBody>
        </p:sp>
        <p:sp>
          <p:nvSpPr>
            <p:cNvPr id="28" name="正方形/長方形 27"/>
            <p:cNvSpPr/>
            <p:nvPr/>
          </p:nvSpPr>
          <p:spPr>
            <a:xfrm rot="20033601">
              <a:off x="5761352" y="4622211"/>
              <a:ext cx="1278217" cy="320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②搬送事業者</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の紹介</a:t>
              </a:r>
            </a:p>
          </p:txBody>
        </p:sp>
      </p:grpSp>
      <p:sp>
        <p:nvSpPr>
          <p:cNvPr id="35" name="四角形吹き出し 34"/>
          <p:cNvSpPr/>
          <p:nvPr/>
        </p:nvSpPr>
        <p:spPr>
          <a:xfrm>
            <a:off x="1475864" y="5271367"/>
            <a:ext cx="3464685" cy="1275280"/>
          </a:xfrm>
          <a:prstGeom prst="wedgeRectCallout">
            <a:avLst>
              <a:gd name="adj1" fmla="val -23521"/>
              <a:gd name="adj2" fmla="val -72562"/>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○大阪府が搬送業務を委託</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○搬送事業者は医療圏ごとに配置</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7</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事業者、</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37</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台</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　　（マイクロバス</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9</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台、ワゴン車</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28</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台）</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○利用状況を踏まえて拡充</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6" name="四角形吹き出し 35"/>
          <p:cNvSpPr/>
          <p:nvPr/>
        </p:nvSpPr>
        <p:spPr>
          <a:xfrm>
            <a:off x="5518623" y="5261840"/>
            <a:ext cx="3452940" cy="1257181"/>
          </a:xfrm>
          <a:prstGeom prst="wedgeRectCallout">
            <a:avLst>
              <a:gd name="adj1" fmla="val 23293"/>
              <a:gd name="adj2" fmla="val -71700"/>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○抗体カクテル外来診療病院：</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3</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８病院</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○外来診療病院　　　　　　　　　  ：</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47</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病院</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○短期入院型医療機関　　　　 ：　 </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9</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病院　　</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　　　　　　　　　　［令和</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3</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年</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9</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月</a:t>
            </a:r>
            <a:r>
              <a:rPr lang="en-US" altLang="ja-JP" sz="1300" dirty="0">
                <a:solidFill>
                  <a:schemeClr val="tx1"/>
                </a:solidFill>
                <a:latin typeface="UD デジタル 教科書体 NK-B" panose="02020700000000000000" pitchFamily="18" charset="-128"/>
                <a:ea typeface="UD デジタル 教科書体 NK-B" panose="02020700000000000000" pitchFamily="18" charset="-128"/>
              </a:rPr>
              <a:t>27</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日現在］</a:t>
            </a:r>
            <a:endParaRPr lang="en-US" altLang="ja-JP" sz="13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7" name="正方形/長方形 36"/>
          <p:cNvSpPr/>
          <p:nvPr/>
        </p:nvSpPr>
        <p:spPr>
          <a:xfrm>
            <a:off x="6840225" y="6541555"/>
            <a:ext cx="2131338" cy="162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病院数については重複あり</a:t>
            </a:r>
          </a:p>
        </p:txBody>
      </p:sp>
      <p:sp>
        <p:nvSpPr>
          <p:cNvPr id="33" name="正方形/長方形 32"/>
          <p:cNvSpPr/>
          <p:nvPr/>
        </p:nvSpPr>
        <p:spPr>
          <a:xfrm>
            <a:off x="4279046" y="4399497"/>
            <a:ext cx="1387388" cy="320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④搬送（往復）</a:t>
            </a:r>
          </a:p>
        </p:txBody>
      </p:sp>
      <p:sp>
        <p:nvSpPr>
          <p:cNvPr id="34" name="正方形/長方形 33"/>
          <p:cNvSpPr/>
          <p:nvPr/>
        </p:nvSpPr>
        <p:spPr>
          <a:xfrm>
            <a:off x="0" y="-4361"/>
            <a:ext cx="12192000" cy="4182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75" b="1" dirty="0">
                <a:solidFill>
                  <a:schemeClr val="bg1"/>
                </a:solidFill>
                <a:latin typeface="UD デジタル 教科書体 NK-B" panose="02020700000000000000" pitchFamily="18" charset="-128"/>
                <a:ea typeface="UD デジタル 教科書体 NK-B" panose="02020700000000000000" pitchFamily="18" charset="-128"/>
              </a:rPr>
              <a:t>自宅療養者及び待機中患者の外来医療機関等への無料搬送システムについて</a:t>
            </a:r>
            <a:endParaRPr kumimoji="1" lang="en-US" altLang="ja-JP" sz="2275"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8" name="正方形/長方形 37"/>
          <p:cNvSpPr/>
          <p:nvPr/>
        </p:nvSpPr>
        <p:spPr>
          <a:xfrm>
            <a:off x="0" y="429602"/>
            <a:ext cx="12192000" cy="1402033"/>
          </a:xfrm>
          <a:prstGeom prst="rect">
            <a:avLst/>
          </a:prstGeom>
          <a:pattFill prst="dkHorz">
            <a:fgClr>
              <a:schemeClr val="accent4">
                <a:lumMod val="60000"/>
                <a:lumOff val="4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　抗体カクテル療法等による治療促進及び自力での通院が難しい患者向けに、自宅から医療機関（抗体カクテル</a:t>
            </a:r>
            <a:endParaRPr lang="en-US" altLang="ja-JP" sz="16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300"/>
              </a:lnSpc>
            </a:pP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　　 外来診療病院、外来診療病院、抗体カクテル短期入院型医療機関）への無料搬送サービスを実施。</a:t>
            </a:r>
            <a:endParaRPr lang="en-US" altLang="ja-JP" sz="16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300"/>
              </a:lnSpc>
            </a:pPr>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　無料搬送サービスは、令和３年９月２７日（月）から開始。</a:t>
            </a:r>
          </a:p>
        </p:txBody>
      </p:sp>
      <p:pic>
        <p:nvPicPr>
          <p:cNvPr id="40" name="図 39"/>
          <p:cNvPicPr>
            <a:picLocks noChangeAspect="1"/>
          </p:cNvPicPr>
          <p:nvPr/>
        </p:nvPicPr>
        <p:blipFill>
          <a:blip r:embed="rId6"/>
          <a:stretch>
            <a:fillRect/>
          </a:stretch>
        </p:blipFill>
        <p:spPr>
          <a:xfrm>
            <a:off x="3895612" y="2354996"/>
            <a:ext cx="976944" cy="1151567"/>
          </a:xfrm>
          <a:prstGeom prst="rect">
            <a:avLst/>
          </a:prstGeom>
        </p:spPr>
      </p:pic>
      <p:sp>
        <p:nvSpPr>
          <p:cNvPr id="42" name="正方形/長方形 41"/>
          <p:cNvSpPr/>
          <p:nvPr/>
        </p:nvSpPr>
        <p:spPr>
          <a:xfrm>
            <a:off x="3972263" y="1970300"/>
            <a:ext cx="1785906" cy="390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自宅療養者等</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3" name="左右矢印 12"/>
          <p:cNvSpPr/>
          <p:nvPr/>
        </p:nvSpPr>
        <p:spPr>
          <a:xfrm>
            <a:off x="3742009" y="4028784"/>
            <a:ext cx="2500885" cy="360000"/>
          </a:xfrm>
          <a:prstGeom prst="lef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9" name="グループ化 38"/>
          <p:cNvGrpSpPr/>
          <p:nvPr/>
        </p:nvGrpSpPr>
        <p:grpSpPr>
          <a:xfrm rot="20148873">
            <a:off x="2785269" y="2467441"/>
            <a:ext cx="1251273" cy="1407595"/>
            <a:chOff x="2827307" y="3440094"/>
            <a:chExt cx="1251273" cy="1407595"/>
          </a:xfrm>
        </p:grpSpPr>
        <p:sp>
          <p:nvSpPr>
            <p:cNvPr id="41" name="右矢印 40"/>
            <p:cNvSpPr/>
            <p:nvPr/>
          </p:nvSpPr>
          <p:spPr>
            <a:xfrm>
              <a:off x="3076858" y="4104949"/>
              <a:ext cx="905999" cy="299881"/>
            </a:xfrm>
            <a:prstGeom prst="rightArrow">
              <a:avLst/>
            </a:prstGeom>
            <a:solidFill>
              <a:schemeClr val="tx1"/>
            </a:solidFill>
            <a:ln>
              <a:no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3" name="正方形/長方形 42"/>
            <p:cNvSpPr/>
            <p:nvPr/>
          </p:nvSpPr>
          <p:spPr>
            <a:xfrm>
              <a:off x="3044154" y="3440094"/>
              <a:ext cx="873692" cy="320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44" name="正方形/長方形 43"/>
            <p:cNvSpPr/>
            <p:nvPr/>
          </p:nvSpPr>
          <p:spPr>
            <a:xfrm rot="1451127">
              <a:off x="2827307" y="4526914"/>
              <a:ext cx="1251273" cy="320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③搬送の予約</a:t>
              </a:r>
            </a:p>
          </p:txBody>
        </p:sp>
      </p:grpSp>
      <p:sp>
        <p:nvSpPr>
          <p:cNvPr id="2" name="スライド番号プレースホルダー 1"/>
          <p:cNvSpPr>
            <a:spLocks noGrp="1"/>
          </p:cNvSpPr>
          <p:nvPr>
            <p:ph type="sldNum" sz="quarter" idx="12"/>
          </p:nvPr>
        </p:nvSpPr>
        <p:spPr>
          <a:xfrm>
            <a:off x="9233399" y="6440411"/>
            <a:ext cx="2743200" cy="365125"/>
          </a:xfrm>
        </p:spPr>
        <p:txBody>
          <a:bodyPr/>
          <a:lstStyle/>
          <a:p>
            <a:fld id="{F216AE56-EAD3-4706-B860-3EC2C2952B40}" type="slidenum">
              <a:rPr kumimoji="1" lang="ja-JP" altLang="en-US" smtClean="0"/>
              <a:t>6</a:t>
            </a:fld>
            <a:endParaRPr kumimoji="1" lang="ja-JP" altLang="en-US"/>
          </a:p>
        </p:txBody>
      </p:sp>
    </p:spTree>
    <p:extLst>
      <p:ext uri="{BB962C8B-B14F-4D97-AF65-F5344CB8AC3E}">
        <p14:creationId xmlns:p14="http://schemas.microsoft.com/office/powerpoint/2010/main" val="1687983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9448800" y="6371729"/>
            <a:ext cx="2743200" cy="365125"/>
          </a:xfrm>
        </p:spPr>
        <p:txBody>
          <a:bodyPr/>
          <a:lstStyle/>
          <a:p>
            <a:fld id="{F216AE56-EAD3-4706-B860-3EC2C2952B40}" type="slidenum">
              <a:rPr kumimoji="1" lang="ja-JP" altLang="en-US" smtClean="0"/>
              <a:t>7</a:t>
            </a:fld>
            <a:endParaRPr kumimoji="1" lang="ja-JP" altLang="en-US" dirty="0"/>
          </a:p>
        </p:txBody>
      </p:sp>
      <p:sp>
        <p:nvSpPr>
          <p:cNvPr id="6" name="正方形/長方形 5"/>
          <p:cNvSpPr/>
          <p:nvPr/>
        </p:nvSpPr>
        <p:spPr>
          <a:xfrm>
            <a:off x="0" y="0"/>
            <a:ext cx="12192000" cy="4423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K-B" panose="02020700000000000000" pitchFamily="18" charset="-128"/>
                <a:ea typeface="UD デジタル 教科書体 NK-B" panose="02020700000000000000" pitchFamily="18" charset="-128"/>
              </a:rPr>
              <a:t>抗体カクテル療法等の実績（</a:t>
            </a:r>
            <a:r>
              <a:rPr kumimoji="1" lang="en-US" altLang="ja-JP" sz="2400" b="1" dirty="0" smtClean="0">
                <a:latin typeface="UD デジタル 教科書体 NK-B" panose="02020700000000000000" pitchFamily="18" charset="-128"/>
                <a:ea typeface="UD デジタル 教科書体 NK-B" panose="02020700000000000000" pitchFamily="18" charset="-128"/>
              </a:rPr>
              <a:t>9</a:t>
            </a:r>
            <a:r>
              <a:rPr kumimoji="1" lang="ja-JP" altLang="en-US" sz="2400" b="1" dirty="0" smtClean="0">
                <a:latin typeface="UD デジタル 教科書体 NK-B" panose="02020700000000000000" pitchFamily="18" charset="-128"/>
                <a:ea typeface="UD デジタル 教科書体 NK-B" panose="02020700000000000000" pitchFamily="18" charset="-128"/>
              </a:rPr>
              <a:t>月</a:t>
            </a:r>
            <a:r>
              <a:rPr lang="en-US" altLang="ja-JP" sz="2400" b="1" dirty="0">
                <a:latin typeface="UD デジタル 教科書体 NK-B" panose="02020700000000000000" pitchFamily="18" charset="-128"/>
                <a:ea typeface="UD デジタル 教科書体 NK-B" panose="02020700000000000000" pitchFamily="18" charset="-128"/>
              </a:rPr>
              <a:t>21</a:t>
            </a:r>
            <a:r>
              <a:rPr kumimoji="1" lang="ja-JP" altLang="en-US" sz="2400" b="1" dirty="0" smtClean="0">
                <a:latin typeface="UD デジタル 教科書体 NK-B" panose="02020700000000000000" pitchFamily="18" charset="-128"/>
                <a:ea typeface="UD デジタル 教科書体 NK-B" panose="02020700000000000000" pitchFamily="18" charset="-128"/>
              </a:rPr>
              <a:t>日時点）</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92238229"/>
              </p:ext>
            </p:extLst>
          </p:nvPr>
        </p:nvGraphicFramePr>
        <p:xfrm>
          <a:off x="147783" y="737423"/>
          <a:ext cx="11932601" cy="2441607"/>
        </p:xfrm>
        <a:graphic>
          <a:graphicData uri="http://schemas.openxmlformats.org/drawingml/2006/table">
            <a:tbl>
              <a:tblPr firstRow="1" bandRow="1">
                <a:tableStyleId>{5C22544A-7EE6-4342-B048-85BDC9FD1C3A}</a:tableStyleId>
              </a:tblPr>
              <a:tblGrid>
                <a:gridCol w="2674244">
                  <a:extLst>
                    <a:ext uri="{9D8B030D-6E8A-4147-A177-3AD203B41FA5}">
                      <a16:colId xmlns:a16="http://schemas.microsoft.com/office/drawing/2014/main" val="4169999168"/>
                    </a:ext>
                  </a:extLst>
                </a:gridCol>
                <a:gridCol w="2654301">
                  <a:extLst>
                    <a:ext uri="{9D8B030D-6E8A-4147-A177-3AD203B41FA5}">
                      <a16:colId xmlns:a16="http://schemas.microsoft.com/office/drawing/2014/main" val="4166184499"/>
                    </a:ext>
                  </a:extLst>
                </a:gridCol>
                <a:gridCol w="2092060">
                  <a:extLst>
                    <a:ext uri="{9D8B030D-6E8A-4147-A177-3AD203B41FA5}">
                      <a16:colId xmlns:a16="http://schemas.microsoft.com/office/drawing/2014/main" val="3929019697"/>
                    </a:ext>
                  </a:extLst>
                </a:gridCol>
                <a:gridCol w="2348690">
                  <a:extLst>
                    <a:ext uri="{9D8B030D-6E8A-4147-A177-3AD203B41FA5}">
                      <a16:colId xmlns:a16="http://schemas.microsoft.com/office/drawing/2014/main" val="3904012840"/>
                    </a:ext>
                  </a:extLst>
                </a:gridCol>
                <a:gridCol w="2163306">
                  <a:extLst>
                    <a:ext uri="{9D8B030D-6E8A-4147-A177-3AD203B41FA5}">
                      <a16:colId xmlns:a16="http://schemas.microsoft.com/office/drawing/2014/main" val="3332109397"/>
                    </a:ext>
                  </a:extLst>
                </a:gridCol>
              </a:tblGrid>
              <a:tr h="348801">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項目</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箇所数</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期間</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症例数（</a:t>
                      </a:r>
                      <a:r>
                        <a:rPr kumimoji="1" lang="en-US" altLang="ja-JP" sz="1600" dirty="0" smtClean="0">
                          <a:latin typeface="UD デジタル 教科書体 NK-R" panose="02020400000000000000" pitchFamily="18" charset="-128"/>
                          <a:ea typeface="UD デジタル 教科書体 NK-R" panose="02020400000000000000" pitchFamily="18" charset="-128"/>
                        </a:rPr>
                        <a:t>9/21</a:t>
                      </a:r>
                      <a:r>
                        <a:rPr kumimoji="1" lang="ja-JP" altLang="en-US" sz="1600" dirty="0" smtClean="0">
                          <a:latin typeface="UD デジタル 教科書体 NK-R" panose="02020400000000000000" pitchFamily="18" charset="-128"/>
                          <a:ea typeface="UD デジタル 教科書体 NK-R" panose="02020400000000000000" pitchFamily="18" charset="-128"/>
                        </a:rPr>
                        <a:t>時点）</a:t>
                      </a:r>
                    </a:p>
                  </a:txBody>
                  <a:tcPr marL="36000" marR="0">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参考</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33013342"/>
                  </a:ext>
                </a:extLst>
              </a:tr>
              <a:tr h="348801">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短期入院型医療機関</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L w="12700" cap="flat" cmpd="sng" algn="ctr">
                      <a:solidFill>
                        <a:schemeClr val="tx1"/>
                      </a:solidFill>
                      <a:prstDash val="solid"/>
                      <a:round/>
                      <a:headEnd type="none" w="med" len="med"/>
                      <a:tailEnd type="none" w="med" len="med"/>
                    </a:lnL>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９病院</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8/26</a:t>
                      </a:r>
                      <a:r>
                        <a:rPr kumimoji="1" lang="ja-JP" altLang="en-US" sz="1600" dirty="0" smtClean="0">
                          <a:latin typeface="UD デジタル 教科書体 NK-R" panose="02020400000000000000" pitchFamily="18" charset="-128"/>
                          <a:ea typeface="UD デジタル 教科書体 NK-R" panose="02020400000000000000" pitchFamily="18" charset="-128"/>
                        </a:rPr>
                        <a:t>～</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30</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最大</a:t>
                      </a:r>
                      <a:r>
                        <a:rPr kumimoji="1" lang="en-US" altLang="ja-JP" sz="1600" dirty="0" smtClean="0">
                          <a:latin typeface="UD デジタル 教科書体 NK-R" panose="02020400000000000000" pitchFamily="18" charset="-128"/>
                          <a:ea typeface="UD デジタル 教科書体 NK-R" panose="02020400000000000000" pitchFamily="18" charset="-128"/>
                        </a:rPr>
                        <a:t>25</a:t>
                      </a:r>
                      <a:r>
                        <a:rPr kumimoji="1" lang="ja-JP" altLang="en-US" sz="1600" dirty="0" smtClean="0">
                          <a:latin typeface="UD デジタル 教科書体 NK-R" panose="02020400000000000000" pitchFamily="18" charset="-128"/>
                          <a:ea typeface="UD デジタル 教科書体 NK-R" panose="02020400000000000000" pitchFamily="18" charset="-128"/>
                        </a:rPr>
                        <a:t>人</a:t>
                      </a:r>
                      <a:r>
                        <a:rPr kumimoji="1" lang="en-US" altLang="ja-JP" sz="1600" dirty="0" smtClean="0">
                          <a:latin typeface="UD デジタル 教科書体 NK-R" panose="02020400000000000000" pitchFamily="18" charset="-128"/>
                          <a:ea typeface="UD デジタル 教科書体 NK-R" panose="02020400000000000000" pitchFamily="18" charset="-128"/>
                        </a:rPr>
                        <a:t>/</a:t>
                      </a:r>
                      <a:r>
                        <a:rPr kumimoji="1" lang="ja-JP" altLang="en-US" sz="1600" dirty="0" smtClean="0">
                          <a:latin typeface="UD デジタル 教科書体 NK-R" panose="02020400000000000000" pitchFamily="18" charset="-128"/>
                          <a:ea typeface="UD デジタル 教科書体 NK-R" panose="02020400000000000000" pitchFamily="18" charset="-128"/>
                        </a:rPr>
                        <a:t>日</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16777064"/>
                  </a:ext>
                </a:extLst>
              </a:tr>
              <a:tr h="348801">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ホテル抗体カクテルセンター</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L w="12700" cap="flat" cmpd="sng" algn="ctr">
                      <a:solidFill>
                        <a:schemeClr val="tx1"/>
                      </a:solidFill>
                      <a:prstDash val="solid"/>
                      <a:round/>
                      <a:headEnd type="none" w="med" len="med"/>
                      <a:tailEnd type="none" w="med" len="med"/>
                    </a:lnL>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２ホテル</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8/26</a:t>
                      </a:r>
                      <a:r>
                        <a:rPr kumimoji="1" lang="ja-JP" altLang="en-US" sz="1600" dirty="0" smtClean="0">
                          <a:latin typeface="UD デジタル 教科書体 NK-R" panose="02020400000000000000" pitchFamily="18" charset="-128"/>
                          <a:ea typeface="UD デジタル 教科書体 NK-R" panose="02020400000000000000" pitchFamily="18" charset="-128"/>
                        </a:rPr>
                        <a:t>～</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308</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72698208"/>
                  </a:ext>
                </a:extLst>
              </a:tr>
              <a:tr h="348801">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宿泊連携病院による往診</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L w="12700" cap="flat" cmpd="sng" algn="ctr">
                      <a:solidFill>
                        <a:schemeClr val="tx1"/>
                      </a:solidFill>
                      <a:prstDash val="solid"/>
                      <a:round/>
                      <a:headEnd type="none" w="med" len="med"/>
                      <a:tailEnd type="none" w="med" len="med"/>
                    </a:lnL>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１ホテル</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9/7</a:t>
                      </a:r>
                      <a:r>
                        <a:rPr kumimoji="1" lang="ja-JP" altLang="en-US" sz="1600" dirty="0" smtClean="0">
                          <a:latin typeface="UD デジタル 教科書体 NK-R" panose="02020400000000000000" pitchFamily="18" charset="-128"/>
                          <a:ea typeface="UD デジタル 教科書体 NK-R" panose="02020400000000000000" pitchFamily="18" charset="-128"/>
                        </a:rPr>
                        <a:t>～</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50</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tc>
                <a:tc>
                  <a:txBody>
                    <a:bodyPr/>
                    <a:lstStyle/>
                    <a:p>
                      <a:pPr algn="ct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611569"/>
                  </a:ext>
                </a:extLst>
              </a:tr>
              <a:tr h="348801">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抗体カクテル外来診療病院</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登録</a:t>
                      </a:r>
                      <a:r>
                        <a:rPr kumimoji="1" lang="en-US" altLang="ja-JP" sz="1600" dirty="0" smtClean="0">
                          <a:latin typeface="UD デジタル 教科書体 NK-R" panose="02020400000000000000" pitchFamily="18" charset="-128"/>
                          <a:ea typeface="UD デジタル 教科書体 NK-R" panose="02020400000000000000" pitchFamily="18" charset="-128"/>
                        </a:rPr>
                        <a:t>38</a:t>
                      </a:r>
                      <a:r>
                        <a:rPr kumimoji="1" lang="ja-JP" altLang="en-US" sz="1600" dirty="0" smtClean="0">
                          <a:latin typeface="UD デジタル 教科書体 NK-R" panose="02020400000000000000" pitchFamily="18" charset="-128"/>
                          <a:ea typeface="UD デジタル 教科書体 NK-R" panose="02020400000000000000" pitchFamily="18" charset="-128"/>
                        </a:rPr>
                        <a:t>病院（稼働</a:t>
                      </a:r>
                      <a:r>
                        <a:rPr kumimoji="1" lang="en-US" altLang="ja-JP" sz="1600" dirty="0" smtClean="0">
                          <a:latin typeface="UD デジタル 教科書体 NK-R" panose="02020400000000000000" pitchFamily="18" charset="-128"/>
                          <a:ea typeface="UD デジタル 教科書体 NK-R" panose="02020400000000000000" pitchFamily="18" charset="-128"/>
                        </a:rPr>
                        <a:t>30</a:t>
                      </a:r>
                      <a:r>
                        <a:rPr kumimoji="1" lang="ja-JP" altLang="en-US" sz="1600" dirty="0" smtClean="0">
                          <a:latin typeface="UD デジタル 教科書体 NK-R" panose="02020400000000000000" pitchFamily="18" charset="-128"/>
                          <a:ea typeface="UD デジタル 教科書体 NK-R" panose="02020400000000000000" pitchFamily="18" charset="-128"/>
                        </a:rPr>
                        <a:t>病院）</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8/27</a:t>
                      </a:r>
                      <a:r>
                        <a:rPr kumimoji="1" lang="ja-JP" altLang="en-US" sz="1600" dirty="0" smtClean="0">
                          <a:latin typeface="UD デジタル 教科書体 NK-R" panose="02020400000000000000" pitchFamily="18" charset="-128"/>
                          <a:ea typeface="UD デジタル 教科書体 NK-R" panose="02020400000000000000" pitchFamily="18" charset="-128"/>
                        </a:rPr>
                        <a:t>～</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261</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2778006"/>
                  </a:ext>
                </a:extLst>
              </a:tr>
              <a:tr h="348801">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合計</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UD デジタル 教科書体 NK-R" panose="02020400000000000000" pitchFamily="18" charset="-128"/>
                          <a:ea typeface="UD デジタル 教科書体 NK-R" panose="02020400000000000000" pitchFamily="18" charset="-128"/>
                        </a:rPr>
                        <a:t>649</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2835033"/>
                  </a:ext>
                </a:extLst>
              </a:tr>
              <a:tr h="348801">
                <a:tc>
                  <a:txBody>
                    <a:bodyPr/>
                    <a:lstStyle/>
                    <a:p>
                      <a:r>
                        <a:rPr kumimoji="1" lang="ja-JP" altLang="en-US" sz="1100" dirty="0" smtClean="0">
                          <a:latin typeface="UD デジタル 教科書体 NK-R" panose="02020400000000000000" pitchFamily="18" charset="-128"/>
                          <a:ea typeface="UD デジタル 教科書体 NK-R" panose="02020400000000000000" pitchFamily="18" charset="-128"/>
                        </a:rPr>
                        <a:t>（参考）</a:t>
                      </a:r>
                      <a:r>
                        <a:rPr kumimoji="1" lang="ja-JP" altLang="en-US" sz="1600" dirty="0" smtClean="0">
                          <a:latin typeface="UD デジタル 教科書体 NK-R" panose="02020400000000000000" pitchFamily="18" charset="-128"/>
                          <a:ea typeface="UD デジタル 教科書体 NK-R" panose="02020400000000000000" pitchFamily="18" charset="-128"/>
                        </a:rPr>
                        <a:t>新型コロナ受入病院</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marL="36000" marR="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７月下旬より順次実施し、最大</a:t>
                      </a:r>
                      <a:r>
                        <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rPr>
                        <a:t>469</a:t>
                      </a: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人</a:t>
                      </a:r>
                      <a:r>
                        <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日</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8/30</a:t>
                      </a:r>
                      <a:r>
                        <a:rPr kumimoji="1" lang="ja-JP" altLang="en-US" sz="1200" b="0" dirty="0" err="1"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118</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医療機関。上記短期入院型医療機関の実績等を含む。累積不明）</a:t>
                      </a:r>
                    </a:p>
                  </a:txBody>
                  <a:tcPr marL="36000" marR="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64505611"/>
                  </a:ext>
                </a:extLst>
              </a:tr>
            </a:tbl>
          </a:graphicData>
        </a:graphic>
      </p:graphicFrame>
      <p:sp>
        <p:nvSpPr>
          <p:cNvPr id="7" name="テキスト ボックス 6"/>
          <p:cNvSpPr txBox="1"/>
          <p:nvPr/>
        </p:nvSpPr>
        <p:spPr>
          <a:xfrm>
            <a:off x="0" y="416542"/>
            <a:ext cx="3408218"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抗体カクテル療法実績</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nvPr>
        </p:nvGraphicFramePr>
        <p:xfrm>
          <a:off x="147782" y="3750688"/>
          <a:ext cx="9716653" cy="1341120"/>
        </p:xfrm>
        <a:graphic>
          <a:graphicData uri="http://schemas.openxmlformats.org/drawingml/2006/table">
            <a:tbl>
              <a:tblPr firstRow="1" bandRow="1">
                <a:tableStyleId>{5C22544A-7EE6-4342-B048-85BDC9FD1C3A}</a:tableStyleId>
              </a:tblPr>
              <a:tblGrid>
                <a:gridCol w="5629013">
                  <a:extLst>
                    <a:ext uri="{9D8B030D-6E8A-4147-A177-3AD203B41FA5}">
                      <a16:colId xmlns:a16="http://schemas.microsoft.com/office/drawing/2014/main" val="4169999168"/>
                    </a:ext>
                  </a:extLst>
                </a:gridCol>
                <a:gridCol w="4087640">
                  <a:extLst>
                    <a:ext uri="{9D8B030D-6E8A-4147-A177-3AD203B41FA5}">
                      <a16:colId xmlns:a16="http://schemas.microsoft.com/office/drawing/2014/main" val="4166184499"/>
                    </a:ext>
                  </a:extLst>
                </a:gridCol>
              </a:tblGrid>
              <a:tr h="305101">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項目</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症例数（</a:t>
                      </a:r>
                      <a:r>
                        <a:rPr kumimoji="1" lang="en-US" altLang="ja-JP" sz="1600" dirty="0" smtClean="0">
                          <a:latin typeface="UD デジタル 教科書体 NK-R" panose="02020400000000000000" pitchFamily="18" charset="-128"/>
                          <a:ea typeface="UD デジタル 教科書体 NK-R" panose="02020400000000000000" pitchFamily="18" charset="-128"/>
                        </a:rPr>
                        <a:t>9/21</a:t>
                      </a:r>
                      <a:r>
                        <a:rPr kumimoji="1" lang="ja-JP" altLang="en-US" sz="1600" dirty="0" smtClean="0">
                          <a:latin typeface="UD デジタル 教科書体 NK-R" panose="02020400000000000000" pitchFamily="18" charset="-128"/>
                          <a:ea typeface="UD デジタル 教科書体 NK-R" panose="02020400000000000000" pitchFamily="18" charset="-128"/>
                        </a:rPr>
                        <a:t>時点）</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33013342"/>
                  </a:ext>
                </a:extLst>
              </a:tr>
              <a:tr h="305101">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診療所が自宅に往診で投与</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２例</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38237"/>
                  </a:ext>
                </a:extLst>
              </a:tr>
              <a:tr h="305101">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入院医療機関が自宅・施設に往診で投与</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実績なし</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22055130"/>
                  </a:ext>
                </a:extLst>
              </a:tr>
              <a:tr h="305101">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新型コロナ患者非受入病院の外来で投与</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en-US" altLang="ja-JP" sz="1600" dirty="0" smtClean="0">
                          <a:latin typeface="UD デジタル 教科書体 NK-R" panose="02020400000000000000" pitchFamily="18" charset="-128"/>
                          <a:ea typeface="UD デジタル 教科書体 NK-R" panose="02020400000000000000" pitchFamily="18" charset="-128"/>
                        </a:rPr>
                        <a:t>※9/27</a:t>
                      </a:r>
                      <a:r>
                        <a:rPr kumimoji="1" lang="ja-JP" altLang="en-US" sz="1600" dirty="0" smtClean="0">
                          <a:latin typeface="UD デジタル 教科書体 NK-R" panose="02020400000000000000" pitchFamily="18" charset="-128"/>
                          <a:ea typeface="UD デジタル 教科書体 NK-R" panose="02020400000000000000" pitchFamily="18" charset="-128"/>
                        </a:rPr>
                        <a:t>～実施予定</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4598241"/>
                  </a:ext>
                </a:extLst>
              </a:tr>
            </a:tbl>
          </a:graphicData>
        </a:graphic>
      </p:graphicFrame>
      <p:sp>
        <p:nvSpPr>
          <p:cNvPr id="10" name="テキスト ボックス 9"/>
          <p:cNvSpPr txBox="1"/>
          <p:nvPr/>
        </p:nvSpPr>
        <p:spPr>
          <a:xfrm>
            <a:off x="0" y="3455792"/>
            <a:ext cx="5888183"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抗体カクテル療法（往診等モデル実施分　</a:t>
            </a:r>
            <a:r>
              <a:rPr kumimoji="1" lang="en-US" altLang="ja-JP" sz="1600" b="1" dirty="0" smtClean="0">
                <a:latin typeface="Meiryo UI" panose="020B0604030504040204" pitchFamily="50" charset="-128"/>
                <a:ea typeface="Meiryo UI" panose="020B0604030504040204" pitchFamily="50" charset="-128"/>
              </a:rPr>
              <a:t>9/21</a:t>
            </a:r>
            <a:r>
              <a:rPr kumimoji="1" lang="ja-JP" altLang="en-US" sz="1600" b="1" dirty="0" smtClean="0">
                <a:latin typeface="Meiryo UI" panose="020B0604030504040204" pitchFamily="50" charset="-128"/>
                <a:ea typeface="Meiryo UI" panose="020B0604030504040204" pitchFamily="50" charset="-128"/>
              </a:rPr>
              <a:t>時点）</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nvPr>
        </p:nvGraphicFramePr>
        <p:xfrm>
          <a:off x="147782" y="5430362"/>
          <a:ext cx="9716653" cy="1341120"/>
        </p:xfrm>
        <a:graphic>
          <a:graphicData uri="http://schemas.openxmlformats.org/drawingml/2006/table">
            <a:tbl>
              <a:tblPr firstRow="1" bandRow="1">
                <a:tableStyleId>{5C22544A-7EE6-4342-B048-85BDC9FD1C3A}</a:tableStyleId>
              </a:tblPr>
              <a:tblGrid>
                <a:gridCol w="5629013">
                  <a:extLst>
                    <a:ext uri="{9D8B030D-6E8A-4147-A177-3AD203B41FA5}">
                      <a16:colId xmlns:a16="http://schemas.microsoft.com/office/drawing/2014/main" val="4169999168"/>
                    </a:ext>
                  </a:extLst>
                </a:gridCol>
                <a:gridCol w="4087640">
                  <a:extLst>
                    <a:ext uri="{9D8B030D-6E8A-4147-A177-3AD203B41FA5}">
                      <a16:colId xmlns:a16="http://schemas.microsoft.com/office/drawing/2014/main" val="4166184499"/>
                    </a:ext>
                  </a:extLst>
                </a:gridCol>
              </a:tblGrid>
              <a:tr h="334888">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項目</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概要</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33013342"/>
                  </a:ext>
                </a:extLst>
              </a:tr>
              <a:tr h="334888">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外来診療医療機関</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登録</a:t>
                      </a:r>
                      <a:r>
                        <a:rPr kumimoji="1" lang="en-US" altLang="ja-JP" sz="1600" dirty="0" smtClean="0">
                          <a:latin typeface="UD デジタル 教科書体 NK-R" panose="02020400000000000000" pitchFamily="18" charset="-128"/>
                          <a:ea typeface="UD デジタル 教科書体 NK-R" panose="02020400000000000000" pitchFamily="18" charset="-128"/>
                        </a:rPr>
                        <a:t>47</a:t>
                      </a:r>
                      <a:r>
                        <a:rPr kumimoji="1" lang="ja-JP" altLang="en-US" sz="1600" dirty="0" smtClean="0">
                          <a:latin typeface="UD デジタル 教科書体 NK-R" panose="02020400000000000000" pitchFamily="18" charset="-128"/>
                          <a:ea typeface="UD デジタル 教科書体 NK-R" panose="02020400000000000000" pitchFamily="18" charset="-128"/>
                        </a:rPr>
                        <a:t>病院（稼働</a:t>
                      </a:r>
                      <a:r>
                        <a:rPr kumimoji="1" lang="en-US" altLang="ja-JP" sz="1600" dirty="0" smtClean="0">
                          <a:latin typeface="UD デジタル 教科書体 NK-R" panose="02020400000000000000" pitchFamily="18" charset="-128"/>
                          <a:ea typeface="UD デジタル 教科書体 NK-R" panose="02020400000000000000" pitchFamily="18" charset="-128"/>
                        </a:rPr>
                        <a:t>47</a:t>
                      </a:r>
                      <a:r>
                        <a:rPr kumimoji="1" lang="ja-JP" altLang="en-US" sz="1600" dirty="0" smtClean="0">
                          <a:latin typeface="UD デジタル 教科書体 NK-R" panose="02020400000000000000" pitchFamily="18" charset="-128"/>
                          <a:ea typeface="UD デジタル 教科書体 NK-R" panose="02020400000000000000" pitchFamily="18" charset="-128"/>
                        </a:rPr>
                        <a:t>病院）</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en-US" altLang="ja-JP" sz="1400" dirty="0" smtClean="0">
                          <a:latin typeface="UD デジタル 教科書体 NK-R" panose="02020400000000000000" pitchFamily="18" charset="-128"/>
                          <a:ea typeface="UD デジタル 教科書体 NK-R" panose="02020400000000000000" pitchFamily="18" charset="-128"/>
                        </a:rPr>
                        <a:t>9/21</a:t>
                      </a:r>
                      <a:r>
                        <a:rPr kumimoji="1" lang="ja-JP" altLang="en-US" sz="1400" dirty="0" smtClean="0">
                          <a:latin typeface="UD デジタル 教科書体 NK-R" panose="02020400000000000000" pitchFamily="18" charset="-128"/>
                          <a:ea typeface="UD デジタル 教科書体 NK-R" panose="02020400000000000000" pitchFamily="18" charset="-128"/>
                        </a:rPr>
                        <a:t>時点）</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38237"/>
                  </a:ext>
                </a:extLst>
              </a:tr>
              <a:tr h="334888">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訪問看護ステーションによる健康観察等</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府全域</a:t>
                      </a:r>
                      <a:r>
                        <a:rPr kumimoji="1" lang="en-US" altLang="ja-JP" sz="1600" dirty="0" smtClean="0">
                          <a:latin typeface="UD デジタル 教科書体 NK-R" panose="02020400000000000000" pitchFamily="18" charset="-128"/>
                          <a:ea typeface="UD デジタル 教科書体 NK-R" panose="02020400000000000000" pitchFamily="18" charset="-128"/>
                        </a:rPr>
                        <a:t>194</a:t>
                      </a:r>
                      <a:r>
                        <a:rPr kumimoji="1" lang="ja-JP" altLang="en-US" sz="1600" dirty="0" smtClean="0">
                          <a:latin typeface="UD デジタル 教科書体 NK-R" panose="02020400000000000000" pitchFamily="18" charset="-128"/>
                          <a:ea typeface="UD デジタル 教科書体 NK-R" panose="02020400000000000000" pitchFamily="18" charset="-128"/>
                        </a:rPr>
                        <a:t>か所、実績</a:t>
                      </a:r>
                      <a:r>
                        <a:rPr kumimoji="1" lang="en-US" altLang="ja-JP" sz="1600" dirty="0" smtClean="0">
                          <a:latin typeface="UD デジタル 教科書体 NK-R" panose="02020400000000000000" pitchFamily="18" charset="-128"/>
                          <a:ea typeface="UD デジタル 教科書体 NK-R" panose="02020400000000000000" pitchFamily="18" charset="-128"/>
                        </a:rPr>
                        <a:t>295</a:t>
                      </a:r>
                      <a:r>
                        <a:rPr kumimoji="1" lang="ja-JP" altLang="en-US" sz="1600" dirty="0" smtClean="0">
                          <a:latin typeface="UD デジタル 教科書体 NK-R" panose="02020400000000000000" pitchFamily="18" charset="-128"/>
                          <a:ea typeface="UD デジタル 教科書体 NK-R" panose="02020400000000000000" pitchFamily="18" charset="-128"/>
                        </a:rPr>
                        <a:t>件</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en-US" altLang="ja-JP" sz="1400" dirty="0" smtClean="0">
                          <a:latin typeface="UD デジタル 教科書体 NK-R" panose="02020400000000000000" pitchFamily="18" charset="-128"/>
                          <a:ea typeface="UD デジタル 教科書体 NK-R" panose="02020400000000000000" pitchFamily="18" charset="-128"/>
                        </a:rPr>
                        <a:t>9/17</a:t>
                      </a:r>
                      <a:r>
                        <a:rPr kumimoji="1" lang="ja-JP" altLang="en-US" sz="1400" dirty="0" smtClean="0">
                          <a:latin typeface="UD デジタル 教科書体 NK-R" panose="02020400000000000000" pitchFamily="18" charset="-128"/>
                          <a:ea typeface="UD デジタル 教科書体 NK-R" panose="02020400000000000000" pitchFamily="18" charset="-128"/>
                        </a:rPr>
                        <a:t>時点）</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22055130"/>
                  </a:ext>
                </a:extLst>
              </a:tr>
              <a:tr h="334888">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宿泊施設連携病院（</a:t>
                      </a:r>
                      <a:r>
                        <a:rPr kumimoji="1" lang="en-US" altLang="ja-JP" sz="1600" dirty="0" smtClean="0">
                          <a:latin typeface="UD デジタル 教科書体 NK-R" panose="02020400000000000000" pitchFamily="18" charset="-128"/>
                          <a:ea typeface="UD デジタル 教科書体 NK-R" panose="02020400000000000000" pitchFamily="18" charset="-128"/>
                        </a:rPr>
                        <a:t>A</a:t>
                      </a:r>
                      <a:r>
                        <a:rPr kumimoji="1" lang="ja-JP" altLang="en-US" sz="1600" dirty="0" smtClean="0">
                          <a:latin typeface="UD デジタル 教科書体 NK-R" panose="02020400000000000000" pitchFamily="18" charset="-128"/>
                          <a:ea typeface="UD デジタル 教科書体 NK-R" panose="02020400000000000000" pitchFamily="18" charset="-128"/>
                        </a:rPr>
                        <a:t>型）数とホテルカバー数</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９病院</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dirty="0" smtClean="0">
                          <a:solidFill>
                            <a:schemeClr val="tx1"/>
                          </a:solidFill>
                          <a:latin typeface="UD デジタル 教科書体 NK-R" panose="02020400000000000000" pitchFamily="18" charset="-128"/>
                          <a:ea typeface="UD デジタル 教科書体 NK-R" panose="02020400000000000000" pitchFamily="18" charset="-128"/>
                        </a:rPr>
                        <a:t>31</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ホテル</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9/21</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時点）</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4598241"/>
                  </a:ext>
                </a:extLst>
              </a:tr>
            </a:tbl>
          </a:graphicData>
        </a:graphic>
      </p:graphicFrame>
      <p:sp>
        <p:nvSpPr>
          <p:cNvPr id="12" name="テキスト ボックス 11"/>
          <p:cNvSpPr txBox="1"/>
          <p:nvPr/>
        </p:nvSpPr>
        <p:spPr>
          <a:xfrm>
            <a:off x="0" y="5091808"/>
            <a:ext cx="5888183"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その他</a:t>
            </a:r>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47782" y="3178793"/>
            <a:ext cx="9453418" cy="276999"/>
          </a:xfrm>
          <a:prstGeom prst="rect">
            <a:avLst/>
          </a:prstGeom>
          <a:noFill/>
        </p:spPr>
        <p:txBody>
          <a:bodyPr wrap="square" rtlCol="0">
            <a:spAutoFit/>
          </a:bodyPr>
          <a:lstStyle/>
          <a:p>
            <a:r>
              <a:rPr kumimoji="1" lang="ja-JP" altLang="en-US" sz="1200" dirty="0" smtClean="0">
                <a:latin typeface="UD デジタル 教科書体 NK-R" panose="02020400000000000000" pitchFamily="18" charset="-128"/>
                <a:ea typeface="UD デジタル 教科書体 NK-R" panose="02020400000000000000" pitchFamily="18" charset="-128"/>
              </a:rPr>
              <a:t>抗体カクテル外来診療病院、新型コロナ受入病院の実績は医療機関への聞き取りによる。それ以外は、療養者システムに基づく。</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680136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9448800" y="6371729"/>
            <a:ext cx="2743200" cy="365125"/>
          </a:xfrm>
        </p:spPr>
        <p:txBody>
          <a:bodyPr/>
          <a:lstStyle/>
          <a:p>
            <a:fld id="{F216AE56-EAD3-4706-B860-3EC2C2952B40}" type="slidenum">
              <a:rPr kumimoji="1" lang="ja-JP" altLang="en-US" smtClean="0"/>
              <a:t>8</a:t>
            </a:fld>
            <a:endParaRPr kumimoji="1" lang="ja-JP" altLang="en-US" dirty="0"/>
          </a:p>
        </p:txBody>
      </p:sp>
      <p:sp>
        <p:nvSpPr>
          <p:cNvPr id="6" name="正方形/長方形 5"/>
          <p:cNvSpPr/>
          <p:nvPr/>
        </p:nvSpPr>
        <p:spPr>
          <a:xfrm>
            <a:off x="0" y="0"/>
            <a:ext cx="12192000" cy="4423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K-B" panose="02020700000000000000" pitchFamily="18" charset="-128"/>
                <a:ea typeface="UD デジタル 教科書体 NK-B" panose="02020700000000000000" pitchFamily="18" charset="-128"/>
              </a:rPr>
              <a:t>宿泊療養施設における抗体カクテル投与</a:t>
            </a:r>
            <a:r>
              <a:rPr lang="ja-JP" altLang="en-US" sz="2400" b="1" dirty="0">
                <a:latin typeface="UD デジタル 教科書体 NK-B" panose="02020700000000000000" pitchFamily="18" charset="-128"/>
                <a:ea typeface="UD デジタル 教科書体 NK-B" panose="02020700000000000000" pitchFamily="18" charset="-128"/>
              </a:rPr>
              <a:t>後</a:t>
            </a:r>
            <a:r>
              <a:rPr lang="ja-JP" altLang="en-US" sz="2400" b="1" dirty="0" smtClean="0">
                <a:latin typeface="UD デジタル 教科書体 NK-B" panose="02020700000000000000" pitchFamily="18" charset="-128"/>
                <a:ea typeface="UD デジタル 教科書体 NK-B" panose="02020700000000000000" pitchFamily="18" charset="-128"/>
              </a:rPr>
              <a:t>の経過（</a:t>
            </a:r>
            <a:r>
              <a:rPr kumimoji="1" lang="en-US" altLang="ja-JP" sz="2400" b="1" dirty="0" smtClean="0">
                <a:latin typeface="UD デジタル 教科書体 NK-B" panose="02020700000000000000" pitchFamily="18" charset="-128"/>
                <a:ea typeface="UD デジタル 教科書体 NK-B" panose="02020700000000000000" pitchFamily="18" charset="-128"/>
              </a:rPr>
              <a:t>9</a:t>
            </a:r>
            <a:r>
              <a:rPr kumimoji="1" lang="ja-JP" altLang="en-US" sz="2400" b="1" dirty="0" smtClean="0">
                <a:latin typeface="UD デジタル 教科書体 NK-B" panose="02020700000000000000" pitchFamily="18" charset="-128"/>
                <a:ea typeface="UD デジタル 教科書体 NK-B" panose="02020700000000000000" pitchFamily="18" charset="-128"/>
              </a:rPr>
              <a:t>月</a:t>
            </a:r>
            <a:r>
              <a:rPr lang="en-US" altLang="ja-JP" sz="2400" b="1" dirty="0" smtClean="0">
                <a:latin typeface="UD デジタル 教科書体 NK-B" panose="02020700000000000000" pitchFamily="18" charset="-128"/>
                <a:ea typeface="UD デジタル 教科書体 NK-B" panose="02020700000000000000" pitchFamily="18" charset="-128"/>
              </a:rPr>
              <a:t>2</a:t>
            </a:r>
            <a:r>
              <a:rPr lang="ja-JP" altLang="en-US" sz="2400" b="1" dirty="0" smtClean="0">
                <a:latin typeface="UD デジタル 教科書体 NK-B" panose="02020700000000000000" pitchFamily="18" charset="-128"/>
                <a:ea typeface="UD デジタル 教科書体 NK-B" panose="02020700000000000000" pitchFamily="18" charset="-128"/>
              </a:rPr>
              <a:t>４</a:t>
            </a:r>
            <a:r>
              <a:rPr kumimoji="1" lang="ja-JP" altLang="en-US" sz="2400" b="1" dirty="0" smtClean="0">
                <a:latin typeface="UD デジタル 教科書体 NK-B" panose="02020700000000000000" pitchFamily="18" charset="-128"/>
                <a:ea typeface="UD デジタル 教科書体 NK-B" panose="02020700000000000000" pitchFamily="18" charset="-128"/>
              </a:rPr>
              <a:t>日時点）</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767342843"/>
              </p:ext>
            </p:extLst>
          </p:nvPr>
        </p:nvGraphicFramePr>
        <p:xfrm>
          <a:off x="814780" y="1873757"/>
          <a:ext cx="7491682" cy="1310640"/>
        </p:xfrm>
        <a:graphic>
          <a:graphicData uri="http://schemas.openxmlformats.org/drawingml/2006/table">
            <a:tbl>
              <a:tblPr firstRow="1" bandRow="1">
                <a:tableStyleId>{5C22544A-7EE6-4342-B048-85BDC9FD1C3A}</a:tableStyleId>
              </a:tblPr>
              <a:tblGrid>
                <a:gridCol w="2055089">
                  <a:extLst>
                    <a:ext uri="{9D8B030D-6E8A-4147-A177-3AD203B41FA5}">
                      <a16:colId xmlns:a16="http://schemas.microsoft.com/office/drawing/2014/main" val="4169999168"/>
                    </a:ext>
                  </a:extLst>
                </a:gridCol>
                <a:gridCol w="2715491">
                  <a:extLst>
                    <a:ext uri="{9D8B030D-6E8A-4147-A177-3AD203B41FA5}">
                      <a16:colId xmlns:a16="http://schemas.microsoft.com/office/drawing/2014/main" val="4166184499"/>
                    </a:ext>
                  </a:extLst>
                </a:gridCol>
                <a:gridCol w="2721102">
                  <a:extLst>
                    <a:ext uri="{9D8B030D-6E8A-4147-A177-3AD203B41FA5}">
                      <a16:colId xmlns:a16="http://schemas.microsoft.com/office/drawing/2014/main" val="3929019697"/>
                    </a:ext>
                  </a:extLst>
                </a:gridCol>
              </a:tblGrid>
              <a:tr h="0">
                <a:tc rowSpan="2">
                  <a:txBody>
                    <a:bodyPr/>
                    <a:lstStyle/>
                    <a:p>
                      <a:pPr algn="ct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対象数</a:t>
                      </a:r>
                      <a:endParaRPr kumimoji="1" lang="ja-JP" altLang="en-US" sz="1600"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経過後の経過</a:t>
                      </a:r>
                      <a:endParaRPr kumimoji="1" lang="ja-JP" altLang="en-US" sz="1600" b="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013342"/>
                  </a:ext>
                </a:extLst>
              </a:tr>
              <a:tr h="0">
                <a:tc vMerge="1">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軽快</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非改善</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6777064"/>
                  </a:ext>
                </a:extLst>
              </a:tr>
              <a:tr h="348801">
                <a:tc>
                  <a:txBody>
                    <a:bodyPr/>
                    <a:lstStyle/>
                    <a:p>
                      <a:pPr algn="ctr"/>
                      <a:r>
                        <a:rPr kumimoji="1" lang="ja-JP" altLang="en-US" sz="2000" dirty="0" smtClean="0">
                          <a:solidFill>
                            <a:schemeClr val="tx1"/>
                          </a:solidFill>
                          <a:latin typeface="UD デジタル 教科書体 NK-R" panose="02020400000000000000" pitchFamily="18" charset="-128"/>
                          <a:ea typeface="UD デジタル 教科書体 NK-R" panose="02020400000000000000" pitchFamily="18" charset="-128"/>
                        </a:rPr>
                        <a:t>３０６</a:t>
                      </a:r>
                      <a:endPar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000" dirty="0" smtClean="0">
                          <a:solidFill>
                            <a:schemeClr val="tx1"/>
                          </a:solidFill>
                          <a:latin typeface="UD デジタル 教科書体 NK-R" panose="02020400000000000000" pitchFamily="18" charset="-128"/>
                          <a:ea typeface="UD デジタル 教科書体 NK-R" panose="02020400000000000000" pitchFamily="18" charset="-128"/>
                        </a:rPr>
                        <a:t>２９６</a:t>
                      </a:r>
                      <a:endParaRPr kumimoji="1" lang="en-US" altLang="ja-JP" sz="20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dirty="0" smtClean="0">
                          <a:solidFill>
                            <a:schemeClr val="tx1"/>
                          </a:solidFill>
                          <a:latin typeface="UD デジタル 教科書体 NK-R" panose="02020400000000000000" pitchFamily="18" charset="-128"/>
                          <a:ea typeface="UD デジタル 教科書体 NK-R" panose="02020400000000000000" pitchFamily="18" charset="-128"/>
                        </a:rPr>
                        <a:t>96.7</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000" dirty="0" smtClean="0">
                          <a:solidFill>
                            <a:schemeClr val="tx1"/>
                          </a:solidFill>
                          <a:latin typeface="UD デジタル 教科書体 NK-R" panose="02020400000000000000" pitchFamily="18" charset="-128"/>
                          <a:ea typeface="UD デジタル 教科書体 NK-R" panose="02020400000000000000" pitchFamily="18" charset="-128"/>
                        </a:rPr>
                        <a:t>１０</a:t>
                      </a:r>
                      <a:endParaRPr kumimoji="1" lang="en-US" altLang="ja-JP" sz="20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dirty="0" smtClean="0">
                          <a:solidFill>
                            <a:schemeClr val="tx1"/>
                          </a:solidFill>
                          <a:latin typeface="UD デジタル 教科書体 NK-R" panose="02020400000000000000" pitchFamily="18" charset="-128"/>
                          <a:ea typeface="UD デジタル 教科書体 NK-R" panose="02020400000000000000" pitchFamily="18" charset="-128"/>
                        </a:rPr>
                        <a:t>3.3</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2698208"/>
                  </a:ext>
                </a:extLst>
              </a:tr>
            </a:tbl>
          </a:graphicData>
        </a:graphic>
      </p:graphicFrame>
      <p:sp>
        <p:nvSpPr>
          <p:cNvPr id="7" name="テキスト ボックス 6"/>
          <p:cNvSpPr txBox="1"/>
          <p:nvPr/>
        </p:nvSpPr>
        <p:spPr>
          <a:xfrm>
            <a:off x="481611" y="547373"/>
            <a:ext cx="1476729" cy="338554"/>
          </a:xfrm>
          <a:prstGeom prst="rect">
            <a:avLst/>
          </a:prstGeom>
          <a:noFill/>
        </p:spPr>
        <p:txBody>
          <a:bodyPr wrap="square" rtlCol="0">
            <a:spAutoFit/>
          </a:bodyPr>
          <a:lstStyle/>
          <a:p>
            <a:r>
              <a:rPr kumimoji="1" lang="en-US" altLang="ja-JP" sz="1600" b="1" dirty="0" smtClean="0">
                <a:latin typeface="UD デジタル 教科書体 NK-R" panose="02020400000000000000" pitchFamily="18" charset="-128"/>
                <a:ea typeface="UD デジタル 教科書体 NK-R" panose="02020400000000000000" pitchFamily="18" charset="-128"/>
              </a:rPr>
              <a:t>【</a:t>
            </a:r>
            <a:r>
              <a:rPr kumimoji="1" lang="ja-JP" altLang="en-US" sz="1600" b="1" dirty="0" smtClean="0">
                <a:latin typeface="UD デジタル 教科書体 NK-R" panose="02020400000000000000" pitchFamily="18" charset="-128"/>
                <a:ea typeface="UD デジタル 教科書体 NK-R" panose="02020400000000000000" pitchFamily="18" charset="-128"/>
              </a:rPr>
              <a:t>分析内容</a:t>
            </a:r>
            <a:r>
              <a:rPr kumimoji="1" lang="en-US" altLang="ja-JP" sz="1600" b="1" dirty="0" smtClean="0">
                <a:latin typeface="UD デジタル 教科書体 NK-R" panose="02020400000000000000" pitchFamily="18" charset="-128"/>
                <a:ea typeface="UD デジタル 教科書体 NK-R" panose="02020400000000000000" pitchFamily="18" charset="-128"/>
              </a:rPr>
              <a:t>】</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p:cNvSpPr txBox="1"/>
          <p:nvPr/>
        </p:nvSpPr>
        <p:spPr>
          <a:xfrm>
            <a:off x="775059" y="3261600"/>
            <a:ext cx="9270641" cy="461665"/>
          </a:xfrm>
          <a:prstGeom prst="rect">
            <a:avLst/>
          </a:prstGeom>
          <a:noFill/>
        </p:spPr>
        <p:txBody>
          <a:bodyPr wrap="square" rtlCol="0">
            <a:spAutoFit/>
          </a:bodyPr>
          <a:lstStyle/>
          <a:p>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「軽快」とは</a:t>
            </a:r>
            <a:r>
              <a:rPr kumimoji="1" lang="ja-JP" altLang="en-US" sz="1200" dirty="0" smtClean="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宿泊</a:t>
            </a:r>
            <a:r>
              <a:rPr lang="ja-JP" altLang="en-US" sz="1200" dirty="0">
                <a:latin typeface="UD デジタル 教科書体 NK-R" panose="02020400000000000000" pitchFamily="18" charset="-128"/>
                <a:ea typeface="UD デジタル 教科書体 NK-R" panose="02020400000000000000" pitchFamily="18" charset="-128"/>
              </a:rPr>
              <a:t>療養</a:t>
            </a:r>
            <a:r>
              <a:rPr lang="ja-JP" altLang="en-US" sz="1200" dirty="0" smtClean="0">
                <a:latin typeface="UD デジタル 教科書体 NK-R" panose="02020400000000000000" pitchFamily="18" charset="-128"/>
                <a:ea typeface="UD デジタル 教科書体 NK-R" panose="02020400000000000000" pitchFamily="18" charset="-128"/>
              </a:rPr>
              <a:t>施設を</a:t>
            </a:r>
            <a:r>
              <a:rPr kumimoji="1" lang="ja-JP" altLang="en-US" sz="1200" dirty="0" smtClean="0">
                <a:latin typeface="UD デジタル 教科書体 NK-R" panose="02020400000000000000" pitchFamily="18" charset="-128"/>
                <a:ea typeface="UD デジタル 教科書体 NK-R" panose="02020400000000000000" pitchFamily="18" charset="-128"/>
              </a:rPr>
              <a:t>退所または自宅</a:t>
            </a:r>
            <a:r>
              <a:rPr kumimoji="1" lang="ja-JP" altLang="en-US" sz="1200" dirty="0">
                <a:latin typeface="UD デジタル 教科書体 NK-R" panose="02020400000000000000" pitchFamily="18" charset="-128"/>
                <a:ea typeface="UD デジタル 教科書体 NK-R" panose="02020400000000000000" pitchFamily="18" charset="-128"/>
              </a:rPr>
              <a:t>療養へ切替した者の数（投与後に入院したが酸素投与まで至らなかった者を含む</a:t>
            </a:r>
            <a:r>
              <a:rPr kumimoji="1" lang="ja-JP" altLang="en-US" sz="1200" dirty="0" smtClean="0">
                <a:latin typeface="UD デジタル 教科書体 NK-R" panose="02020400000000000000" pitchFamily="18" charset="-128"/>
                <a:ea typeface="UD デジタル 教科書体 NK-R" panose="02020400000000000000" pitchFamily="18" charset="-128"/>
              </a:rPr>
              <a:t>）</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「非改善」とは、投与後に酸素投与など悪化</a:t>
            </a:r>
            <a:r>
              <a:rPr kumimoji="1" lang="ja-JP" altLang="en-US" sz="1200" dirty="0" smtClean="0">
                <a:latin typeface="UD デジタル 教科書体 NK-R" panose="02020400000000000000" pitchFamily="18" charset="-128"/>
                <a:ea typeface="UD デジタル 教科書体 NK-R" panose="02020400000000000000" pitchFamily="18" charset="-128"/>
              </a:rPr>
              <a:t>し、中等症</a:t>
            </a:r>
            <a:r>
              <a:rPr kumimoji="1" lang="en-US" altLang="ja-JP" sz="1200" dirty="0">
                <a:latin typeface="UD デジタル 教科書体 NK-R" panose="02020400000000000000" pitchFamily="18" charset="-128"/>
                <a:ea typeface="UD デジタル 教科書体 NK-R" panose="02020400000000000000" pitchFamily="18" charset="-128"/>
              </a:rPr>
              <a:t>Ⅱ</a:t>
            </a:r>
            <a:r>
              <a:rPr kumimoji="1" lang="ja-JP" altLang="en-US" sz="1200" dirty="0">
                <a:latin typeface="UD デジタル 教科書体 NK-R" panose="02020400000000000000" pitchFamily="18" charset="-128"/>
                <a:ea typeface="UD デジタル 教科書体 NK-R" panose="02020400000000000000" pitchFamily="18" charset="-128"/>
              </a:rPr>
              <a:t>または重症として入院した者の数（そのうち、重症病床に入院中</a:t>
            </a:r>
            <a:r>
              <a:rPr kumimoji="1" lang="ja-JP" altLang="en-US" sz="1200" dirty="0" smtClean="0">
                <a:latin typeface="UD デジタル 教科書体 NK-R" panose="02020400000000000000" pitchFamily="18" charset="-128"/>
                <a:ea typeface="UD デジタル 教科書体 NK-R" panose="02020400000000000000" pitchFamily="18" charset="-128"/>
              </a:rPr>
              <a:t>の者は</a:t>
            </a:r>
            <a:r>
              <a:rPr kumimoji="1" lang="ja-JP" altLang="en-US" sz="1200" dirty="0">
                <a:latin typeface="UD デジタル 教科書体 NK-R" panose="02020400000000000000" pitchFamily="18" charset="-128"/>
                <a:ea typeface="UD デジタル 教科書体 NK-R" panose="02020400000000000000" pitchFamily="18" charset="-128"/>
              </a:rPr>
              <a:t>３名）</a:t>
            </a:r>
          </a:p>
        </p:txBody>
      </p:sp>
      <p:sp>
        <p:nvSpPr>
          <p:cNvPr id="3" name="正方形/長方形 2"/>
          <p:cNvSpPr/>
          <p:nvPr/>
        </p:nvSpPr>
        <p:spPr>
          <a:xfrm>
            <a:off x="694046" y="827871"/>
            <a:ext cx="11693237" cy="646331"/>
          </a:xfrm>
          <a:prstGeom prst="rect">
            <a:avLst/>
          </a:prstGeom>
        </p:spPr>
        <p:txBody>
          <a:bodyPr wrap="square">
            <a:spAutoFit/>
          </a:bodyPr>
          <a:lstStyle/>
          <a:p>
            <a:r>
              <a:rPr lang="ja-JP" altLang="en-US" dirty="0">
                <a:latin typeface="UD デジタル 教科書体 NK-R" panose="02020400000000000000" pitchFamily="18" charset="-128"/>
                <a:ea typeface="UD デジタル 教科書体 NK-R" panose="02020400000000000000" pitchFamily="18" charset="-128"/>
              </a:rPr>
              <a:t>9月</a:t>
            </a:r>
            <a:r>
              <a:rPr lang="ja-JP" altLang="en-US" dirty="0" smtClean="0">
                <a:latin typeface="UD デジタル 教科書体 NK-R" panose="02020400000000000000" pitchFamily="18" charset="-128"/>
                <a:ea typeface="UD デジタル 教科書体 NK-R" panose="02020400000000000000" pitchFamily="18" charset="-128"/>
              </a:rPr>
              <a:t>2１日</a:t>
            </a:r>
            <a:r>
              <a:rPr lang="ja-JP" altLang="en-US" dirty="0">
                <a:latin typeface="UD デジタル 教科書体 NK-R" panose="02020400000000000000" pitchFamily="18" charset="-128"/>
                <a:ea typeface="UD デジタル 教科書体 NK-R" panose="02020400000000000000" pitchFamily="18" charset="-128"/>
              </a:rPr>
              <a:t>まで</a:t>
            </a:r>
            <a:r>
              <a:rPr lang="ja-JP" altLang="en-US" dirty="0" smtClean="0">
                <a:latin typeface="UD デジタル 教科書体 NK-R" panose="02020400000000000000" pitchFamily="18" charset="-128"/>
                <a:ea typeface="UD デジタル 教科書体 NK-R" panose="02020400000000000000" pitchFamily="18" charset="-128"/>
              </a:rPr>
              <a:t>に</a:t>
            </a:r>
            <a:r>
              <a:rPr lang="ja-JP" altLang="en-US" dirty="0">
                <a:latin typeface="UD デジタル 教科書体 NK-R" panose="02020400000000000000" pitchFamily="18" charset="-128"/>
                <a:ea typeface="UD デジタル 教科書体 NK-R" panose="02020400000000000000" pitchFamily="18" charset="-128"/>
              </a:rPr>
              <a:t>宿泊療養</a:t>
            </a:r>
            <a:r>
              <a:rPr lang="ja-JP" altLang="en-US" dirty="0" smtClean="0">
                <a:latin typeface="UD デジタル 教科書体 NK-R" panose="02020400000000000000" pitchFamily="18" charset="-128"/>
                <a:ea typeface="UD デジタル 教科書体 NK-R" panose="02020400000000000000" pitchFamily="18" charset="-128"/>
              </a:rPr>
              <a:t>施設（医療型及び往診型）で</a:t>
            </a:r>
            <a:r>
              <a:rPr lang="ja-JP" altLang="en-US" dirty="0">
                <a:latin typeface="UD デジタル 教科書体 NK-R" panose="02020400000000000000" pitchFamily="18" charset="-128"/>
                <a:ea typeface="UD デジタル 教科書体 NK-R" panose="02020400000000000000" pitchFamily="18" charset="-128"/>
              </a:rPr>
              <a:t>抗体カクテルの投与が完了した</a:t>
            </a:r>
            <a:r>
              <a:rPr lang="ja-JP" altLang="en-US" dirty="0" smtClean="0">
                <a:latin typeface="UD デジタル 教科書体 NK-R" panose="02020400000000000000" pitchFamily="18" charset="-128"/>
                <a:ea typeface="UD デジタル 教科書体 NK-R" panose="02020400000000000000" pitchFamily="18" charset="-128"/>
              </a:rPr>
              <a:t>3</a:t>
            </a:r>
            <a:r>
              <a:rPr lang="en-US" altLang="ja-JP" dirty="0" smtClean="0">
                <a:latin typeface="UD デジタル 教科書体 NK-R" panose="02020400000000000000" pitchFamily="18" charset="-128"/>
                <a:ea typeface="UD デジタル 教科書体 NK-R" panose="02020400000000000000" pitchFamily="18" charset="-128"/>
              </a:rPr>
              <a:t>58</a:t>
            </a:r>
            <a:r>
              <a:rPr lang="ja-JP" altLang="en-US" dirty="0" smtClean="0">
                <a:latin typeface="UD デジタル 教科書体 NK-R" panose="02020400000000000000" pitchFamily="18" charset="-128"/>
                <a:ea typeface="UD デジタル 教科書体 NK-R" panose="02020400000000000000" pitchFamily="18" charset="-128"/>
              </a:rPr>
              <a:t>名</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うち、</a:t>
            </a:r>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宿泊療養施設</a:t>
            </a:r>
            <a:r>
              <a:rPr lang="ja-JP" altLang="en-US" dirty="0" smtClean="0">
                <a:latin typeface="UD デジタル 教科書体 NK-R" panose="02020400000000000000" pitchFamily="18" charset="-128"/>
                <a:ea typeface="UD デジタル 教科書体 NK-R" panose="02020400000000000000" pitchFamily="18" charset="-128"/>
              </a:rPr>
              <a:t>を</a:t>
            </a:r>
            <a:r>
              <a:rPr lang="ja-JP" altLang="en-US" dirty="0">
                <a:latin typeface="UD デジタル 教科書体 NK-R" panose="02020400000000000000" pitchFamily="18" charset="-128"/>
                <a:ea typeface="UD デジタル 教科書体 NK-R" panose="02020400000000000000" pitchFamily="18" charset="-128"/>
              </a:rPr>
              <a:t>退所した306名を分析</a:t>
            </a:r>
          </a:p>
        </p:txBody>
      </p:sp>
      <p:graphicFrame>
        <p:nvGraphicFramePr>
          <p:cNvPr id="5" name="表 4"/>
          <p:cNvGraphicFramePr>
            <a:graphicFrameLocks noGrp="1"/>
          </p:cNvGraphicFramePr>
          <p:nvPr>
            <p:extLst>
              <p:ext uri="{D42A27DB-BD31-4B8C-83A1-F6EECF244321}">
                <p14:modId xmlns:p14="http://schemas.microsoft.com/office/powerpoint/2010/main" val="2612774019"/>
              </p:ext>
            </p:extLst>
          </p:nvPr>
        </p:nvGraphicFramePr>
        <p:xfrm>
          <a:off x="814780" y="4305757"/>
          <a:ext cx="8866254" cy="1800000"/>
        </p:xfrm>
        <a:graphic>
          <a:graphicData uri="http://schemas.openxmlformats.org/drawingml/2006/table">
            <a:tbl>
              <a:tblPr>
                <a:tableStyleId>{5C22544A-7EE6-4342-B048-85BDC9FD1C3A}</a:tableStyleId>
              </a:tblPr>
              <a:tblGrid>
                <a:gridCol w="1492993">
                  <a:extLst>
                    <a:ext uri="{9D8B030D-6E8A-4147-A177-3AD203B41FA5}">
                      <a16:colId xmlns:a16="http://schemas.microsoft.com/office/drawing/2014/main" val="1921587829"/>
                    </a:ext>
                  </a:extLst>
                </a:gridCol>
                <a:gridCol w="540548">
                  <a:extLst>
                    <a:ext uri="{9D8B030D-6E8A-4147-A177-3AD203B41FA5}">
                      <a16:colId xmlns:a16="http://schemas.microsoft.com/office/drawing/2014/main" val="1554016147"/>
                    </a:ext>
                  </a:extLst>
                </a:gridCol>
                <a:gridCol w="821432">
                  <a:extLst>
                    <a:ext uri="{9D8B030D-6E8A-4147-A177-3AD203B41FA5}">
                      <a16:colId xmlns:a16="http://schemas.microsoft.com/office/drawing/2014/main" val="4246984195"/>
                    </a:ext>
                  </a:extLst>
                </a:gridCol>
                <a:gridCol w="821432">
                  <a:extLst>
                    <a:ext uri="{9D8B030D-6E8A-4147-A177-3AD203B41FA5}">
                      <a16:colId xmlns:a16="http://schemas.microsoft.com/office/drawing/2014/main" val="4029744585"/>
                    </a:ext>
                  </a:extLst>
                </a:gridCol>
                <a:gridCol w="821432">
                  <a:extLst>
                    <a:ext uri="{9D8B030D-6E8A-4147-A177-3AD203B41FA5}">
                      <a16:colId xmlns:a16="http://schemas.microsoft.com/office/drawing/2014/main" val="1127463369"/>
                    </a:ext>
                  </a:extLst>
                </a:gridCol>
                <a:gridCol w="821432">
                  <a:extLst>
                    <a:ext uri="{9D8B030D-6E8A-4147-A177-3AD203B41FA5}">
                      <a16:colId xmlns:a16="http://schemas.microsoft.com/office/drawing/2014/main" val="2191404617"/>
                    </a:ext>
                  </a:extLst>
                </a:gridCol>
                <a:gridCol w="821432">
                  <a:extLst>
                    <a:ext uri="{9D8B030D-6E8A-4147-A177-3AD203B41FA5}">
                      <a16:colId xmlns:a16="http://schemas.microsoft.com/office/drawing/2014/main" val="3832143032"/>
                    </a:ext>
                  </a:extLst>
                </a:gridCol>
                <a:gridCol w="821432">
                  <a:extLst>
                    <a:ext uri="{9D8B030D-6E8A-4147-A177-3AD203B41FA5}">
                      <a16:colId xmlns:a16="http://schemas.microsoft.com/office/drawing/2014/main" val="4177192420"/>
                    </a:ext>
                  </a:extLst>
                </a:gridCol>
                <a:gridCol w="821432">
                  <a:extLst>
                    <a:ext uri="{9D8B030D-6E8A-4147-A177-3AD203B41FA5}">
                      <a16:colId xmlns:a16="http://schemas.microsoft.com/office/drawing/2014/main" val="1371350057"/>
                    </a:ext>
                  </a:extLst>
                </a:gridCol>
                <a:gridCol w="1082689">
                  <a:extLst>
                    <a:ext uri="{9D8B030D-6E8A-4147-A177-3AD203B41FA5}">
                      <a16:colId xmlns:a16="http://schemas.microsoft.com/office/drawing/2014/main" val="1714238694"/>
                    </a:ext>
                  </a:extLst>
                </a:gridCol>
              </a:tblGrid>
              <a:tr h="360000">
                <a:tc gridSpan="2">
                  <a:txBody>
                    <a:bodyPr/>
                    <a:lstStyle/>
                    <a:p>
                      <a:pPr algn="l" fontAlgn="ctr"/>
                      <a:r>
                        <a:rPr lang="ja-JP" altLang="en-US" sz="1600" u="none" strike="noStrike" dirty="0">
                          <a:effectLst/>
                          <a:latin typeface="UD デジタル 教科書体 NK-R" panose="02020400000000000000" pitchFamily="18" charset="-128"/>
                          <a:ea typeface="UD デジタル 教科書体 NK-R" panose="02020400000000000000" pitchFamily="18" charset="-128"/>
                        </a:rPr>
                        <a:t>　</a:t>
                      </a:r>
                      <a:endParaRPr lang="ja-JP" alt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10</a:t>
                      </a:r>
                      <a:r>
                        <a:rPr lang="ja-JP" altLang="en-US" sz="1600" u="none" strike="noStrike" dirty="0">
                          <a:effectLst/>
                          <a:latin typeface="UD デジタル 教科書体 NK-R" panose="02020400000000000000" pitchFamily="18" charset="-128"/>
                          <a:ea typeface="UD デジタル 教科書体 NK-R" panose="02020400000000000000" pitchFamily="18" charset="-128"/>
                        </a:rPr>
                        <a:t>代</a:t>
                      </a:r>
                      <a:endParaRPr lang="ja-JP" alt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20</a:t>
                      </a:r>
                      <a:r>
                        <a:rPr lang="ja-JP" altLang="en-US" sz="1600" u="none" strike="noStrike">
                          <a:effectLst/>
                          <a:latin typeface="UD デジタル 教科書体 NK-R" panose="02020400000000000000" pitchFamily="18" charset="-128"/>
                          <a:ea typeface="UD デジタル 教科書体 NK-R" panose="02020400000000000000" pitchFamily="18" charset="-128"/>
                        </a:rPr>
                        <a:t>代</a:t>
                      </a:r>
                      <a:endParaRPr lang="ja-JP" altLang="en-US"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30</a:t>
                      </a:r>
                      <a:r>
                        <a:rPr lang="ja-JP" altLang="en-US" sz="1600" u="none" strike="noStrike">
                          <a:effectLst/>
                          <a:latin typeface="UD デジタル 教科書体 NK-R" panose="02020400000000000000" pitchFamily="18" charset="-128"/>
                          <a:ea typeface="UD デジタル 教科書体 NK-R" panose="02020400000000000000" pitchFamily="18" charset="-128"/>
                        </a:rPr>
                        <a:t>代</a:t>
                      </a:r>
                      <a:endParaRPr lang="ja-JP" altLang="en-US"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40</a:t>
                      </a:r>
                      <a:r>
                        <a:rPr lang="ja-JP" altLang="en-US" sz="1600" u="none" strike="noStrike">
                          <a:effectLst/>
                          <a:latin typeface="UD デジタル 教科書体 NK-R" panose="02020400000000000000" pitchFamily="18" charset="-128"/>
                          <a:ea typeface="UD デジタル 教科書体 NK-R" panose="02020400000000000000" pitchFamily="18" charset="-128"/>
                        </a:rPr>
                        <a:t>代</a:t>
                      </a:r>
                      <a:endParaRPr lang="ja-JP" altLang="en-US"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50</a:t>
                      </a:r>
                      <a:r>
                        <a:rPr lang="ja-JP" altLang="en-US" sz="1600" u="none" strike="noStrike">
                          <a:effectLst/>
                          <a:latin typeface="UD デジタル 教科書体 NK-R" panose="02020400000000000000" pitchFamily="18" charset="-128"/>
                          <a:ea typeface="UD デジタル 教科書体 NK-R" panose="02020400000000000000" pitchFamily="18" charset="-128"/>
                        </a:rPr>
                        <a:t>代</a:t>
                      </a:r>
                      <a:endParaRPr lang="ja-JP" altLang="en-US"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60</a:t>
                      </a:r>
                      <a:r>
                        <a:rPr lang="ja-JP" altLang="en-US" sz="1600" u="none" strike="noStrike">
                          <a:effectLst/>
                          <a:latin typeface="UD デジタル 教科書体 NK-R" panose="02020400000000000000" pitchFamily="18" charset="-128"/>
                          <a:ea typeface="UD デジタル 教科書体 NK-R" panose="02020400000000000000" pitchFamily="18" charset="-128"/>
                        </a:rPr>
                        <a:t>代</a:t>
                      </a:r>
                      <a:endParaRPr lang="ja-JP" altLang="en-US"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70</a:t>
                      </a:r>
                      <a:r>
                        <a:rPr lang="ja-JP" altLang="en-US" sz="1600" u="none" strike="noStrike" dirty="0">
                          <a:effectLst/>
                          <a:latin typeface="UD デジタル 教科書体 NK-R" panose="02020400000000000000" pitchFamily="18" charset="-128"/>
                          <a:ea typeface="UD デジタル 教科書体 NK-R" panose="02020400000000000000" pitchFamily="18" charset="-128"/>
                        </a:rPr>
                        <a:t>代</a:t>
                      </a:r>
                      <a:endParaRPr lang="ja-JP" alt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600" u="none" strike="noStrike" dirty="0">
                          <a:effectLst/>
                          <a:latin typeface="UD デジタル 教科書体 NK-R" panose="02020400000000000000" pitchFamily="18" charset="-128"/>
                          <a:ea typeface="UD デジタル 教科書体 NK-R" panose="02020400000000000000" pitchFamily="18" charset="-128"/>
                        </a:rPr>
                        <a:t>総計</a:t>
                      </a:r>
                      <a:endParaRPr lang="ja-JP" alt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353372"/>
                  </a:ext>
                </a:extLst>
              </a:tr>
              <a:tr h="360000">
                <a:tc>
                  <a:txBody>
                    <a:bodyPr/>
                    <a:lstStyle/>
                    <a:p>
                      <a:pPr algn="r" fontAlgn="ctr"/>
                      <a:r>
                        <a:rPr lang="ja-JP" altLang="en-US" sz="1600" u="none" strike="noStrike" dirty="0">
                          <a:effectLst/>
                          <a:latin typeface="UD デジタル 教科書体 NK-R" panose="02020400000000000000" pitchFamily="18" charset="-128"/>
                          <a:ea typeface="UD デジタル 教科書体 NK-R" panose="02020400000000000000" pitchFamily="18" charset="-128"/>
                        </a:rPr>
                        <a:t>全体</a:t>
                      </a:r>
                      <a:endParaRPr lang="ja-JP" alt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sz="1600" u="none" strike="noStrike" dirty="0">
                          <a:effectLst/>
                          <a:latin typeface="UD デジタル 教科書体 NK-R" panose="02020400000000000000" pitchFamily="18" charset="-128"/>
                          <a:ea typeface="UD デジタル 教科書体 NK-R" panose="02020400000000000000" pitchFamily="18" charset="-128"/>
                        </a:rPr>
                        <a:t>A</a:t>
                      </a:r>
                      <a:endParaRPr 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4</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21</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27</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55</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166</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27</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6</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306</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3556465"/>
                  </a:ext>
                </a:extLst>
              </a:tr>
              <a:tr h="360000">
                <a:tc>
                  <a:txBody>
                    <a:bodyPr/>
                    <a:lstStyle/>
                    <a:p>
                      <a:pPr algn="r" fontAlgn="ctr"/>
                      <a:r>
                        <a:rPr lang="ja-JP" altLang="en-US" sz="1600" u="none" strike="noStrike" dirty="0">
                          <a:effectLst/>
                          <a:latin typeface="UD デジタル 教科書体 NK-R" panose="02020400000000000000" pitchFamily="18" charset="-128"/>
                          <a:ea typeface="UD デジタル 教科書体 NK-R" panose="02020400000000000000" pitchFamily="18" charset="-128"/>
                        </a:rPr>
                        <a:t>軽快</a:t>
                      </a:r>
                      <a:endParaRPr lang="ja-JP" alt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600" u="none" strike="noStrike" dirty="0">
                          <a:effectLst/>
                          <a:latin typeface="UD デジタル 教科書体 NK-R" panose="02020400000000000000" pitchFamily="18" charset="-128"/>
                          <a:ea typeface="UD デジタル 教科書体 NK-R" panose="02020400000000000000" pitchFamily="18" charset="-128"/>
                        </a:rPr>
                        <a:t>　</a:t>
                      </a:r>
                      <a:endParaRPr lang="ja-JP" alt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4</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21</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27</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54</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161</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24</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5</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296</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2455560"/>
                  </a:ext>
                </a:extLst>
              </a:tr>
              <a:tr h="360000">
                <a:tc>
                  <a:txBody>
                    <a:bodyPr/>
                    <a:lstStyle/>
                    <a:p>
                      <a:pPr algn="r" fontAlgn="ctr"/>
                      <a:r>
                        <a:rPr lang="ja-JP" altLang="en-US" sz="1600" b="1" u="none" strike="noStrike" dirty="0">
                          <a:effectLst/>
                          <a:latin typeface="UD デジタル 教科書体 NK-R" panose="02020400000000000000" pitchFamily="18" charset="-128"/>
                          <a:ea typeface="UD デジタル 教科書体 NK-R" panose="02020400000000000000" pitchFamily="18" charset="-128"/>
                        </a:rPr>
                        <a:t>非改善</a:t>
                      </a:r>
                      <a:endParaRPr lang="ja-JP" altLang="en-US" sz="1600" b="1"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sz="1600" u="none" strike="noStrike" dirty="0">
                          <a:effectLst/>
                          <a:latin typeface="UD デジタル 教科書体 NK-R" panose="02020400000000000000" pitchFamily="18" charset="-128"/>
                          <a:ea typeface="UD デジタル 教科書体 NK-R" panose="02020400000000000000" pitchFamily="18" charset="-128"/>
                        </a:rPr>
                        <a:t>B</a:t>
                      </a:r>
                      <a:endParaRPr 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0</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0</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0</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1</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5</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3</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1</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a:effectLst/>
                          <a:latin typeface="UD デジタル 教科書体 NK-R" panose="02020400000000000000" pitchFamily="18" charset="-128"/>
                          <a:ea typeface="UD デジタル 教科書体 NK-R" panose="02020400000000000000" pitchFamily="18" charset="-128"/>
                        </a:rPr>
                        <a:t>10</a:t>
                      </a:r>
                      <a:endParaRPr lang="en-US" altLang="ja-JP" sz="1600" b="0" i="0" u="none" strike="noStrike">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5363035"/>
                  </a:ext>
                </a:extLst>
              </a:tr>
              <a:tr h="360000">
                <a:tc>
                  <a:txBody>
                    <a:bodyPr/>
                    <a:lstStyle/>
                    <a:p>
                      <a:pPr algn="r" fontAlgn="ctr"/>
                      <a:r>
                        <a:rPr lang="ja-JP" altLang="en-US" sz="1600" b="1" u="none" strike="noStrike" dirty="0">
                          <a:effectLst/>
                          <a:latin typeface="UD デジタル 教科書体 NK-R" panose="02020400000000000000" pitchFamily="18" charset="-128"/>
                          <a:ea typeface="UD デジタル 教科書体 NK-R" panose="02020400000000000000" pitchFamily="18" charset="-128"/>
                        </a:rPr>
                        <a:t>非改善率</a:t>
                      </a:r>
                      <a:endParaRPr lang="ja-JP" altLang="en-US" sz="1600" b="1"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sz="1600" u="none" strike="noStrike" dirty="0">
                          <a:effectLst/>
                          <a:latin typeface="UD デジタル 教科書体 NK-R" panose="02020400000000000000" pitchFamily="18" charset="-128"/>
                          <a:ea typeface="UD デジタル 教科書体 NK-R" panose="02020400000000000000" pitchFamily="18" charset="-128"/>
                        </a:rPr>
                        <a:t>B/A</a:t>
                      </a:r>
                      <a:endParaRPr lang="en-US"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0.0%</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0.0%</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0.0%</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1.8%</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3.0%</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11.1%</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16.7%</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600" u="none" strike="noStrike" dirty="0">
                          <a:effectLst/>
                          <a:latin typeface="UD デジタル 教科書体 NK-R" panose="02020400000000000000" pitchFamily="18" charset="-128"/>
                          <a:ea typeface="UD デジタル 教科書体 NK-R" panose="02020400000000000000" pitchFamily="18" charset="-128"/>
                        </a:rPr>
                        <a:t>3.3%</a:t>
                      </a:r>
                      <a:endParaRPr lang="en-US" altLang="ja-JP" sz="16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3543514"/>
                  </a:ext>
                </a:extLst>
              </a:tr>
            </a:tbl>
          </a:graphicData>
        </a:graphic>
      </p:graphicFrame>
      <p:sp>
        <p:nvSpPr>
          <p:cNvPr id="15" name="テキスト ボックス 14"/>
          <p:cNvSpPr txBox="1"/>
          <p:nvPr/>
        </p:nvSpPr>
        <p:spPr>
          <a:xfrm>
            <a:off x="481611" y="1532258"/>
            <a:ext cx="2010129" cy="338554"/>
          </a:xfrm>
          <a:prstGeom prst="rect">
            <a:avLst/>
          </a:prstGeom>
          <a:noFill/>
        </p:spPr>
        <p:txBody>
          <a:bodyPr wrap="square" rtlCol="0">
            <a:spAutoFit/>
          </a:bodyPr>
          <a:lstStyle/>
          <a:p>
            <a:r>
              <a:rPr kumimoji="1" lang="en-US" altLang="ja-JP" sz="1600" b="1" dirty="0" smtClean="0">
                <a:latin typeface="UD デジタル 教科書体 NK-R" panose="02020400000000000000" pitchFamily="18" charset="-128"/>
                <a:ea typeface="UD デジタル 教科書体 NK-R" panose="02020400000000000000" pitchFamily="18" charset="-128"/>
              </a:rPr>
              <a:t>【</a:t>
            </a:r>
            <a:r>
              <a:rPr kumimoji="1" lang="ja-JP" altLang="en-US" sz="1600" b="1" dirty="0" smtClean="0">
                <a:latin typeface="UD デジタル 教科書体 NK-R" panose="02020400000000000000" pitchFamily="18" charset="-128"/>
                <a:ea typeface="UD デジタル 教科書体 NK-R" panose="02020400000000000000" pitchFamily="18" charset="-128"/>
              </a:rPr>
              <a:t>投与後の経過</a:t>
            </a:r>
            <a:r>
              <a:rPr kumimoji="1" lang="en-US" altLang="ja-JP" sz="1600" b="1" dirty="0" smtClean="0">
                <a:latin typeface="UD デジタル 教科書体 NK-R" panose="02020400000000000000" pitchFamily="18" charset="-128"/>
                <a:ea typeface="UD デジタル 教科書体 NK-R" panose="02020400000000000000" pitchFamily="18" charset="-128"/>
              </a:rPr>
              <a:t>】</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p:cNvSpPr txBox="1"/>
          <p:nvPr/>
        </p:nvSpPr>
        <p:spPr>
          <a:xfrm>
            <a:off x="496125" y="3810987"/>
            <a:ext cx="3408218" cy="338554"/>
          </a:xfrm>
          <a:prstGeom prst="rect">
            <a:avLst/>
          </a:prstGeom>
          <a:noFill/>
        </p:spPr>
        <p:txBody>
          <a:bodyPr wrap="square" rtlCol="0">
            <a:spAutoFit/>
          </a:bodyPr>
          <a:lstStyle/>
          <a:p>
            <a:r>
              <a:rPr kumimoji="1" lang="en-US" altLang="ja-JP" sz="1600" b="1" dirty="0" smtClean="0">
                <a:latin typeface="UD デジタル 教科書体 NK-R" panose="02020400000000000000" pitchFamily="18" charset="-128"/>
                <a:ea typeface="UD デジタル 教科書体 NK-R" panose="02020400000000000000" pitchFamily="18" charset="-128"/>
              </a:rPr>
              <a:t>【</a:t>
            </a:r>
            <a:r>
              <a:rPr kumimoji="1" lang="ja-JP" altLang="en-US" sz="1600" b="1" dirty="0" smtClean="0">
                <a:latin typeface="UD デジタル 教科書体 NK-R" panose="02020400000000000000" pitchFamily="18" charset="-128"/>
                <a:ea typeface="UD デジタル 教科書体 NK-R" panose="02020400000000000000" pitchFamily="18" charset="-128"/>
              </a:rPr>
              <a:t>年齢分布</a:t>
            </a:r>
            <a:r>
              <a:rPr kumimoji="1" lang="en-US" altLang="ja-JP" sz="1600" b="1" dirty="0" smtClean="0">
                <a:latin typeface="UD デジタル 教科書体 NK-R" panose="02020400000000000000" pitchFamily="18" charset="-128"/>
                <a:ea typeface="UD デジタル 教科書体 NK-R" panose="02020400000000000000" pitchFamily="18" charset="-128"/>
              </a:rPr>
              <a:t>】</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18" name="正方形/長方形 17"/>
          <p:cNvSpPr/>
          <p:nvPr/>
        </p:nvSpPr>
        <p:spPr>
          <a:xfrm>
            <a:off x="7262071" y="3980264"/>
            <a:ext cx="2536886" cy="307777"/>
          </a:xfrm>
          <a:prstGeom prst="rect">
            <a:avLst/>
          </a:prstGeom>
        </p:spPr>
        <p:txBody>
          <a:bodyPr wrap="square">
            <a:spAutoFit/>
          </a:bodyPr>
          <a:lstStyle/>
          <a:p>
            <a:r>
              <a:rPr lang="ja-JP" altLang="en-US" sz="1400" dirty="0" smtClean="0">
                <a:latin typeface="UD デジタル 教科書体 NK-R" panose="02020400000000000000" pitchFamily="18" charset="-128"/>
                <a:ea typeface="UD デジタル 教科書体 NK-R" panose="02020400000000000000" pitchFamily="18" charset="-128"/>
              </a:rPr>
              <a:t>（</a:t>
            </a:r>
            <a:r>
              <a:rPr lang="ja-JP" altLang="en-US" sz="1400" dirty="0">
                <a:latin typeface="UD デジタル 教科書体 NK-R" panose="02020400000000000000" pitchFamily="18" charset="-128"/>
                <a:ea typeface="UD デジタル 教科書体 NK-R" panose="02020400000000000000" pitchFamily="18" charset="-128"/>
              </a:rPr>
              <a:t>9月24日</a:t>
            </a:r>
            <a:r>
              <a:rPr lang="ja-JP" altLang="en-US" sz="1400" dirty="0" smtClean="0">
                <a:latin typeface="UD デジタル 教科書体 NK-R" panose="02020400000000000000" pitchFamily="18" charset="-128"/>
                <a:ea typeface="UD デジタル 教科書体 NK-R" panose="02020400000000000000" pitchFamily="18" charset="-128"/>
              </a:rPr>
              <a:t>時点／単位</a:t>
            </a:r>
            <a:r>
              <a:rPr lang="ja-JP" altLang="en-US" sz="1400" dirty="0">
                <a:latin typeface="UD デジタル 教科書体 NK-R" panose="02020400000000000000" pitchFamily="18" charset="-128"/>
                <a:ea typeface="UD デジタル 教科書体 NK-R" panose="02020400000000000000" pitchFamily="18" charset="-128"/>
              </a:rPr>
              <a:t>：人、％）</a:t>
            </a:r>
          </a:p>
        </p:txBody>
      </p:sp>
    </p:spTree>
    <p:extLst>
      <p:ext uri="{BB962C8B-B14F-4D97-AF65-F5344CB8AC3E}">
        <p14:creationId xmlns:p14="http://schemas.microsoft.com/office/powerpoint/2010/main" val="235242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55507"/>
            <a:ext cx="12192000" cy="1231091"/>
          </a:xfrm>
          <a:noFill/>
          <a:ln>
            <a:solidFill>
              <a:schemeClr val="tx1"/>
            </a:solidFill>
          </a:ln>
        </p:spPr>
        <p:txBody>
          <a:bodyPr>
            <a:normAutofit/>
          </a:bodyPr>
          <a:lstStyle/>
          <a:p>
            <a:pPr>
              <a:lnSpc>
                <a:spcPts val="2100"/>
              </a:lnSpc>
            </a:pPr>
            <a:r>
              <a:rPr kumimoji="1" lang="ja-JP" altLang="en-US"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感染の急拡大に伴い保健所業務がひっ迫した場合、疫学調査</a:t>
            </a:r>
            <a:r>
              <a:rPr lang="ja-JP" altLang="en-US"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や健康調査などの確認が遅れるケースが発生</a:t>
            </a:r>
            <a:r>
              <a:rPr lang="en-US" altLang="ja-JP"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
            </a:r>
            <a:br>
              <a:rPr lang="en-US" altLang="ja-JP"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br>
            <a:r>
              <a:rPr lang="ja-JP" altLang="en-US"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◆宿泊療養を希望する感染者が、保健所からの調査に時間を要する場合、いち早く宿泊療養施設に繋がるよう、新たに、「宿泊療養予約緊急</a:t>
            </a:r>
            <a:r>
              <a:rPr lang="en-US" altLang="ja-JP"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
            </a:r>
            <a:br>
              <a:rPr lang="en-US" altLang="ja-JP"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br>
            <a:r>
              <a:rPr lang="ja-JP" altLang="en-US" sz="1600" dirty="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　</a:t>
            </a:r>
            <a:r>
              <a:rPr lang="ja-JP" altLang="en-US"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コールセンター（仮称）」を試行的に設置する。</a:t>
            </a:r>
            <a:r>
              <a:rPr lang="ja-JP" altLang="en-US" sz="1600" u="sng"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（９月</a:t>
            </a:r>
            <a:r>
              <a:rPr lang="en-US" altLang="ja-JP" sz="1600" u="sng" dirty="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27</a:t>
            </a:r>
            <a:r>
              <a:rPr lang="ja-JP" altLang="en-US" sz="1600" u="sng"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日（月）～１０月２２日</a:t>
            </a:r>
            <a:r>
              <a:rPr lang="en-US" altLang="ja-JP" sz="1600" u="sng"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a:t>
            </a:r>
            <a:r>
              <a:rPr lang="ja-JP" altLang="en-US" sz="1600" u="sng"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金</a:t>
            </a:r>
            <a:r>
              <a:rPr lang="en-US" altLang="ja-JP" sz="1600" u="sng"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a:t>
            </a:r>
            <a:r>
              <a:rPr lang="ja-JP" altLang="en-US" sz="1600" u="sng"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まで；専用ダイヤル　０６－４３９７ー３６９６）</a:t>
            </a:r>
            <a:r>
              <a:rPr lang="en-US" altLang="ja-JP" sz="1600" u="sng" dirty="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
            </a:r>
            <a:br>
              <a:rPr lang="en-US" altLang="ja-JP" sz="1600" u="sng" dirty="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br>
            <a:r>
              <a:rPr lang="ja-JP" altLang="en-US"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◆当面の間</a:t>
            </a:r>
            <a:r>
              <a:rPr lang="ja-JP" altLang="en-US" sz="1600" dirty="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、陽性</a:t>
            </a:r>
            <a:r>
              <a:rPr lang="ja-JP" altLang="en-US"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判明日から</a:t>
            </a:r>
            <a:r>
              <a:rPr lang="ja-JP" altLang="en-US" sz="1600" dirty="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３</a:t>
            </a:r>
            <a:r>
              <a:rPr lang="ja-JP" altLang="en-US"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日経</a:t>
            </a:r>
            <a:r>
              <a:rPr lang="ja-JP" altLang="en-US" sz="1600" dirty="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過しても保健所から連絡が</a:t>
            </a:r>
            <a:r>
              <a:rPr lang="ja-JP" altLang="en-US" sz="1600" dirty="0" smtClean="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rPr>
              <a:t>ない大阪市民で宿泊療養を希望される方で、発生届が出ている患者</a:t>
            </a:r>
            <a:endParaRPr kumimoji="1" lang="ja-JP" altLang="en-US" sz="1600" dirty="0">
              <a:solidFill>
                <a:schemeClr val="tx1">
                  <a:lumMod val="95000"/>
                  <a:lumOff val="5000"/>
                </a:schemeClr>
              </a:solidFill>
              <a:latin typeface="UD デジタル 教科書体 NK-B" panose="02020700000000000000" pitchFamily="18" charset="-128"/>
              <a:ea typeface="UD デジタル 教科書体 NK-B" panose="02020700000000000000" pitchFamily="18" charset="-128"/>
            </a:endParaRPr>
          </a:p>
        </p:txBody>
      </p:sp>
      <p:sp>
        <p:nvSpPr>
          <p:cNvPr id="4" name="正方形/長方形 3"/>
          <p:cNvSpPr/>
          <p:nvPr/>
        </p:nvSpPr>
        <p:spPr>
          <a:xfrm>
            <a:off x="0" y="1"/>
            <a:ext cx="12192000" cy="5555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「宿泊療養予約緊急コールセンタ</a:t>
            </a:r>
            <a:r>
              <a:rPr kumimoji="1" lang="en-US" altLang="ja-JP" sz="24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24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」の設置について（</a:t>
            </a:r>
            <a:r>
              <a:rPr kumimoji="1" lang="ja-JP" altLang="en-US" sz="24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大阪</a:t>
            </a:r>
            <a:r>
              <a:rPr kumimoji="1" lang="ja-JP" altLang="en-US" sz="24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市民向けに試行的実施）</a:t>
            </a:r>
            <a:endParaRPr kumimoji="1" lang="ja-JP" altLang="en-US" sz="24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 name="タイトル 1"/>
          <p:cNvSpPr txBox="1">
            <a:spLocks/>
          </p:cNvSpPr>
          <p:nvPr/>
        </p:nvSpPr>
        <p:spPr>
          <a:xfrm>
            <a:off x="635371" y="1974867"/>
            <a:ext cx="1390377" cy="357088"/>
          </a:xfrm>
          <a:prstGeom prst="rect">
            <a:avLst/>
          </a:prstGeom>
          <a:solidFill>
            <a:schemeClr val="accent1">
              <a:lumMod val="40000"/>
              <a:lumOff val="60000"/>
            </a:schemeClr>
          </a:solidFill>
          <a:ln w="25400">
            <a:solidFill>
              <a:schemeClr val="accent1"/>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予約の流れ</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sp>
        <p:nvSpPr>
          <p:cNvPr id="8" name="タイトル 1"/>
          <p:cNvSpPr txBox="1">
            <a:spLocks/>
          </p:cNvSpPr>
          <p:nvPr/>
        </p:nvSpPr>
        <p:spPr>
          <a:xfrm>
            <a:off x="899078" y="2511334"/>
            <a:ext cx="943789" cy="1422109"/>
          </a:xfrm>
          <a:prstGeom prst="rect">
            <a:avLst/>
          </a:prstGeom>
          <a:solidFill>
            <a:schemeClr val="accent2">
              <a:lumMod val="60000"/>
              <a:lumOff val="40000"/>
            </a:schemeClr>
          </a:solidFill>
          <a:ln w="25400">
            <a:solidFill>
              <a:schemeClr val="accent1"/>
            </a:solidFill>
          </a:ln>
        </p:spPr>
        <p:txBody>
          <a:bodyPr vert="eaVert"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患　者</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sp>
        <p:nvSpPr>
          <p:cNvPr id="10" name="タイトル 1"/>
          <p:cNvSpPr txBox="1">
            <a:spLocks/>
          </p:cNvSpPr>
          <p:nvPr/>
        </p:nvSpPr>
        <p:spPr>
          <a:xfrm>
            <a:off x="5908431" y="2483461"/>
            <a:ext cx="859673" cy="1422109"/>
          </a:xfrm>
          <a:prstGeom prst="rect">
            <a:avLst/>
          </a:prstGeom>
          <a:solidFill>
            <a:schemeClr val="accent3">
              <a:lumMod val="40000"/>
              <a:lumOff val="60000"/>
            </a:schemeClr>
          </a:solidFill>
          <a:ln w="25400">
            <a:solidFill>
              <a:schemeClr val="accent1"/>
            </a:solidFill>
          </a:ln>
        </p:spPr>
        <p:txBody>
          <a:bodyPr vert="eaVert"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　　宿泊施設</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sp>
        <p:nvSpPr>
          <p:cNvPr id="11" name="タイトル 1"/>
          <p:cNvSpPr txBox="1">
            <a:spLocks/>
          </p:cNvSpPr>
          <p:nvPr/>
        </p:nvSpPr>
        <p:spPr>
          <a:xfrm>
            <a:off x="2054748" y="2015519"/>
            <a:ext cx="3981157" cy="357088"/>
          </a:xfrm>
          <a:prstGeom prst="rect">
            <a:avLst/>
          </a:prstGeom>
          <a:ln w="25400">
            <a:no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現在　保健所の健康調査、疫学調査後に手続き</a:t>
            </a:r>
            <a:endPar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12" name="直線矢印コネクタ 11"/>
          <p:cNvCxnSpPr/>
          <p:nvPr/>
        </p:nvCxnSpPr>
        <p:spPr>
          <a:xfrm flipV="1">
            <a:off x="1842867" y="3133717"/>
            <a:ext cx="4065564" cy="1"/>
          </a:xfrm>
          <a:prstGeom prst="straightConnector1">
            <a:avLst/>
          </a:prstGeom>
          <a:ln w="9525">
            <a:tailEnd type="triangle"/>
          </a:ln>
        </p:spPr>
        <p:style>
          <a:lnRef idx="3">
            <a:schemeClr val="dk1"/>
          </a:lnRef>
          <a:fillRef idx="0">
            <a:schemeClr val="dk1"/>
          </a:fillRef>
          <a:effectRef idx="2">
            <a:schemeClr val="dk1"/>
          </a:effectRef>
          <a:fontRef idx="minor">
            <a:schemeClr val="tx1"/>
          </a:fontRef>
        </p:style>
      </p:cxnSp>
      <p:sp>
        <p:nvSpPr>
          <p:cNvPr id="9" name="タイトル 1"/>
          <p:cNvSpPr txBox="1">
            <a:spLocks/>
          </p:cNvSpPr>
          <p:nvPr/>
        </p:nvSpPr>
        <p:spPr>
          <a:xfrm>
            <a:off x="3351197" y="2520224"/>
            <a:ext cx="834662" cy="1422109"/>
          </a:xfrm>
          <a:prstGeom prst="rect">
            <a:avLst/>
          </a:prstGeom>
          <a:solidFill>
            <a:schemeClr val="bg1"/>
          </a:solidFill>
          <a:ln w="25400">
            <a:solidFill>
              <a:schemeClr val="accent1"/>
            </a:solidFill>
          </a:ln>
        </p:spPr>
        <p:txBody>
          <a:bodyPr vert="eaVert"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　　　保健所</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17" name="直線矢印コネクタ 16"/>
          <p:cNvCxnSpPr>
            <a:endCxn id="16" idx="1"/>
          </p:cNvCxnSpPr>
          <p:nvPr/>
        </p:nvCxnSpPr>
        <p:spPr>
          <a:xfrm>
            <a:off x="1842867" y="3564373"/>
            <a:ext cx="1544220" cy="1400802"/>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19" name="直線矢印コネクタ 18"/>
          <p:cNvCxnSpPr/>
          <p:nvPr/>
        </p:nvCxnSpPr>
        <p:spPr>
          <a:xfrm flipV="1">
            <a:off x="4185859" y="3564373"/>
            <a:ext cx="1722572" cy="139713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
        <p:nvSpPr>
          <p:cNvPr id="21" name="四角形吹き出し 20"/>
          <p:cNvSpPr/>
          <p:nvPr/>
        </p:nvSpPr>
        <p:spPr>
          <a:xfrm>
            <a:off x="512699" y="5852159"/>
            <a:ext cx="6402344" cy="801858"/>
          </a:xfrm>
          <a:prstGeom prst="wedgeRectCallout">
            <a:avLst>
              <a:gd name="adj1" fmla="val 5791"/>
              <a:gd name="adj2" fmla="val -41009"/>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○保健所からの連絡前に、コールセンター経由で迅速に宿泊施設へ入所</a:t>
            </a:r>
            <a:endParaRPr kumimoji="1" lang="en-US" altLang="ja-JP"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en-US" altLang="ja-JP"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&lt;</a:t>
            </a: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時間短縮、患者の不安払拭にも寄与</a:t>
            </a:r>
            <a:r>
              <a:rPr kumimoji="1" lang="en-US" altLang="ja-JP"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&gt;</a:t>
            </a:r>
          </a:p>
        </p:txBody>
      </p:sp>
      <p:sp>
        <p:nvSpPr>
          <p:cNvPr id="22" name="タイトル 1"/>
          <p:cNvSpPr txBox="1">
            <a:spLocks/>
          </p:cNvSpPr>
          <p:nvPr/>
        </p:nvSpPr>
        <p:spPr>
          <a:xfrm>
            <a:off x="7044827" y="1880315"/>
            <a:ext cx="4942449" cy="4773702"/>
          </a:xfrm>
          <a:prstGeom prst="rect">
            <a:avLst/>
          </a:prstGeom>
          <a:noFill/>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ts val="1900"/>
              </a:lnSpc>
              <a:spcBef>
                <a:spcPct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宿泊療養予約緊急コールセンター</a:t>
            </a:r>
            <a:r>
              <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（仮称）</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a:t>
            </a:r>
            <a:r>
              <a:rPr kumimoji="1" lang="ja-JP" altLang="en-US" sz="1400" b="0" i="0" u="sng"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専用</a:t>
            </a:r>
            <a:r>
              <a:rPr kumimoji="1" lang="ja-JP" altLang="en-US" sz="1400" b="0" i="0" u="sng"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ダイヤル　</a:t>
            </a:r>
            <a:r>
              <a:rPr kumimoji="1" lang="ja-JP" altLang="en-US" sz="1400" b="0" i="0" u="sng"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０６－４３９７</a:t>
            </a:r>
            <a:r>
              <a:rPr kumimoji="1" lang="ja-JP" altLang="en-US" sz="1400" b="0" i="0" u="sng"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a:t>
            </a:r>
            <a:r>
              <a:rPr kumimoji="1" lang="ja-JP" altLang="en-US" sz="1400" b="0" i="0" u="sng"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３６９６</a:t>
            </a:r>
            <a:endParaRPr kumimoji="1" lang="en-US" altLang="ja-JP" sz="1400" b="0" i="0" u="sng"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・運営時間　午前９時～１８時</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・設置場所　府庁本館（感染症対策支援課内）</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・センターの体制　 府職員</a:t>
            </a: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３</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名～５名（予定）</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・予約対象　</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陽性判明日から</a:t>
            </a: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３</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日経過しても保健所から連絡がない大阪　</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市民で宿泊療養を希望される方</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発生届が保健所で受理されている患者</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・予約から入所までの流れ</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①患者からの予約</a:t>
            </a: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②発生届、ＨＥＲＳＹＳ入力済の確認</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③宿泊療養適用の判断に必要な最低限の確認</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③府独自の健康管理システムの入力</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④通常の宿泊搬送システムによる手続き</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⑤当日もしくは翌日に宿泊施設入所（２か所に限定）</a:t>
            </a:r>
            <a:endParaRPr kumimoji="1" lang="en-US" altLang="ja-JP" sz="1400" b="0" i="0" u="none" strike="noStrike" kern="1200" cap="none" spc="0" normalizeH="0" baseline="0" noProof="0" dirty="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　　（宿泊施設入所後、市保健所が疫学調査などを実施）</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ts val="1900"/>
              </a:lnSpc>
              <a:spcBef>
                <a:spcPct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a:t>
            </a:r>
            <a:r>
              <a:rPr kumimoji="1" lang="ja-JP" altLang="en-US"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試行実施し、保健所業務との比較検証、課題を洗い出し</a:t>
            </a:r>
            <a:endParaRPr kumimoji="1" lang="en-US" altLang="ja-JP" sz="14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pic>
        <p:nvPicPr>
          <p:cNvPr id="23" name="図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4536" y="2378194"/>
            <a:ext cx="811896" cy="695404"/>
          </a:xfrm>
          <a:prstGeom prst="rect">
            <a:avLst/>
          </a:prstGeom>
        </p:spPr>
      </p:pic>
      <p:pic>
        <p:nvPicPr>
          <p:cNvPr id="24" name="図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357" y="3704264"/>
            <a:ext cx="959770" cy="959770"/>
          </a:xfrm>
          <a:prstGeom prst="rect">
            <a:avLst/>
          </a:prstGeom>
        </p:spPr>
      </p:pic>
      <p:pic>
        <p:nvPicPr>
          <p:cNvPr id="25" name="図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780" y="3733187"/>
            <a:ext cx="885664" cy="885664"/>
          </a:xfrm>
          <a:prstGeom prst="rect">
            <a:avLst/>
          </a:prstGeom>
        </p:spPr>
      </p:pic>
      <p:pic>
        <p:nvPicPr>
          <p:cNvPr id="26" name="図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61930" y="2433274"/>
            <a:ext cx="599125" cy="599125"/>
          </a:xfrm>
          <a:prstGeom prst="rect">
            <a:avLst/>
          </a:prstGeom>
        </p:spPr>
      </p:pic>
      <p:pic>
        <p:nvPicPr>
          <p:cNvPr id="27" name="図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25039" y="4912393"/>
            <a:ext cx="816619" cy="816619"/>
          </a:xfrm>
          <a:prstGeom prst="rect">
            <a:avLst/>
          </a:prstGeom>
        </p:spPr>
      </p:pic>
      <p:sp>
        <p:nvSpPr>
          <p:cNvPr id="28" name="タイトル 1"/>
          <p:cNvSpPr txBox="1">
            <a:spLocks/>
          </p:cNvSpPr>
          <p:nvPr/>
        </p:nvSpPr>
        <p:spPr>
          <a:xfrm>
            <a:off x="4653618" y="4664034"/>
            <a:ext cx="2123612" cy="357088"/>
          </a:xfrm>
          <a:prstGeom prst="rect">
            <a:avLst/>
          </a:prstGeom>
          <a:ln w="25400">
            <a:no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宿泊搬送システムにより迅速な入所</a:t>
            </a:r>
            <a:endPar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sp>
        <p:nvSpPr>
          <p:cNvPr id="16" name="タイトル 1"/>
          <p:cNvSpPr txBox="1">
            <a:spLocks/>
          </p:cNvSpPr>
          <p:nvPr/>
        </p:nvSpPr>
        <p:spPr>
          <a:xfrm>
            <a:off x="3387087" y="4254120"/>
            <a:ext cx="834662" cy="1422109"/>
          </a:xfrm>
          <a:prstGeom prst="rect">
            <a:avLst/>
          </a:prstGeom>
          <a:solidFill>
            <a:srgbClr val="FFC000"/>
          </a:solidFill>
          <a:ln w="38100">
            <a:solidFill>
              <a:schemeClr val="tx1"/>
            </a:solidFill>
          </a:ln>
        </p:spPr>
        <p:txBody>
          <a:bodyPr vert="eaVert"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宿泊</a:t>
            </a:r>
            <a:r>
              <a:rPr kumimoji="1" lang="ja-JP" altLang="en-US" sz="16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療養予約</a:t>
            </a:r>
            <a:endParaRPr kumimoji="1" lang="en-US" altLang="ja-JP" sz="16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lumMod val="95000"/>
                    <a:lumOff val="5000"/>
                  </a:prstClr>
                </a:solidFill>
                <a:effectLst/>
                <a:uLnTx/>
                <a:uFillTx/>
                <a:latin typeface="UD デジタル 教科書体 NK-B" panose="02020700000000000000" pitchFamily="18" charset="-128"/>
                <a:ea typeface="UD デジタル 教科書体 NK-B" panose="02020700000000000000" pitchFamily="18" charset="-128"/>
                <a:cs typeface="+mj-cs"/>
              </a:rPr>
              <a:t>緊急コ</a:t>
            </a: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ールセンター（仮称）</a:t>
            </a:r>
            <a:endPar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sp>
        <p:nvSpPr>
          <p:cNvPr id="29" name="タイトル 1"/>
          <p:cNvSpPr txBox="1">
            <a:spLocks/>
          </p:cNvSpPr>
          <p:nvPr/>
        </p:nvSpPr>
        <p:spPr>
          <a:xfrm>
            <a:off x="1669301" y="4703443"/>
            <a:ext cx="2123612" cy="357088"/>
          </a:xfrm>
          <a:prstGeom prst="rect">
            <a:avLst/>
          </a:prstGeom>
          <a:ln w="25400">
            <a:no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保健所連絡前の</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アクセス</a:t>
            </a:r>
          </a:p>
        </p:txBody>
      </p:sp>
      <p:sp>
        <p:nvSpPr>
          <p:cNvPr id="3" name="スライド番号プレースホルダー 2"/>
          <p:cNvSpPr>
            <a:spLocks noGrp="1"/>
          </p:cNvSpPr>
          <p:nvPr>
            <p:ph type="sldNum" sz="quarter" idx="12"/>
          </p:nvPr>
        </p:nvSpPr>
        <p:spPr>
          <a:xfrm>
            <a:off x="9448800" y="6570304"/>
            <a:ext cx="2743200" cy="365125"/>
          </a:xfrm>
        </p:spPr>
        <p:txBody>
          <a:bodyPr/>
          <a:lstStyle/>
          <a:p>
            <a:fld id="{F216AE56-EAD3-4706-B860-3EC2C2952B40}" type="slidenum">
              <a:rPr kumimoji="1" lang="ja-JP" altLang="en-US" smtClean="0"/>
              <a:t>9</a:t>
            </a:fld>
            <a:endParaRPr kumimoji="1" lang="ja-JP" altLang="en-US" dirty="0"/>
          </a:p>
        </p:txBody>
      </p:sp>
    </p:spTree>
    <p:extLst>
      <p:ext uri="{BB962C8B-B14F-4D97-AF65-F5344CB8AC3E}">
        <p14:creationId xmlns:p14="http://schemas.microsoft.com/office/powerpoint/2010/main" val="40204223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9438</TotalTime>
  <Words>3163</Words>
  <PresentationFormat>ワイド画面</PresentationFormat>
  <Paragraphs>378</Paragraphs>
  <Slides>9</Slides>
  <Notes>4</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9</vt:i4>
      </vt:variant>
    </vt:vector>
  </HeadingPairs>
  <TitlesOfParts>
    <vt:vector size="22" baseType="lpstr">
      <vt:lpstr>HGPｺﾞｼｯｸE</vt:lpstr>
      <vt:lpstr>Meiryo UI</vt:lpstr>
      <vt:lpstr>UD デジタル 教科書体 N-B</vt:lpstr>
      <vt:lpstr>UD デジタル 教科書体 NK-B</vt:lpstr>
      <vt:lpstr>UD デジタル 教科書体 NK-R</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第六波に向けた医療・療養体制の強化方針について（施策マップイメージ）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◆感染の急拡大に伴い保健所業務がひっ迫した場合、疫学調査や健康調査などの確認が遅れるケースが発生 ◆宿泊療養を希望する感染者が、保健所からの調査に時間を要する場合、いち早く宿泊療養施設に繋がるよう、新たに、「宿泊療養予約緊急 　コールセンター（仮称）」を試行的に設置する。（９月27日（月）～１０月２２日(金)まで；専用ダイヤル　０６－４３９７ー３６９６） ◆当面の間、陽性判明日から３日経過しても保健所から連絡がない大阪市民で宿泊療養を希望される方で、発生届が出ている患者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2021-09-24T12:43:29Z</cp:lastPrinted>
  <dcterms:created xsi:type="dcterms:W3CDTF">2020-08-11T02:27:27Z</dcterms:created>
  <dcterms:modified xsi:type="dcterms:W3CDTF">2021-09-28T02:16:16Z</dcterms:modified>
</cp:coreProperties>
</file>