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78" r:id="rId2"/>
    <p:sldId id="292" r:id="rId3"/>
    <p:sldId id="283" r:id="rId4"/>
    <p:sldId id="293" r:id="rId5"/>
    <p:sldId id="294" r:id="rId6"/>
    <p:sldId id="280" r:id="rId7"/>
    <p:sldId id="285" r:id="rId8"/>
    <p:sldId id="295" r:id="rId9"/>
    <p:sldId id="296" r:id="rId10"/>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88510" autoAdjust="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7BA5012-1A02-4EFB-95CF-65A4A33F985E}" type="datetimeFigureOut">
              <a:rPr kumimoji="1" lang="ja-JP" altLang="en-US" smtClean="0"/>
              <a:t>2021/9/28</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077D11D-0442-491B-9EE3-FEDCC0466722}" type="slidenum">
              <a:rPr kumimoji="1" lang="ja-JP" altLang="en-US" smtClean="0"/>
              <a:t>‹#›</a:t>
            </a:fld>
            <a:endParaRPr kumimoji="1" lang="ja-JP" altLang="en-US"/>
          </a:p>
        </p:txBody>
      </p:sp>
    </p:spTree>
    <p:extLst>
      <p:ext uri="{BB962C8B-B14F-4D97-AF65-F5344CB8AC3E}">
        <p14:creationId xmlns:p14="http://schemas.microsoft.com/office/powerpoint/2010/main" val="22714749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1116275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473793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2849909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4</a:t>
            </a:fld>
            <a:endParaRPr kumimoji="1" lang="ja-JP" altLang="en-US"/>
          </a:p>
        </p:txBody>
      </p:sp>
    </p:spTree>
    <p:extLst>
      <p:ext uri="{BB962C8B-B14F-4D97-AF65-F5344CB8AC3E}">
        <p14:creationId xmlns:p14="http://schemas.microsoft.com/office/powerpoint/2010/main" val="14203621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9717300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7</a:t>
            </a:fld>
            <a:endParaRPr kumimoji="1" lang="ja-JP" altLang="en-US"/>
          </a:p>
        </p:txBody>
      </p:sp>
    </p:spTree>
    <p:extLst>
      <p:ext uri="{BB962C8B-B14F-4D97-AF65-F5344CB8AC3E}">
        <p14:creationId xmlns:p14="http://schemas.microsoft.com/office/powerpoint/2010/main" val="30840802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2021/9/28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25957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2021/9/28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673550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2021/9/28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7800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2021/9/28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76466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2021/9/28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73012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2021/9/28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510366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EC25EA3-C543-48A7-9E25-A18889FE7C48}" type="datetimeFigureOut">
              <a:rPr kumimoji="1" lang="ja-JP" altLang="en-US" smtClean="0"/>
              <a:t>2021/9/28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446637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EC25EA3-C543-48A7-9E25-A18889FE7C48}" type="datetimeFigureOut">
              <a:rPr kumimoji="1" lang="ja-JP" altLang="en-US" smtClean="0"/>
              <a:t>2021/9/28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9141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C25EA3-C543-48A7-9E25-A18889FE7C48}" type="datetimeFigureOut">
              <a:rPr kumimoji="1" lang="ja-JP" altLang="en-US" smtClean="0"/>
              <a:t>2021/9/28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07425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2021/9/28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65558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2021/9/28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963934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25EA3-C543-48A7-9E25-A18889FE7C48}" type="datetimeFigureOut">
              <a:rPr kumimoji="1" lang="ja-JP" altLang="en-US" smtClean="0"/>
              <a:t>2021/9/28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49301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56577" y="132128"/>
            <a:ext cx="3423750"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b="1" noProof="0" dirty="0" smtClean="0">
                <a:latin typeface="游ゴシック" panose="020F0502020204030204"/>
                <a:ea typeface="游ゴシック" panose="020B0400000000000000" pitchFamily="50" charset="-128"/>
              </a:rPr>
              <a:t>府民等への</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要請</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0" y="965189"/>
            <a:ext cx="12541718" cy="1327543"/>
          </a:xfrm>
          <a:prstGeom prst="rect">
            <a:avLst/>
          </a:prstGeom>
          <a:noFill/>
          <a:ln w="28575">
            <a:noFill/>
          </a:ln>
        </p:spPr>
        <p:txBody>
          <a:bodyPr wrap="square" rtlCol="0">
            <a:spAutoFit/>
          </a:bodyPr>
          <a:lstStyle/>
          <a:p>
            <a:pPr marL="0" marR="0" lvl="0" indent="0" algn="l" defTabSz="914400" rtl="0" eaLnBrk="1" fontAlgn="auto" latinLnBrk="0" hangingPunct="1">
              <a:lnSpc>
                <a:spcPts val="33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①　区域　　　</a:t>
            </a:r>
            <a:r>
              <a:rPr lang="ja-JP" altLang="en-US" sz="2000" b="1" u="sng" dirty="0" smtClean="0">
                <a:latin typeface="游ゴシック" panose="020F0502020204030204"/>
                <a:ea typeface="游ゴシック" panose="020B0400000000000000" pitchFamily="50" charset="-128"/>
              </a:rPr>
              <a:t>大阪府全域</a:t>
            </a:r>
            <a:r>
              <a:rPr lang="ja-JP" altLang="en-US" sz="2000" b="1" dirty="0">
                <a:latin typeface="游ゴシック" panose="020F0502020204030204"/>
                <a:ea typeface="游ゴシック" panose="020B0400000000000000" pitchFamily="50" charset="-128"/>
              </a:rPr>
              <a:t>　</a:t>
            </a:r>
            <a:r>
              <a:rPr lang="ja-JP" altLang="en-US" sz="2000" b="1" dirty="0" smtClean="0">
                <a:latin typeface="游ゴシック" panose="020F0502020204030204"/>
                <a:ea typeface="游ゴシック" panose="020B0400000000000000" pitchFamily="50" charset="-128"/>
              </a:rPr>
              <a:t>　　　　</a:t>
            </a:r>
            <a:endParaRPr lang="en-US" altLang="ja-JP" sz="2000" b="1"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ts val="3300"/>
              </a:lnSpc>
              <a:spcBef>
                <a:spcPts val="0"/>
              </a:spcBef>
              <a:spcAft>
                <a:spcPts val="0"/>
              </a:spcAft>
              <a:buClrTx/>
              <a:buSzTx/>
              <a:buFontTx/>
              <a:buNone/>
              <a:tabLst/>
              <a:defRPr/>
            </a:pP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②　要請期間　</a:t>
            </a:r>
            <a:r>
              <a:rPr lang="en-US" altLang="ja-JP" sz="2000" b="1" u="sng" noProof="0" dirty="0">
                <a:latin typeface="游ゴシック" panose="020F0502020204030204"/>
                <a:ea typeface="游ゴシック" panose="020B0400000000000000" pitchFamily="50" charset="-128"/>
              </a:rPr>
              <a:t>10</a:t>
            </a:r>
            <a:r>
              <a:rPr lang="ja-JP" altLang="en-US" sz="2000" b="1" u="sng" dirty="0" smtClean="0">
                <a:latin typeface="游ゴシック" panose="020F0502020204030204"/>
                <a:ea typeface="游ゴシック" panose="020B0400000000000000" pitchFamily="50" charset="-128"/>
              </a:rPr>
              <a:t>月</a:t>
            </a:r>
            <a:r>
              <a:rPr lang="ja-JP" altLang="en-US" sz="2000" b="1" u="sng" dirty="0">
                <a:latin typeface="游ゴシック" panose="020F0502020204030204"/>
                <a:ea typeface="游ゴシック" panose="020B0400000000000000" pitchFamily="50" charset="-128"/>
              </a:rPr>
              <a:t>１</a:t>
            </a:r>
            <a:r>
              <a:rPr lang="ja-JP" altLang="en-US" sz="2000" b="1" u="sng" dirty="0" smtClean="0">
                <a:latin typeface="游ゴシック" panose="020F0502020204030204"/>
                <a:ea typeface="游ゴシック" panose="020B0400000000000000" pitchFamily="50" charset="-128"/>
              </a:rPr>
              <a:t>日～</a:t>
            </a:r>
            <a:r>
              <a:rPr lang="en-US" altLang="ja-JP" sz="2000" b="1" u="sng" dirty="0" smtClean="0">
                <a:latin typeface="游ゴシック" panose="020F0502020204030204"/>
                <a:ea typeface="游ゴシック" panose="020B0400000000000000" pitchFamily="50" charset="-128"/>
              </a:rPr>
              <a:t>10</a:t>
            </a:r>
            <a:r>
              <a:rPr lang="ja-JP" altLang="en-US" sz="2000" b="1" u="sng" dirty="0" smtClean="0">
                <a:latin typeface="游ゴシック" panose="020F0502020204030204"/>
                <a:ea typeface="游ゴシック" panose="020B0400000000000000" pitchFamily="50" charset="-128"/>
              </a:rPr>
              <a:t>月</a:t>
            </a:r>
            <a:r>
              <a:rPr lang="en-US" altLang="ja-JP" sz="2000" b="1" u="sng" dirty="0">
                <a:latin typeface="游ゴシック" panose="020F0502020204030204"/>
                <a:ea typeface="游ゴシック" panose="020B0400000000000000" pitchFamily="50" charset="-128"/>
              </a:rPr>
              <a:t>31</a:t>
            </a:r>
            <a:r>
              <a:rPr lang="ja-JP" altLang="en-US" sz="2000" b="1" u="sng" dirty="0" smtClean="0">
                <a:latin typeface="游ゴシック" panose="020F0502020204030204"/>
                <a:ea typeface="游ゴシック" panose="020B0400000000000000" pitchFamily="50" charset="-128"/>
              </a:rPr>
              <a:t>日</a:t>
            </a:r>
            <a:r>
              <a:rPr lang="ja-JP" altLang="en-US" sz="1600" b="1" u="sng" dirty="0">
                <a:latin typeface="游ゴシック" panose="020F0502020204030204"/>
                <a:ea typeface="游ゴシック" panose="020B0400000000000000" pitchFamily="50" charset="-128"/>
              </a:rPr>
              <a:t>（</a:t>
            </a:r>
            <a:r>
              <a:rPr lang="ja-JP" altLang="en-US" sz="1600" b="1" u="sng" spc="-70" dirty="0" smtClean="0">
                <a:latin typeface="游ゴシック" panose="020F0502020204030204"/>
                <a:ea typeface="游ゴシック" panose="020B0400000000000000" pitchFamily="50" charset="-128"/>
              </a:rPr>
              <a:t>ただし、今後の感染状況に応じて要請内容を判断</a:t>
            </a:r>
            <a:r>
              <a:rPr lang="ja-JP" altLang="en-US" sz="1600" b="1" u="sng" dirty="0" smtClean="0">
                <a:latin typeface="游ゴシック" panose="020F0502020204030204"/>
                <a:ea typeface="游ゴシック" panose="020B0400000000000000" pitchFamily="50" charset="-128"/>
              </a:rPr>
              <a:t>）</a:t>
            </a:r>
            <a:r>
              <a:rPr lang="ja-JP" altLang="en-US" sz="1600" b="1" dirty="0" smtClean="0">
                <a:latin typeface="游ゴシック" panose="020F0502020204030204"/>
                <a:ea typeface="游ゴシック" panose="020B0400000000000000" pitchFamily="50" charset="-128"/>
              </a:rPr>
              <a:t>　</a:t>
            </a:r>
            <a:r>
              <a:rPr lang="ja-JP" altLang="en-US" sz="2000" b="1" dirty="0" smtClean="0">
                <a:latin typeface="游ゴシック" panose="020F0502020204030204"/>
                <a:ea typeface="游ゴシック" panose="020B0400000000000000" pitchFamily="50" charset="-128"/>
              </a:rPr>
              <a:t>　　　　　　</a:t>
            </a:r>
            <a:endParaRPr kumimoji="1" lang="en-US" altLang="ja-JP" sz="2000" b="1" i="0"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lvl="0">
              <a:lnSpc>
                <a:spcPts val="33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③　実施</a:t>
            </a:r>
            <a:r>
              <a:rPr lang="ja-JP" altLang="en-US" sz="2000" b="1" dirty="0" smtClean="0"/>
              <a:t>内容</a:t>
            </a:r>
            <a:endParaRPr lang="ja-JP" altLang="en-US" sz="2000" b="1" dirty="0"/>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9" name="テキスト ボックス 18"/>
          <p:cNvSpPr txBox="1"/>
          <p:nvPr/>
        </p:nvSpPr>
        <p:spPr>
          <a:xfrm>
            <a:off x="156577" y="2374865"/>
            <a:ext cx="11069867" cy="399276"/>
          </a:xfrm>
          <a:prstGeom prst="rect">
            <a:avLst/>
          </a:prstGeom>
          <a:noFill/>
          <a:ln w="19050">
            <a:noFill/>
          </a:ln>
        </p:spPr>
        <p:txBody>
          <a:bodyPr wrap="square" rtlCol="0">
            <a:spAutoFit/>
          </a:bodyPr>
          <a:lstStyle/>
          <a:p>
            <a:pPr lvl="0">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lang="ja-JP" altLang="en-US" sz="2400" b="1" u="sng" dirty="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err="1" smtClean="0">
                <a:ln>
                  <a:noFill/>
                </a:ln>
                <a:effectLst/>
                <a:uLnTx/>
                <a:uFillTx/>
                <a:latin typeface="游ゴシック" panose="020F0502020204030204"/>
                <a:ea typeface="游ゴシック" panose="020B0400000000000000" pitchFamily="50" charset="-128"/>
                <a:cs typeface="+mn-cs"/>
              </a:rPr>
              <a:t>への</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呼びかけ</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21" name="正方形/長方形 20"/>
          <p:cNvSpPr/>
          <p:nvPr/>
        </p:nvSpPr>
        <p:spPr>
          <a:xfrm>
            <a:off x="385487" y="2789044"/>
            <a:ext cx="11396447" cy="179583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26" name="正方形/長方形 25"/>
          <p:cNvSpPr/>
          <p:nvPr/>
        </p:nvSpPr>
        <p:spPr>
          <a:xfrm>
            <a:off x="377528" y="2856274"/>
            <a:ext cx="11404406" cy="3990836"/>
          </a:xfrm>
          <a:prstGeom prst="rect">
            <a:avLst/>
          </a:prstGeom>
        </p:spPr>
        <p:txBody>
          <a:bodyPr wrap="square">
            <a:spAutoFit/>
          </a:bodyPr>
          <a:lstStyle/>
          <a:p>
            <a:pPr>
              <a:lnSpc>
                <a:spcPts val="2700"/>
              </a:lnSpc>
              <a:defRPr/>
            </a:pPr>
            <a:r>
              <a:rPr lang="ja-JP" altLang="en-US" sz="2000" spc="-150" dirty="0"/>
              <a:t>○　</a:t>
            </a:r>
            <a:r>
              <a:rPr lang="ja-JP" altLang="en-US" sz="2000" b="1" spc="-150" dirty="0"/>
              <a:t>混雑している場所や時間を避けて少人数で行動すること</a:t>
            </a:r>
            <a:endParaRPr lang="en-US" altLang="ja-JP" sz="2000" b="1" spc="-150" dirty="0"/>
          </a:p>
          <a:p>
            <a:pPr>
              <a:lnSpc>
                <a:spcPts val="2700"/>
              </a:lnSpc>
              <a:defRPr/>
            </a:pPr>
            <a:endParaRPr lang="en-US" altLang="ja-JP" sz="2000" dirty="0" smtClean="0"/>
          </a:p>
          <a:p>
            <a:pPr>
              <a:lnSpc>
                <a:spcPts val="2700"/>
              </a:lnSpc>
              <a:defRPr/>
            </a:pPr>
            <a:r>
              <a:rPr lang="ja-JP" altLang="en-US" sz="2000" dirty="0" smtClean="0"/>
              <a:t>○　</a:t>
            </a:r>
            <a:r>
              <a:rPr lang="ja-JP" altLang="en-US" sz="2000" b="1" dirty="0" smtClean="0"/>
              <a:t>要請</a:t>
            </a:r>
            <a:r>
              <a:rPr lang="ja-JP" altLang="en-US" sz="2000" b="1" dirty="0"/>
              <a:t>時間以降に営業したりカラオケを提供している飲食店等の利用を厳に控えること</a:t>
            </a:r>
            <a:endParaRPr lang="en-US" altLang="ja-JP" sz="2000" b="1" dirty="0"/>
          </a:p>
          <a:p>
            <a:pPr>
              <a:lnSpc>
                <a:spcPts val="2700"/>
              </a:lnSpc>
              <a:defRPr/>
            </a:pPr>
            <a:endParaRPr lang="en-US" altLang="ja-JP" sz="2000" b="1" dirty="0"/>
          </a:p>
          <a:p>
            <a:pPr lvl="0">
              <a:lnSpc>
                <a:spcPts val="1900"/>
              </a:lnSpc>
              <a:defRPr/>
            </a:pPr>
            <a:r>
              <a:rPr lang="ja-JP" altLang="en-US" sz="2000" dirty="0"/>
              <a:t>○　</a:t>
            </a:r>
            <a:r>
              <a:rPr lang="ja-JP" altLang="en-US" sz="2000" b="1" dirty="0"/>
              <a:t>都道府県間の移動の際は、感染防止対策を</a:t>
            </a:r>
            <a:r>
              <a:rPr lang="ja-JP" altLang="en-US" sz="2000" b="1" dirty="0" smtClean="0"/>
              <a:t>徹底</a:t>
            </a:r>
            <a:endParaRPr lang="en-US" altLang="ja-JP" sz="2000" b="1" dirty="0"/>
          </a:p>
          <a:p>
            <a:pPr lvl="0">
              <a:lnSpc>
                <a:spcPts val="1900"/>
              </a:lnSpc>
              <a:defRPr/>
            </a:pPr>
            <a:r>
              <a:rPr lang="ja-JP" altLang="en-US" sz="1600" dirty="0"/>
              <a:t>　　</a:t>
            </a:r>
            <a:endParaRPr lang="en-US" altLang="ja-JP" sz="2000" b="1" dirty="0" smtClean="0"/>
          </a:p>
          <a:p>
            <a:pPr>
              <a:lnSpc>
                <a:spcPts val="2700"/>
              </a:lnSpc>
              <a:defRPr/>
            </a:pPr>
            <a:r>
              <a:rPr lang="ja-JP" altLang="en-US" sz="2000" b="1" dirty="0" smtClean="0"/>
              <a:t>○</a:t>
            </a:r>
            <a:r>
              <a:rPr lang="ja-JP" altLang="en-US" sz="2000" b="1" dirty="0"/>
              <a:t>　</a:t>
            </a:r>
            <a:r>
              <a:rPr lang="ja-JP" altLang="en-US" sz="2000" dirty="0" smtClean="0"/>
              <a:t>感染防止対策を徹底すること。</a:t>
            </a:r>
            <a:r>
              <a:rPr lang="ja-JP" altLang="ja-JP" sz="2000" dirty="0" smtClean="0">
                <a:cs typeface="ＭＳ Ｐゴシック" panose="020B0600070205080204" pitchFamily="50" charset="-128"/>
              </a:rPr>
              <a:t>重症化</a:t>
            </a:r>
            <a:r>
              <a:rPr lang="ja-JP" altLang="ja-JP" sz="2000" dirty="0">
                <a:cs typeface="ＭＳ Ｐゴシック" panose="020B0600070205080204" pitchFamily="50" charset="-128"/>
              </a:rPr>
              <a:t>リスクが高い</a:t>
            </a:r>
            <a:r>
              <a:rPr lang="en-US" altLang="ja-JP" sz="2000" dirty="0">
                <a:cs typeface="ＭＳ Ｐゴシック" panose="020B0600070205080204" pitchFamily="50" charset="-128"/>
              </a:rPr>
              <a:t>40</a:t>
            </a:r>
            <a:r>
              <a:rPr lang="ja-JP" altLang="ja-JP" sz="2000" dirty="0">
                <a:cs typeface="ＭＳ Ｐゴシック" panose="020B0600070205080204" pitchFamily="50" charset="-128"/>
              </a:rPr>
              <a:t>代・</a:t>
            </a:r>
            <a:r>
              <a:rPr lang="en-US" altLang="ja-JP" sz="2000" dirty="0">
                <a:cs typeface="ＭＳ Ｐゴシック" panose="020B0600070205080204" pitchFamily="50" charset="-128"/>
              </a:rPr>
              <a:t>50</a:t>
            </a:r>
            <a:r>
              <a:rPr lang="ja-JP" altLang="ja-JP" sz="2000" dirty="0">
                <a:cs typeface="ＭＳ Ｐゴシック" panose="020B0600070205080204" pitchFamily="50" charset="-128"/>
              </a:rPr>
              <a:t>代は、特</a:t>
            </a:r>
            <a:r>
              <a:rPr lang="ja-JP" altLang="ja-JP" sz="2000" dirty="0" smtClean="0">
                <a:cs typeface="ＭＳ Ｐゴシック" panose="020B0600070205080204" pitchFamily="50" charset="-128"/>
              </a:rPr>
              <a:t>に</a:t>
            </a:r>
            <a:r>
              <a:rPr lang="ja-JP" altLang="en-US" sz="2000" dirty="0" smtClean="0">
                <a:cs typeface="ＭＳ Ｐゴシック" panose="020B0600070205080204" pitchFamily="50" charset="-128"/>
              </a:rPr>
              <a:t>、</a:t>
            </a:r>
            <a:r>
              <a:rPr lang="ja-JP" altLang="en-US" sz="2000" dirty="0">
                <a:cs typeface="ＭＳ Ｐゴシック" panose="020B0600070205080204" pitchFamily="50" charset="-128"/>
              </a:rPr>
              <a:t>注意</a:t>
            </a:r>
            <a:r>
              <a:rPr lang="ja-JP" altLang="ja-JP" sz="2000" dirty="0" smtClean="0">
                <a:cs typeface="ＭＳ Ｐゴシック" panose="020B0600070205080204" pitchFamily="50" charset="-128"/>
              </a:rPr>
              <a:t>すること</a:t>
            </a:r>
            <a:r>
              <a:rPr lang="en-US" altLang="ja-JP" sz="1400" dirty="0" smtClean="0"/>
              <a:t>            </a:t>
            </a:r>
          </a:p>
          <a:p>
            <a:pPr lvl="0">
              <a:lnSpc>
                <a:spcPts val="1900"/>
              </a:lnSpc>
              <a:defRPr/>
            </a:pPr>
            <a:r>
              <a:rPr lang="ja-JP" altLang="en-US" sz="2000" dirty="0" smtClean="0"/>
              <a:t>　　</a:t>
            </a:r>
            <a:endParaRPr lang="en-US" altLang="ja-JP" sz="2000" spc="-150" dirty="0" smtClean="0"/>
          </a:p>
          <a:p>
            <a:pPr>
              <a:lnSpc>
                <a:spcPts val="1900"/>
              </a:lnSpc>
              <a:defRPr/>
            </a:pPr>
            <a:r>
              <a:rPr lang="ja-JP" altLang="en-US" sz="2000" spc="-150" dirty="0" smtClean="0"/>
              <a:t>○　４人以下</a:t>
            </a:r>
            <a:r>
              <a:rPr lang="en-US" altLang="ja-JP" sz="1400" spc="-150" dirty="0" smtClean="0"/>
              <a:t>※</a:t>
            </a:r>
            <a:r>
              <a:rPr lang="ja-JP" altLang="en-US" sz="1400" spc="-150" dirty="0"/>
              <a:t>１</a:t>
            </a:r>
            <a:r>
              <a:rPr lang="ja-JP" altLang="en-US" sz="2000" spc="-150" dirty="0" smtClean="0"/>
              <a:t>での</a:t>
            </a:r>
            <a:r>
              <a:rPr lang="ja-JP" altLang="en-US" sz="2000" spc="-150" dirty="0" smtClean="0"/>
              <a:t>マスク会食</a:t>
            </a:r>
            <a:r>
              <a:rPr lang="en-US" altLang="ja-JP" sz="1400" spc="-150" dirty="0" smtClean="0"/>
              <a:t>※</a:t>
            </a:r>
            <a:r>
              <a:rPr lang="ja-JP" altLang="en-US" sz="1400" spc="-150" dirty="0"/>
              <a:t>２</a:t>
            </a:r>
            <a:r>
              <a:rPr lang="ja-JP" altLang="en-US" sz="2000" spc="-150" dirty="0" smtClean="0"/>
              <a:t>の</a:t>
            </a:r>
            <a:r>
              <a:rPr lang="ja-JP" altLang="en-US" sz="2000" spc="-150" dirty="0" smtClean="0"/>
              <a:t>徹底</a:t>
            </a:r>
            <a:endParaRPr lang="en-US" altLang="ja-JP" sz="2000" spc="-150" dirty="0" smtClean="0"/>
          </a:p>
          <a:p>
            <a:pPr>
              <a:lnSpc>
                <a:spcPts val="1900"/>
              </a:lnSpc>
              <a:defRPr/>
            </a:pPr>
            <a:r>
              <a:rPr lang="ja-JP" altLang="en-US" sz="1400" spc="-150" dirty="0" smtClean="0"/>
              <a:t>　　　　</a:t>
            </a:r>
            <a:r>
              <a:rPr lang="en-US" altLang="ja-JP" sz="1400" spc="-150" dirty="0" smtClean="0"/>
              <a:t>※</a:t>
            </a:r>
            <a:r>
              <a:rPr lang="ja-JP" altLang="en-US" sz="1400" spc="-150" dirty="0"/>
              <a:t>１</a:t>
            </a:r>
            <a:r>
              <a:rPr lang="ja-JP" altLang="en-US" sz="1400" spc="-150" dirty="0" smtClean="0"/>
              <a:t>　家族や乳幼児・子ども、高齢者・</a:t>
            </a:r>
            <a:r>
              <a:rPr lang="ja-JP" altLang="en-US" sz="1400" spc="-150" dirty="0" err="1" smtClean="0"/>
              <a:t>障がい</a:t>
            </a:r>
            <a:r>
              <a:rPr lang="ja-JP" altLang="en-US" sz="1400" spc="-150" dirty="0" smtClean="0"/>
              <a:t>者の介助者などはこの限りではない</a:t>
            </a:r>
            <a:endParaRPr lang="en-US" altLang="ja-JP" sz="1400" spc="-150" dirty="0" smtClean="0"/>
          </a:p>
          <a:p>
            <a:pPr>
              <a:lnSpc>
                <a:spcPts val="1900"/>
              </a:lnSpc>
              <a:defRPr/>
            </a:pPr>
            <a:r>
              <a:rPr lang="ja-JP" altLang="en-US" sz="1400" spc="-150" dirty="0"/>
              <a:t>　</a:t>
            </a:r>
            <a:r>
              <a:rPr lang="ja-JP" altLang="en-US" sz="1400" spc="-150" dirty="0" smtClean="0"/>
              <a:t>　　　</a:t>
            </a:r>
            <a:r>
              <a:rPr lang="en-US" altLang="ja-JP" sz="1400" spc="-150" dirty="0" smtClean="0"/>
              <a:t>※</a:t>
            </a:r>
            <a:r>
              <a:rPr lang="ja-JP" altLang="en-US" sz="1400" spc="-150" dirty="0"/>
              <a:t>２</a:t>
            </a:r>
            <a:r>
              <a:rPr lang="ja-JP" altLang="en-US" sz="1400" spc="-150" dirty="0" smtClean="0"/>
              <a:t>　疾患等によりマスクの着用が困難な場合などはこの限りでない</a:t>
            </a:r>
            <a:endParaRPr lang="en-US" altLang="ja-JP" sz="2000" b="1" spc="-150" dirty="0"/>
          </a:p>
          <a:p>
            <a:pPr>
              <a:lnSpc>
                <a:spcPts val="1900"/>
              </a:lnSpc>
              <a:defRPr/>
            </a:pPr>
            <a:endParaRPr lang="en-US" altLang="ja-JP" sz="2000" spc="-150" dirty="0"/>
          </a:p>
          <a:p>
            <a:pPr>
              <a:lnSpc>
                <a:spcPts val="1900"/>
              </a:lnSpc>
              <a:defRPr/>
            </a:pPr>
            <a:r>
              <a:rPr lang="ja-JP" altLang="en-US" sz="2000" spc="-150" dirty="0" smtClean="0"/>
              <a:t>○　テレワーク等、柔軟な働き方を行うこと</a:t>
            </a:r>
            <a:endParaRPr lang="en-US" altLang="ja-JP" sz="1400" dirty="0" smtClean="0"/>
          </a:p>
          <a:p>
            <a:pPr>
              <a:lnSpc>
                <a:spcPts val="1700"/>
              </a:lnSpc>
              <a:defRPr/>
            </a:pPr>
            <a:endParaRPr lang="en-US" altLang="ja-JP" sz="2000" dirty="0" smtClean="0">
              <a:solidFill>
                <a:srgbClr val="FF0000"/>
              </a:solidFill>
            </a:endParaRPr>
          </a:p>
        </p:txBody>
      </p:sp>
      <p:sp>
        <p:nvSpPr>
          <p:cNvPr id="11" name="テキスト ボックス 10"/>
          <p:cNvSpPr txBox="1"/>
          <p:nvPr/>
        </p:nvSpPr>
        <p:spPr>
          <a:xfrm>
            <a:off x="9641779" y="198405"/>
            <a:ext cx="2148114" cy="461665"/>
          </a:xfrm>
          <a:prstGeom prst="rect">
            <a:avLst/>
          </a:prstGeom>
          <a:noFill/>
          <a:ln>
            <a:solidFill>
              <a:schemeClr val="tx1"/>
            </a:solidFill>
          </a:ln>
        </p:spPr>
        <p:txBody>
          <a:bodyPr wrap="square" rtlCol="0" anchor="ctr">
            <a:spAutoFit/>
          </a:bodyPr>
          <a:lstStyle/>
          <a:p>
            <a:pPr algn="ctr"/>
            <a:r>
              <a:rPr lang="ja-JP" altLang="en-US" sz="2400" b="1" dirty="0" smtClean="0"/>
              <a:t>資料２－１</a:t>
            </a:r>
            <a:endParaRPr kumimoji="1" lang="ja-JP" altLang="en-US" sz="2400" b="1" dirty="0"/>
          </a:p>
        </p:txBody>
      </p:sp>
      <p:sp>
        <p:nvSpPr>
          <p:cNvPr id="12" name="テキスト ボックス 11"/>
          <p:cNvSpPr txBox="1"/>
          <p:nvPr/>
        </p:nvSpPr>
        <p:spPr>
          <a:xfrm>
            <a:off x="595510" y="653834"/>
            <a:ext cx="9591671" cy="387286"/>
          </a:xfrm>
          <a:prstGeom prst="rect">
            <a:avLst/>
          </a:prstGeom>
          <a:noFill/>
          <a:ln w="19050">
            <a:noFill/>
          </a:ln>
        </p:spPr>
        <p:txBody>
          <a:bodyPr wrap="square" rtlCol="0">
            <a:spAutoFit/>
          </a:bodyPr>
          <a:lstStyle/>
          <a:p>
            <a:pPr lvl="0">
              <a:lnSpc>
                <a:spcPts val="2300"/>
              </a:lnSpc>
              <a:defRPr/>
            </a:pPr>
            <a:r>
              <a:rPr lang="en-US" altLang="ja-JP" sz="1600" dirty="0" smtClean="0">
                <a:latin typeface="游ゴシック" panose="020F0502020204030204"/>
                <a:ea typeface="游ゴシック" panose="020B0400000000000000" pitchFamily="50" charset="-128"/>
              </a:rPr>
              <a:t>※</a:t>
            </a:r>
            <a:r>
              <a:rPr lang="ja-JP" altLang="en-US" sz="1600" dirty="0" smtClean="0">
                <a:latin typeface="游ゴシック" panose="020F0502020204030204"/>
                <a:ea typeface="游ゴシック" panose="020B0400000000000000" pitchFamily="50" charset="-128"/>
              </a:rPr>
              <a:t>政府対策本部において、大阪府が「緊急事態措置を実施すべき区域」から除外された場合に発効</a:t>
            </a:r>
            <a:endParaRPr kumimoji="1" lang="ja-JP" altLang="en-US" sz="16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4059571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8" name="テキスト ボックス 17"/>
          <p:cNvSpPr txBox="1"/>
          <p:nvPr/>
        </p:nvSpPr>
        <p:spPr>
          <a:xfrm>
            <a:off x="251090" y="489202"/>
            <a:ext cx="11069867" cy="682238"/>
          </a:xfrm>
          <a:prstGeom prst="rect">
            <a:avLst/>
          </a:prstGeom>
          <a:noFill/>
          <a:ln w="19050">
            <a:noFill/>
          </a:ln>
        </p:spPr>
        <p:txBody>
          <a:bodyPr wrap="square" rtlCol="0">
            <a:spAutoFit/>
          </a:bodyPr>
          <a:lstStyle/>
          <a:p>
            <a:pPr>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大学等への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22" name="正方形/長方形 21"/>
          <p:cNvSpPr/>
          <p:nvPr/>
        </p:nvSpPr>
        <p:spPr>
          <a:xfrm>
            <a:off x="436597" y="916535"/>
            <a:ext cx="11502118" cy="19296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13" name="正方形/長方形 12"/>
          <p:cNvSpPr/>
          <p:nvPr/>
        </p:nvSpPr>
        <p:spPr>
          <a:xfrm>
            <a:off x="436597" y="967512"/>
            <a:ext cx="12165612" cy="4247317"/>
          </a:xfrm>
          <a:prstGeom prst="rect">
            <a:avLst/>
          </a:prstGeom>
        </p:spPr>
        <p:txBody>
          <a:bodyPr wrap="square">
            <a:spAutoFit/>
          </a:bodyPr>
          <a:lstStyle/>
          <a:p>
            <a:pPr>
              <a:lnSpc>
                <a:spcPct val="150000"/>
              </a:lnSpc>
              <a:defRPr/>
            </a:pPr>
            <a:r>
              <a:rPr lang="ja-JP" altLang="en-US" sz="2000" b="1" dirty="0" smtClean="0"/>
              <a:t>○</a:t>
            </a:r>
            <a:r>
              <a:rPr lang="ja-JP" altLang="en-US" sz="2000" b="1" dirty="0"/>
              <a:t>　</a:t>
            </a:r>
            <a:r>
              <a:rPr lang="ja-JP" altLang="en-US" sz="2000" b="1" dirty="0" smtClean="0"/>
              <a:t>学生</a:t>
            </a:r>
            <a:r>
              <a:rPr lang="ja-JP" altLang="en-US" sz="2000" b="1" dirty="0"/>
              <a:t>に対し</a:t>
            </a:r>
            <a:r>
              <a:rPr lang="ja-JP" altLang="en-US" sz="2000" b="1" dirty="0" smtClean="0"/>
              <a:t>、感染リスクの高い以下の行動について感染防止対策を徹底すること</a:t>
            </a:r>
            <a:endParaRPr lang="en-US" altLang="ja-JP" sz="2000" b="1" dirty="0" smtClean="0"/>
          </a:p>
          <a:p>
            <a:pPr>
              <a:lnSpc>
                <a:spcPct val="150000"/>
              </a:lnSpc>
              <a:defRPr/>
            </a:pPr>
            <a:r>
              <a:rPr lang="ja-JP" altLang="en-US" sz="2000" b="1" dirty="0"/>
              <a:t>　</a:t>
            </a:r>
            <a:r>
              <a:rPr lang="ja-JP" altLang="en-US" sz="2000" b="1" dirty="0" smtClean="0"/>
              <a:t>　　・クラスター発生のリスクがある部活動（特に、合宿や練習試合）</a:t>
            </a:r>
            <a:endParaRPr lang="en-US" altLang="ja-JP" sz="2000" b="1" dirty="0" smtClean="0"/>
          </a:p>
          <a:p>
            <a:pPr>
              <a:lnSpc>
                <a:spcPct val="150000"/>
              </a:lnSpc>
              <a:defRPr/>
            </a:pPr>
            <a:r>
              <a:rPr lang="ja-JP" altLang="en-US" sz="2000" b="1" dirty="0"/>
              <a:t>　</a:t>
            </a:r>
            <a:r>
              <a:rPr lang="ja-JP" altLang="en-US" sz="2000" b="1" dirty="0" smtClean="0"/>
              <a:t>　　・多人数が接触する活動及び前後の会食</a:t>
            </a:r>
            <a:endParaRPr lang="en-US" altLang="ja-JP" sz="2000" b="1" dirty="0" smtClean="0"/>
          </a:p>
          <a:p>
            <a:pPr>
              <a:lnSpc>
                <a:spcPct val="150000"/>
              </a:lnSpc>
              <a:defRPr/>
            </a:pPr>
            <a:r>
              <a:rPr lang="ja-JP" altLang="en-US" sz="2000" b="1" dirty="0"/>
              <a:t>　</a:t>
            </a:r>
            <a:r>
              <a:rPr lang="ja-JP" altLang="en-US" sz="2000" b="1" dirty="0" smtClean="0"/>
              <a:t>　　・旅行や、自宅</a:t>
            </a:r>
            <a:r>
              <a:rPr lang="ja-JP" altLang="en-US" sz="2000" b="1" dirty="0"/>
              <a:t>・</a:t>
            </a:r>
            <a:r>
              <a:rPr lang="ja-JP" altLang="en-US" sz="2000" b="1" dirty="0" smtClean="0"/>
              <a:t>友人宅での飲み会</a:t>
            </a:r>
            <a:endParaRPr lang="en-US" altLang="ja-JP" sz="2000" b="1" dirty="0" smtClean="0"/>
          </a:p>
          <a:p>
            <a:pPr>
              <a:lnSpc>
                <a:spcPct val="150000"/>
              </a:lnSpc>
              <a:defRPr/>
            </a:pPr>
            <a:r>
              <a:rPr lang="ja-JP" altLang="en-US" sz="2000" b="1" dirty="0" smtClean="0"/>
              <a:t>○</a:t>
            </a:r>
            <a:r>
              <a:rPr lang="ja-JP" altLang="en-US" sz="2000" b="1" dirty="0"/>
              <a:t>　</a:t>
            </a:r>
            <a:r>
              <a:rPr lang="ja-JP" altLang="en-US" sz="2000" dirty="0"/>
              <a:t>授業は、人と人との接触をなるべく減らす</a:t>
            </a:r>
            <a:r>
              <a:rPr lang="ja-JP" altLang="en-US" sz="2000" dirty="0" smtClean="0"/>
              <a:t>ためオンラインを活用するとともに、</a:t>
            </a:r>
            <a:endParaRPr lang="en-US" altLang="ja-JP" sz="2000" dirty="0"/>
          </a:p>
          <a:p>
            <a:pPr>
              <a:lnSpc>
                <a:spcPct val="150000"/>
              </a:lnSpc>
              <a:defRPr/>
            </a:pPr>
            <a:r>
              <a:rPr lang="ja-JP" altLang="en-US" sz="2000" dirty="0"/>
              <a:t>　　面接</a:t>
            </a:r>
            <a:r>
              <a:rPr lang="ja-JP" altLang="en-US" sz="2000" dirty="0" smtClean="0"/>
              <a:t>授業の場合、クラス</a:t>
            </a:r>
            <a:r>
              <a:rPr lang="ja-JP" altLang="en-US" sz="2000" dirty="0"/>
              <a:t>を分割した授業や大教室の活用等により密を回避する</a:t>
            </a:r>
            <a:r>
              <a:rPr lang="ja-JP" altLang="en-US" sz="2000" dirty="0" smtClean="0"/>
              <a:t>こと</a:t>
            </a:r>
            <a:endParaRPr lang="en-US" altLang="ja-JP" sz="2000" spc="-100" dirty="0" smtClean="0"/>
          </a:p>
          <a:p>
            <a:pPr>
              <a:lnSpc>
                <a:spcPct val="150000"/>
              </a:lnSpc>
              <a:defRPr/>
            </a:pPr>
            <a:r>
              <a:rPr lang="ja-JP" altLang="en-US" sz="2000" b="1" spc="-100" dirty="0" smtClean="0"/>
              <a:t>○　</a:t>
            </a:r>
            <a:r>
              <a:rPr lang="ja-JP" altLang="en-US" sz="2000" dirty="0" smtClean="0"/>
              <a:t>学生寮における感染防止策などについて、学生に注意喚起を徹底すること</a:t>
            </a:r>
            <a:endParaRPr lang="en-US" altLang="ja-JP" sz="2000" dirty="0" smtClean="0"/>
          </a:p>
          <a:p>
            <a:pPr>
              <a:lnSpc>
                <a:spcPct val="150000"/>
              </a:lnSpc>
              <a:defRPr/>
            </a:pPr>
            <a:r>
              <a:rPr lang="ja-JP" altLang="en-US" sz="2000" dirty="0" smtClean="0"/>
              <a:t>○　発熱</a:t>
            </a:r>
            <a:r>
              <a:rPr lang="ja-JP" altLang="en-US" sz="2000" dirty="0"/>
              <a:t>等の症状がある学生は、登校や活動参加を控えるよう、周知徹底する</a:t>
            </a:r>
            <a:r>
              <a:rPr lang="ja-JP" altLang="en-US" sz="2000" dirty="0" smtClean="0"/>
              <a:t>こと</a:t>
            </a:r>
            <a:endParaRPr lang="en-US" altLang="ja-JP" sz="2000" spc="-130" dirty="0" smtClean="0"/>
          </a:p>
          <a:p>
            <a:pPr>
              <a:lnSpc>
                <a:spcPct val="150000"/>
              </a:lnSpc>
              <a:defRPr/>
            </a:pPr>
            <a:endParaRPr lang="en-US" altLang="ja-JP" sz="2000" b="1" strike="dblStrike" spc="-130" dirty="0"/>
          </a:p>
        </p:txBody>
      </p:sp>
    </p:spTree>
    <p:extLst>
      <p:ext uri="{BB962C8B-B14F-4D97-AF65-F5344CB8AC3E}">
        <p14:creationId xmlns:p14="http://schemas.microsoft.com/office/powerpoint/2010/main" val="14515444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2" name="正方形/長方形 11"/>
          <p:cNvSpPr/>
          <p:nvPr/>
        </p:nvSpPr>
        <p:spPr>
          <a:xfrm>
            <a:off x="347513" y="1098456"/>
            <a:ext cx="11463651" cy="2464777"/>
          </a:xfrm>
          <a:prstGeom prst="rect">
            <a:avLst/>
          </a:prstGeom>
        </p:spPr>
        <p:txBody>
          <a:bodyPr wrap="square">
            <a:spAutoFit/>
          </a:bodyPr>
          <a:lstStyle/>
          <a:p>
            <a:pPr>
              <a:lnSpc>
                <a:spcPts val="3700"/>
              </a:lnSpc>
              <a:defRPr/>
            </a:pPr>
            <a:r>
              <a:rPr lang="ja-JP" altLang="en-US" sz="2000" b="1" dirty="0" smtClean="0"/>
              <a:t>○</a:t>
            </a:r>
            <a:r>
              <a:rPr lang="ja-JP" altLang="en-US" sz="2000" b="1" spc="-100" dirty="0"/>
              <a:t>　</a:t>
            </a:r>
            <a:r>
              <a:rPr lang="ja-JP" altLang="en-US" sz="2000" b="1" spc="-100" dirty="0" smtClean="0"/>
              <a:t>在宅勤務（テレワーク）、休暇取得等による、出勤者数の</a:t>
            </a:r>
            <a:r>
              <a:rPr lang="ja-JP" altLang="en-US" sz="2000" b="1" spc="-100" dirty="0"/>
              <a:t>低減</a:t>
            </a:r>
            <a:r>
              <a:rPr lang="ja-JP" altLang="en-US" sz="2000" b="1" spc="-100" dirty="0" smtClean="0"/>
              <a:t>を行うこと</a:t>
            </a:r>
            <a:endParaRPr lang="en-US" altLang="ja-JP" sz="2000" b="1" spc="-100" dirty="0" smtClean="0"/>
          </a:p>
          <a:p>
            <a:pPr>
              <a:lnSpc>
                <a:spcPts val="3700"/>
              </a:lnSpc>
              <a:defRPr/>
            </a:pPr>
            <a:r>
              <a:rPr lang="ja-JP" altLang="en-US" sz="2000" b="1" spc="-100" dirty="0" smtClean="0"/>
              <a:t>○　職場に出勤する場合でも、時差出勤、自転車通勤等の人との接触を低減する取組みを強力に</a:t>
            </a:r>
            <a:r>
              <a:rPr lang="ja-JP" altLang="en-US" sz="2000" b="1" spc="-100" dirty="0" err="1" smtClean="0"/>
              <a:t>推進す</a:t>
            </a:r>
            <a:endParaRPr lang="en-US" altLang="ja-JP" sz="2000" b="1" spc="-100" dirty="0" smtClean="0"/>
          </a:p>
          <a:p>
            <a:pPr>
              <a:lnSpc>
                <a:spcPts val="3700"/>
              </a:lnSpc>
              <a:defRPr/>
            </a:pPr>
            <a:r>
              <a:rPr lang="ja-JP" altLang="en-US" sz="2000" b="1" spc="-100" dirty="0"/>
              <a:t>　</a:t>
            </a:r>
            <a:r>
              <a:rPr lang="ja-JP" altLang="en-US" sz="2000" b="1" spc="-100" dirty="0" err="1" smtClean="0"/>
              <a:t>る</a:t>
            </a:r>
            <a:r>
              <a:rPr lang="ja-JP" altLang="en-US" sz="2000" b="1" spc="-100" dirty="0" smtClean="0"/>
              <a:t>こと</a:t>
            </a:r>
            <a:endParaRPr lang="en-US" altLang="ja-JP" sz="2000" b="1" spc="-100" dirty="0" smtClean="0"/>
          </a:p>
          <a:p>
            <a:pPr>
              <a:lnSpc>
                <a:spcPts val="3700"/>
              </a:lnSpc>
              <a:defRPr/>
            </a:pPr>
            <a:r>
              <a:rPr lang="ja-JP" altLang="en-US" sz="2000" b="1" spc="-100" dirty="0" smtClean="0"/>
              <a:t>○　休憩室、喫煙所、更衣室などでマスクを外した会話を控えること</a:t>
            </a:r>
            <a:endParaRPr lang="en-US" altLang="ja-JP" sz="2000" spc="-100" dirty="0"/>
          </a:p>
          <a:p>
            <a:pPr>
              <a:lnSpc>
                <a:spcPts val="3700"/>
              </a:lnSpc>
              <a:defRPr/>
            </a:pPr>
            <a:r>
              <a:rPr lang="ja-JP" altLang="en-US" sz="2000" spc="-100" dirty="0" smtClean="0"/>
              <a:t>○　業種別ガイドラインを遵守すること</a:t>
            </a:r>
            <a:endParaRPr lang="en-US" altLang="ja-JP" sz="2000" spc="-100" dirty="0" smtClean="0"/>
          </a:p>
        </p:txBody>
      </p:sp>
      <p:sp>
        <p:nvSpPr>
          <p:cNvPr id="15" name="テキスト ボックス 14"/>
          <p:cNvSpPr txBox="1"/>
          <p:nvPr/>
        </p:nvSpPr>
        <p:spPr>
          <a:xfrm>
            <a:off x="251090" y="568471"/>
            <a:ext cx="11069867" cy="682238"/>
          </a:xfrm>
          <a:prstGeom prst="rect">
            <a:avLst/>
          </a:prstGeom>
          <a:noFill/>
          <a:ln w="19050">
            <a:noFill/>
          </a:ln>
        </p:spPr>
        <p:txBody>
          <a:bodyPr wrap="square" rtlCol="0">
            <a:spAutoFit/>
          </a:bodyPr>
          <a:lstStyle/>
          <a:p>
            <a:pPr>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lang="ja-JP" altLang="en-US" sz="2400" b="1" u="sng" dirty="0">
                <a:latin typeface="游ゴシック" panose="020F0502020204030204"/>
                <a:ea typeface="游ゴシック" panose="020B0400000000000000" pitchFamily="50" charset="-128"/>
              </a:rPr>
              <a:t>経済界</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9" name="正方形/長方形 18"/>
          <p:cNvSpPr/>
          <p:nvPr/>
        </p:nvSpPr>
        <p:spPr>
          <a:xfrm>
            <a:off x="251090" y="1139501"/>
            <a:ext cx="11560074" cy="18999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Tree>
    <p:extLst>
      <p:ext uri="{BB962C8B-B14F-4D97-AF65-F5344CB8AC3E}">
        <p14:creationId xmlns:p14="http://schemas.microsoft.com/office/powerpoint/2010/main" val="7237521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448800" y="6516856"/>
            <a:ext cx="2743200" cy="365125"/>
          </a:xfrm>
        </p:spPr>
        <p:txBody>
          <a:bodyPr/>
          <a:lstStyle/>
          <a:p>
            <a:fld id="{38329C25-BD09-4AEE-90D6-E5269A43C3B5}" type="slidenum">
              <a:rPr kumimoji="1" lang="ja-JP" altLang="en-US" sz="2000" smtClean="0">
                <a:solidFill>
                  <a:schemeClr val="tx1"/>
                </a:solidFill>
              </a:rPr>
              <a:t>4</a:t>
            </a:fld>
            <a:endParaRPr kumimoji="1" lang="ja-JP" altLang="en-US" sz="2000" dirty="0">
              <a:solidFill>
                <a:schemeClr val="tx1"/>
              </a:solidFill>
            </a:endParaRPr>
          </a:p>
        </p:txBody>
      </p:sp>
      <p:sp>
        <p:nvSpPr>
          <p:cNvPr id="19" name="テキスト ボックス 18"/>
          <p:cNvSpPr txBox="1"/>
          <p:nvPr/>
        </p:nvSpPr>
        <p:spPr>
          <a:xfrm>
            <a:off x="209768" y="121150"/>
            <a:ext cx="8614918" cy="461665"/>
          </a:xfrm>
          <a:prstGeom prst="rect">
            <a:avLst/>
          </a:prstGeom>
          <a:noFill/>
          <a:ln w="19050">
            <a:noFill/>
          </a:ln>
        </p:spPr>
        <p:txBody>
          <a:bodyPr wrap="square" rtlCol="0">
            <a:spAutoFit/>
          </a:bodyPr>
          <a:lstStyle/>
          <a:p>
            <a:r>
              <a:rPr lang="ja-JP" altLang="en-US" sz="2400" b="1" dirty="0" smtClean="0"/>
              <a:t>●</a:t>
            </a:r>
            <a:r>
              <a:rPr lang="ja-JP" altLang="en-US" sz="2400" b="1" u="sng" dirty="0" smtClean="0"/>
              <a:t>イベントの開催について</a:t>
            </a:r>
            <a:r>
              <a:rPr lang="ja-JP" altLang="en-US" b="1" u="sng" dirty="0" smtClean="0"/>
              <a:t>（府主催（共催）のイベントを含む）</a:t>
            </a:r>
            <a:endParaRPr kumimoji="1" lang="ja-JP" altLang="en-US" sz="1600" u="sng" dirty="0"/>
          </a:p>
        </p:txBody>
      </p:sp>
      <p:sp>
        <p:nvSpPr>
          <p:cNvPr id="20" name="テキスト ボックス 19"/>
          <p:cNvSpPr txBox="1"/>
          <p:nvPr/>
        </p:nvSpPr>
        <p:spPr>
          <a:xfrm>
            <a:off x="300635" y="579530"/>
            <a:ext cx="11297915" cy="356123"/>
          </a:xfrm>
          <a:prstGeom prst="rect">
            <a:avLst/>
          </a:prstGeom>
          <a:noFill/>
          <a:ln w="19050">
            <a:noFill/>
          </a:ln>
        </p:spPr>
        <p:txBody>
          <a:bodyPr wrap="square" rtlCol="0">
            <a:spAutoFit/>
          </a:bodyPr>
          <a:lstStyle/>
          <a:p>
            <a:pPr marL="342900" indent="-342900">
              <a:lnSpc>
                <a:spcPts val="2000"/>
              </a:lnSpc>
              <a:buFont typeface="Wingdings" panose="05000000000000000000" pitchFamily="2" charset="2"/>
              <a:buChar char="Ø"/>
            </a:pPr>
            <a:r>
              <a:rPr lang="ja-JP" altLang="en-US" sz="2000" b="1" u="sng" dirty="0"/>
              <a:t>主催者に対し</a:t>
            </a:r>
            <a:r>
              <a:rPr lang="ja-JP" altLang="en-US" sz="2000" b="1" u="sng" dirty="0" smtClean="0"/>
              <a:t>、府全域を対象に、以下の開催制限を要請</a:t>
            </a:r>
            <a:endParaRPr lang="en-US" altLang="ja-JP" sz="2000" b="1" u="sng" dirty="0"/>
          </a:p>
        </p:txBody>
      </p:sp>
      <p:sp>
        <p:nvSpPr>
          <p:cNvPr id="2" name="正方形/長方形 1"/>
          <p:cNvSpPr/>
          <p:nvPr/>
        </p:nvSpPr>
        <p:spPr>
          <a:xfrm>
            <a:off x="8119050" y="184437"/>
            <a:ext cx="3682418" cy="515479"/>
          </a:xfrm>
          <a:prstGeom prst="rect">
            <a:avLst/>
          </a:prstGeom>
        </p:spPr>
        <p:txBody>
          <a:bodyPr wrap="none">
            <a:spAutoFit/>
          </a:bodyPr>
          <a:lstStyle/>
          <a:p>
            <a:pPr lvl="0">
              <a:lnSpc>
                <a:spcPts val="2300"/>
              </a:lnSpc>
              <a:defRPr/>
            </a:pPr>
            <a:r>
              <a:rPr lang="ja-JP" altLang="en-US" dirty="0" smtClean="0"/>
              <a:t>（特措法第</a:t>
            </a:r>
            <a:r>
              <a:rPr lang="en-US" altLang="ja-JP" dirty="0" smtClean="0"/>
              <a:t>24</a:t>
            </a:r>
            <a:r>
              <a:rPr lang="ja-JP" altLang="en-US" dirty="0" smtClean="0"/>
              <a:t>条第９項に基づく）</a:t>
            </a:r>
            <a:endParaRPr lang="ja-JP" altLang="en-US" u="sng" dirty="0"/>
          </a:p>
        </p:txBody>
      </p:sp>
      <p:sp>
        <p:nvSpPr>
          <p:cNvPr id="11" name="テキスト ボックス 10"/>
          <p:cNvSpPr txBox="1"/>
          <p:nvPr/>
        </p:nvSpPr>
        <p:spPr>
          <a:xfrm>
            <a:off x="300635" y="871654"/>
            <a:ext cx="11728233" cy="5401479"/>
          </a:xfrm>
          <a:prstGeom prst="rect">
            <a:avLst/>
          </a:prstGeom>
          <a:noFill/>
          <a:ln w="19050">
            <a:noFill/>
          </a:ln>
        </p:spPr>
        <p:txBody>
          <a:bodyPr wrap="square" rtlCol="0">
            <a:spAutoFit/>
          </a:bodyPr>
          <a:lstStyle/>
          <a:p>
            <a:endParaRPr lang="en-US" altLang="ja-JP" dirty="0" smtClean="0"/>
          </a:p>
          <a:p>
            <a:endParaRPr kumimoji="1" lang="en-US" altLang="ja-JP" b="1" u="sng" dirty="0" smtClean="0"/>
          </a:p>
          <a:p>
            <a:endParaRPr lang="en-US" altLang="ja-JP" b="1" u="sng" dirty="0"/>
          </a:p>
          <a:p>
            <a:endParaRPr kumimoji="1" lang="en-US" altLang="ja-JP" b="1" u="sng" dirty="0" smtClean="0"/>
          </a:p>
          <a:p>
            <a:pPr>
              <a:lnSpc>
                <a:spcPts val="1800"/>
              </a:lnSpc>
            </a:pPr>
            <a:endParaRPr lang="en-US" altLang="ja-JP" b="1" u="sng" dirty="0"/>
          </a:p>
          <a:p>
            <a:pPr>
              <a:lnSpc>
                <a:spcPts val="2100"/>
              </a:lnSpc>
            </a:pPr>
            <a:r>
              <a:rPr kumimoji="1" lang="ja-JP" altLang="en-US" sz="1600" b="1" dirty="0" smtClean="0"/>
              <a:t>　　</a:t>
            </a:r>
            <a:endParaRPr kumimoji="1" lang="en-US" altLang="ja-JP" sz="1600" b="1" dirty="0" smtClean="0"/>
          </a:p>
          <a:p>
            <a:pPr>
              <a:lnSpc>
                <a:spcPts val="2000"/>
              </a:lnSpc>
            </a:pPr>
            <a:r>
              <a:rPr lang="ja-JP" altLang="en-US" sz="1400" b="1" dirty="0" smtClean="0"/>
              <a:t>　</a:t>
            </a:r>
            <a:endParaRPr lang="en-US" altLang="ja-JP" sz="1400" b="1" dirty="0" smtClean="0"/>
          </a:p>
          <a:p>
            <a:pPr>
              <a:lnSpc>
                <a:spcPts val="2000"/>
              </a:lnSpc>
            </a:pPr>
            <a:r>
              <a:rPr kumimoji="1" lang="ja-JP" altLang="en-US" sz="1400" b="1" dirty="0" smtClean="0"/>
              <a:t>　　</a:t>
            </a:r>
            <a:endParaRPr kumimoji="1" lang="en-US" altLang="ja-JP" sz="1400" b="1" dirty="0" smtClean="0"/>
          </a:p>
          <a:p>
            <a:pPr>
              <a:lnSpc>
                <a:spcPts val="2000"/>
              </a:lnSpc>
            </a:pPr>
            <a:r>
              <a:rPr lang="ja-JP" altLang="en-US" sz="1400" b="1" dirty="0"/>
              <a:t>　</a:t>
            </a:r>
            <a:r>
              <a:rPr lang="ja-JP" altLang="en-US" sz="1400" b="1" dirty="0" smtClean="0"/>
              <a:t>　</a:t>
            </a:r>
            <a:r>
              <a:rPr kumimoji="1" lang="en-US" altLang="ja-JP" sz="1400" b="1" dirty="0" smtClean="0"/>
              <a:t>※</a:t>
            </a:r>
            <a:r>
              <a:rPr kumimoji="1" lang="ja-JP" altLang="en-US" sz="1400" b="1" dirty="0" smtClean="0"/>
              <a:t>１　収容率と人数上限でどちらか小さい方を限度（両方の条件を満たす必要）</a:t>
            </a:r>
            <a:endParaRPr kumimoji="1" lang="en-US" altLang="ja-JP" sz="1400" b="1" dirty="0" smtClean="0"/>
          </a:p>
          <a:p>
            <a:pPr>
              <a:lnSpc>
                <a:spcPts val="2000"/>
              </a:lnSpc>
            </a:pPr>
            <a:r>
              <a:rPr lang="ja-JP" altLang="en-US" sz="1400" b="1" dirty="0"/>
              <a:t>　</a:t>
            </a:r>
            <a:r>
              <a:rPr lang="ja-JP" altLang="en-US" sz="1400" b="1" dirty="0" smtClean="0"/>
              <a:t>　　　　収容定員が設定されていない場合は、十分な人と人との距離（１ｍ）を確保できること</a:t>
            </a:r>
            <a:endParaRPr lang="en-US" altLang="ja-JP" sz="1400" b="1" dirty="0" smtClean="0"/>
          </a:p>
          <a:p>
            <a:r>
              <a:rPr lang="ja-JP" altLang="en-US" sz="1400" b="1" dirty="0"/>
              <a:t>　</a:t>
            </a:r>
            <a:r>
              <a:rPr lang="ja-JP" altLang="en-US" sz="1400" b="1" dirty="0" smtClean="0"/>
              <a:t>　</a:t>
            </a:r>
            <a:r>
              <a:rPr lang="en-US" altLang="ja-JP" sz="1400" b="1" dirty="0" smtClean="0"/>
              <a:t>※</a:t>
            </a:r>
            <a:r>
              <a:rPr lang="ja-JP" altLang="en-US" sz="1400" b="1" dirty="0" smtClean="0"/>
              <a:t>２</a:t>
            </a:r>
            <a:r>
              <a:rPr lang="ja-JP" altLang="en-US" sz="1400" b="1" dirty="0"/>
              <a:t>　</a:t>
            </a:r>
            <a:r>
              <a:rPr lang="ja-JP" altLang="en-US" sz="1400" b="1" dirty="0">
                <a:solidFill>
                  <a:srgbClr val="000000"/>
                </a:solidFill>
              </a:rPr>
              <a:t>イベント</a:t>
            </a:r>
            <a:r>
              <a:rPr lang="ja-JP" altLang="en-US" sz="1400" b="1" dirty="0" smtClean="0">
                <a:solidFill>
                  <a:srgbClr val="000000"/>
                </a:solidFill>
              </a:rPr>
              <a:t>は例示であり、実際</a:t>
            </a:r>
            <a:r>
              <a:rPr lang="ja-JP" altLang="en-US" sz="1400" b="1" dirty="0">
                <a:solidFill>
                  <a:srgbClr val="000000"/>
                </a:solidFill>
              </a:rPr>
              <a:t>のイベント</a:t>
            </a:r>
            <a:r>
              <a:rPr lang="ja-JP" altLang="en-US" sz="1400" b="1" dirty="0" smtClean="0">
                <a:solidFill>
                  <a:srgbClr val="000000"/>
                </a:solidFill>
              </a:rPr>
              <a:t>がいずれ</a:t>
            </a:r>
            <a:r>
              <a:rPr lang="ja-JP" altLang="en-US" sz="1400" b="1" dirty="0">
                <a:solidFill>
                  <a:srgbClr val="000000"/>
                </a:solidFill>
              </a:rPr>
              <a:t>に該当するかについては、大声での歓声・声援等が想定されるか否かを個別</a:t>
            </a:r>
            <a:r>
              <a:rPr lang="ja-JP" altLang="en-US" sz="1400" b="1" dirty="0" smtClean="0">
                <a:solidFill>
                  <a:srgbClr val="000000"/>
                </a:solidFill>
              </a:rPr>
              <a:t>具体的　</a:t>
            </a:r>
            <a:endParaRPr lang="en-US" altLang="ja-JP" sz="1400" b="1" dirty="0" smtClean="0">
              <a:solidFill>
                <a:srgbClr val="000000"/>
              </a:solidFill>
            </a:endParaRPr>
          </a:p>
          <a:p>
            <a:r>
              <a:rPr lang="ja-JP" altLang="en-US" sz="1400" b="1" dirty="0" smtClean="0">
                <a:solidFill>
                  <a:srgbClr val="000000"/>
                </a:solidFill>
              </a:rPr>
              <a:t>　　　　　に</a:t>
            </a:r>
            <a:r>
              <a:rPr lang="ja-JP" altLang="en-US" sz="1400" b="1" dirty="0">
                <a:solidFill>
                  <a:srgbClr val="000000"/>
                </a:solidFill>
              </a:rPr>
              <a:t>判断</a:t>
            </a:r>
            <a:r>
              <a:rPr lang="ja-JP" altLang="en-US" sz="1400" b="1" dirty="0" smtClean="0"/>
              <a:t>する。飲食を伴うイベントは「大声あり」と同じ取扱いとするが、発声のない場合（映画館等）は「大声なし」と扱う</a:t>
            </a:r>
            <a:endParaRPr lang="en-US" altLang="ja-JP" sz="1400" b="1" dirty="0" smtClean="0"/>
          </a:p>
          <a:p>
            <a:pPr>
              <a:lnSpc>
                <a:spcPts val="2000"/>
              </a:lnSpc>
            </a:pPr>
            <a:r>
              <a:rPr lang="ja-JP" altLang="en-US" sz="1400" b="1" dirty="0"/>
              <a:t>　</a:t>
            </a:r>
            <a:r>
              <a:rPr lang="ja-JP" altLang="en-US" sz="1400" b="1" dirty="0" smtClean="0"/>
              <a:t>　</a:t>
            </a:r>
            <a:r>
              <a:rPr lang="en-US" altLang="ja-JP" sz="1400" b="1" dirty="0" smtClean="0"/>
              <a:t>※</a:t>
            </a:r>
            <a:r>
              <a:rPr lang="ja-JP" altLang="en-US" sz="1400" b="1" dirty="0"/>
              <a:t>３</a:t>
            </a:r>
            <a:r>
              <a:rPr lang="ja-JP" altLang="en-US" sz="1400" b="1" dirty="0" smtClean="0"/>
              <a:t>　異なるグループ間では座席を１席空け、同一グループ（５人以内に限る）内では座席間隔を設けなくともよい。</a:t>
            </a:r>
            <a:endParaRPr lang="en-US" altLang="ja-JP" sz="1400" b="1" dirty="0" smtClean="0"/>
          </a:p>
          <a:p>
            <a:pPr>
              <a:lnSpc>
                <a:spcPts val="2000"/>
              </a:lnSpc>
            </a:pPr>
            <a:r>
              <a:rPr lang="ja-JP" altLang="en-US" sz="1400" b="1" dirty="0"/>
              <a:t>　</a:t>
            </a:r>
            <a:r>
              <a:rPr lang="ja-JP" altLang="en-US" sz="1400" b="1" dirty="0" smtClean="0"/>
              <a:t>　　　　すなわち、収容率は</a:t>
            </a:r>
            <a:r>
              <a:rPr lang="en-US" altLang="ja-JP" sz="1400" b="1" dirty="0" smtClean="0"/>
              <a:t>50</a:t>
            </a:r>
            <a:r>
              <a:rPr lang="ja-JP" altLang="en-US" sz="1400" b="1" dirty="0" smtClean="0"/>
              <a:t>％を超える場合がある。</a:t>
            </a:r>
            <a:endParaRPr lang="en-US" altLang="ja-JP" sz="1400" b="1" dirty="0" smtClean="0"/>
          </a:p>
          <a:p>
            <a:pPr>
              <a:lnSpc>
                <a:spcPts val="2100"/>
              </a:lnSpc>
            </a:pPr>
            <a:r>
              <a:rPr lang="ja-JP" altLang="en-US" sz="1400" b="1" dirty="0" smtClean="0"/>
              <a:t>　　</a:t>
            </a:r>
            <a:r>
              <a:rPr lang="en-US" altLang="ja-JP" sz="1400" b="1" dirty="0" smtClean="0"/>
              <a:t>※</a:t>
            </a:r>
            <a:r>
              <a:rPr lang="ja-JP" altLang="en-US" sz="1400" b="1" dirty="0"/>
              <a:t>４　</a:t>
            </a:r>
            <a:r>
              <a:rPr lang="ja-JP" altLang="en-US" sz="1400" b="1" dirty="0">
                <a:latin typeface="+mn-ea"/>
              </a:rPr>
              <a:t>飲食の提供</a:t>
            </a:r>
            <a:r>
              <a:rPr lang="ja-JP" altLang="en-US" sz="1400" b="1" dirty="0" smtClean="0">
                <a:latin typeface="+mn-ea"/>
              </a:rPr>
              <a:t>は、</a:t>
            </a:r>
            <a:r>
              <a:rPr lang="en-US" altLang="ja-JP" sz="1400" b="1" dirty="0" smtClean="0">
                <a:latin typeface="+mn-ea"/>
              </a:rPr>
              <a:t>21</a:t>
            </a:r>
            <a:r>
              <a:rPr lang="ja-JP" altLang="en-US" sz="1400" b="1" dirty="0" smtClean="0">
                <a:latin typeface="+mn-ea"/>
              </a:rPr>
              <a:t>時まで。（酒類提供（参加者による持込みを含む）は、</a:t>
            </a:r>
            <a:r>
              <a:rPr lang="en-US" altLang="ja-JP" sz="1400" b="1" dirty="0" smtClean="0">
                <a:latin typeface="+mn-ea"/>
              </a:rPr>
              <a:t>11</a:t>
            </a:r>
            <a:r>
              <a:rPr lang="ja-JP" altLang="en-US" sz="1400" b="1" dirty="0" smtClean="0">
                <a:latin typeface="+mn-ea"/>
              </a:rPr>
              <a:t>時</a:t>
            </a:r>
            <a:r>
              <a:rPr lang="en-US" altLang="ja-JP" sz="1400" b="1" dirty="0" smtClean="0">
                <a:latin typeface="+mn-ea"/>
              </a:rPr>
              <a:t>~20</a:t>
            </a:r>
            <a:r>
              <a:rPr lang="ja-JP" altLang="en-US" sz="1400" b="1" dirty="0" smtClean="0">
                <a:latin typeface="+mn-ea"/>
              </a:rPr>
              <a:t>時</a:t>
            </a:r>
            <a:r>
              <a:rPr lang="en-US" altLang="ja-JP" sz="1400" b="1" dirty="0" smtClean="0">
                <a:latin typeface="+mn-ea"/>
              </a:rPr>
              <a:t>30</a:t>
            </a:r>
            <a:r>
              <a:rPr lang="ja-JP" altLang="en-US" sz="1400" b="1" dirty="0" smtClean="0">
                <a:latin typeface="+mn-ea"/>
              </a:rPr>
              <a:t>分）　</a:t>
            </a:r>
            <a:r>
              <a:rPr lang="ja-JP" altLang="en-US" sz="1400" dirty="0" smtClean="0">
                <a:latin typeface="+mn-ea"/>
              </a:rPr>
              <a:t>（法第</a:t>
            </a:r>
            <a:r>
              <a:rPr lang="en-US" altLang="ja-JP" sz="1400" dirty="0" smtClean="0">
                <a:latin typeface="+mn-ea"/>
              </a:rPr>
              <a:t>24</a:t>
            </a:r>
            <a:r>
              <a:rPr lang="ja-JP" altLang="en-US" sz="1400" dirty="0" smtClean="0">
                <a:latin typeface="+mn-ea"/>
              </a:rPr>
              <a:t>条第９項に基づく）</a:t>
            </a:r>
            <a:endParaRPr lang="en-US" altLang="ja-JP" sz="1400" b="1" dirty="0" smtClean="0">
              <a:latin typeface="+mn-ea"/>
            </a:endParaRPr>
          </a:p>
          <a:p>
            <a:pPr>
              <a:lnSpc>
                <a:spcPts val="2100"/>
              </a:lnSpc>
            </a:pPr>
            <a:r>
              <a:rPr lang="ja-JP" altLang="en-US" sz="1400" b="1" dirty="0">
                <a:latin typeface="+mn-ea"/>
              </a:rPr>
              <a:t>　</a:t>
            </a:r>
            <a:r>
              <a:rPr lang="ja-JP" altLang="en-US" sz="1400" b="1" dirty="0" smtClean="0">
                <a:latin typeface="+mn-ea"/>
              </a:rPr>
              <a:t>　　　　</a:t>
            </a:r>
            <a:r>
              <a:rPr lang="ja-JP" altLang="en-US" sz="1400" b="1" dirty="0">
                <a:latin typeface="+mn-ea"/>
              </a:rPr>
              <a:t>　酒類</a:t>
            </a:r>
            <a:r>
              <a:rPr lang="ja-JP" altLang="en-US" sz="1400" b="1" dirty="0" smtClean="0">
                <a:latin typeface="+mn-ea"/>
              </a:rPr>
              <a:t>提供</a:t>
            </a:r>
            <a:r>
              <a:rPr lang="ja-JP" altLang="en-US" sz="1400" b="1" dirty="0">
                <a:latin typeface="+mn-ea"/>
              </a:rPr>
              <a:t>は</a:t>
            </a:r>
            <a:r>
              <a:rPr lang="ja-JP" altLang="en-US" sz="1400" b="1" dirty="0" smtClean="0">
                <a:latin typeface="+mn-ea"/>
              </a:rPr>
              <a:t>、</a:t>
            </a:r>
            <a:r>
              <a:rPr lang="ja-JP" altLang="en-US" sz="1400" b="1" dirty="0">
                <a:latin typeface="+mn-ea"/>
              </a:rPr>
              <a:t>業種別</a:t>
            </a:r>
            <a:r>
              <a:rPr lang="ja-JP" altLang="en-US" sz="1400" b="1" dirty="0" smtClean="0">
                <a:latin typeface="+mn-ea"/>
              </a:rPr>
              <a:t>ガイドラインの遵守、同一グループ４人以内など</a:t>
            </a:r>
            <a:r>
              <a:rPr lang="ja-JP" altLang="en-US" sz="1400" b="1" dirty="0">
                <a:latin typeface="+mn-ea"/>
              </a:rPr>
              <a:t>、業態に応じた感染防止対策</a:t>
            </a:r>
            <a:r>
              <a:rPr lang="ja-JP" altLang="en-US" sz="1400" b="1" dirty="0" smtClean="0">
                <a:latin typeface="+mn-ea"/>
              </a:rPr>
              <a:t>を守ること</a:t>
            </a:r>
            <a:r>
              <a:rPr lang="ja-JP" altLang="en-US" sz="1400" b="1" dirty="0">
                <a:latin typeface="+mn-ea"/>
              </a:rPr>
              <a:t>を条件とする</a:t>
            </a:r>
            <a:r>
              <a:rPr lang="ja-JP" altLang="en-US" sz="1400" b="1" dirty="0" smtClean="0">
                <a:latin typeface="+mn-ea"/>
              </a:rPr>
              <a:t>。</a:t>
            </a:r>
            <a:endParaRPr lang="en-US" altLang="ja-JP" sz="1400" b="1" dirty="0" smtClean="0">
              <a:latin typeface="+mn-ea"/>
            </a:endParaRPr>
          </a:p>
          <a:p>
            <a:pPr>
              <a:lnSpc>
                <a:spcPts val="1500"/>
              </a:lnSpc>
            </a:pPr>
            <a:endParaRPr lang="en-US" altLang="ja-JP" sz="800" b="1" dirty="0" smtClean="0">
              <a:latin typeface="+mn-ea"/>
            </a:endParaRPr>
          </a:p>
          <a:p>
            <a:pPr>
              <a:lnSpc>
                <a:spcPts val="1500"/>
              </a:lnSpc>
            </a:pPr>
            <a:r>
              <a:rPr lang="ja-JP" altLang="en-US" dirty="0" smtClean="0"/>
              <a:t>　</a:t>
            </a:r>
            <a:r>
              <a:rPr lang="ja-JP" altLang="en-US" sz="1600" b="1" dirty="0" smtClean="0"/>
              <a:t>（イベントを開催する場合の要請内容）</a:t>
            </a:r>
            <a:endParaRPr lang="en-US" altLang="ja-JP" sz="1600" b="1" dirty="0" smtClean="0"/>
          </a:p>
          <a:p>
            <a:pPr>
              <a:lnSpc>
                <a:spcPts val="2100"/>
              </a:lnSpc>
            </a:pPr>
            <a:r>
              <a:rPr lang="ja-JP" altLang="en-US" sz="1600" dirty="0"/>
              <a:t>　</a:t>
            </a:r>
            <a:r>
              <a:rPr lang="ja-JP" altLang="en-US" sz="1600" b="1" dirty="0" smtClean="0"/>
              <a:t>◆　国の接触確認アプリ「</a:t>
            </a:r>
            <a:r>
              <a:rPr lang="en-US" altLang="ja-JP" sz="1600" b="1" dirty="0" smtClean="0"/>
              <a:t>COCOA</a:t>
            </a:r>
            <a:r>
              <a:rPr lang="ja-JP" altLang="en-US" sz="1600" b="1" dirty="0" smtClean="0"/>
              <a:t>」、大阪コロナ追跡システムの導入、又は名簿作成などの追跡対策の徹底</a:t>
            </a:r>
            <a:endParaRPr lang="en-US" altLang="ja-JP" sz="1600" b="1" dirty="0" smtClean="0"/>
          </a:p>
          <a:p>
            <a:pPr>
              <a:lnSpc>
                <a:spcPts val="2100"/>
              </a:lnSpc>
            </a:pPr>
            <a:r>
              <a:rPr lang="ja-JP" altLang="en-US" sz="1600" b="1" dirty="0"/>
              <a:t>　</a:t>
            </a:r>
            <a:r>
              <a:rPr lang="ja-JP" altLang="en-US" sz="1600" b="1" dirty="0" smtClean="0"/>
              <a:t>◆　全国的な移動を伴うイベント又は参加者が</a:t>
            </a:r>
            <a:r>
              <a:rPr lang="en-US" altLang="ja-JP" sz="1600" b="1" dirty="0" smtClean="0"/>
              <a:t>1,000</a:t>
            </a:r>
            <a:r>
              <a:rPr lang="ja-JP" altLang="en-US" sz="1600" b="1" dirty="0" smtClean="0"/>
              <a:t>人を超えるようなイベントを開催する際は、そのイベントの開催要件　</a:t>
            </a:r>
            <a:endParaRPr lang="en-US" altLang="ja-JP" sz="1600" b="1" dirty="0" smtClean="0"/>
          </a:p>
          <a:p>
            <a:pPr>
              <a:lnSpc>
                <a:spcPts val="2100"/>
              </a:lnSpc>
            </a:pPr>
            <a:r>
              <a:rPr lang="ja-JP" altLang="en-US" sz="1600" b="1" dirty="0" smtClean="0"/>
              <a:t>　　（収容率等）などについて、大阪府に事前に相談すること</a:t>
            </a:r>
            <a:endParaRPr lang="en-US" altLang="ja-JP" sz="1600" b="1" dirty="0" smtClean="0"/>
          </a:p>
        </p:txBody>
      </p:sp>
      <p:graphicFrame>
        <p:nvGraphicFramePr>
          <p:cNvPr id="4" name="表 3"/>
          <p:cNvGraphicFramePr>
            <a:graphicFrameLocks noGrp="1"/>
          </p:cNvGraphicFramePr>
          <p:nvPr>
            <p:extLst>
              <p:ext uri="{D42A27DB-BD31-4B8C-83A1-F6EECF244321}">
                <p14:modId xmlns:p14="http://schemas.microsoft.com/office/powerpoint/2010/main" val="3770010193"/>
              </p:ext>
            </p:extLst>
          </p:nvPr>
        </p:nvGraphicFramePr>
        <p:xfrm>
          <a:off x="599986" y="1041195"/>
          <a:ext cx="11201483" cy="1873281"/>
        </p:xfrm>
        <a:graphic>
          <a:graphicData uri="http://schemas.openxmlformats.org/drawingml/2006/table">
            <a:tbl>
              <a:tblPr firstRow="1" bandRow="1">
                <a:tableStyleId>{5940675A-B579-460E-94D1-54222C63F5DA}</a:tableStyleId>
              </a:tblPr>
              <a:tblGrid>
                <a:gridCol w="3044735">
                  <a:extLst>
                    <a:ext uri="{9D8B030D-6E8A-4147-A177-3AD203B41FA5}">
                      <a16:colId xmlns:a16="http://schemas.microsoft.com/office/drawing/2014/main" val="357257813"/>
                    </a:ext>
                  </a:extLst>
                </a:gridCol>
                <a:gridCol w="4005330">
                  <a:extLst>
                    <a:ext uri="{9D8B030D-6E8A-4147-A177-3AD203B41FA5}">
                      <a16:colId xmlns:a16="http://schemas.microsoft.com/office/drawing/2014/main" val="958918944"/>
                    </a:ext>
                  </a:extLst>
                </a:gridCol>
                <a:gridCol w="2498501">
                  <a:extLst>
                    <a:ext uri="{9D8B030D-6E8A-4147-A177-3AD203B41FA5}">
                      <a16:colId xmlns:a16="http://schemas.microsoft.com/office/drawing/2014/main" val="2497627986"/>
                    </a:ext>
                  </a:extLst>
                </a:gridCol>
                <a:gridCol w="1652917">
                  <a:extLst>
                    <a:ext uri="{9D8B030D-6E8A-4147-A177-3AD203B41FA5}">
                      <a16:colId xmlns:a16="http://schemas.microsoft.com/office/drawing/2014/main" val="713100402"/>
                    </a:ext>
                  </a:extLst>
                </a:gridCol>
              </a:tblGrid>
              <a:tr h="349281">
                <a:tc gridSpan="2">
                  <a:txBody>
                    <a:bodyPr/>
                    <a:lstStyle/>
                    <a:p>
                      <a:pPr algn="ctr"/>
                      <a:r>
                        <a:rPr kumimoji="1" lang="ja-JP" altLang="en-US" sz="1600" b="1" dirty="0" smtClean="0"/>
                        <a:t>収容率</a:t>
                      </a:r>
                      <a:r>
                        <a:rPr kumimoji="1" lang="en-US" altLang="ja-JP" sz="1400" b="1" dirty="0" smtClean="0"/>
                        <a:t>※</a:t>
                      </a:r>
                      <a:r>
                        <a:rPr kumimoji="1" lang="ja-JP" altLang="en-US" sz="1400" b="1" dirty="0" smtClean="0"/>
                        <a:t>１</a:t>
                      </a:r>
                      <a:endParaRPr kumimoji="1" lang="ja-JP" altLang="en-US" sz="1400" b="1" dirty="0"/>
                    </a:p>
                  </a:txBody>
                  <a:tcPr>
                    <a:solidFill>
                      <a:schemeClr val="accent2">
                        <a:lumMod val="60000"/>
                        <a:lumOff val="40000"/>
                      </a:schemeClr>
                    </a:solidFill>
                  </a:tcPr>
                </a:tc>
                <a:tc hMerge="1">
                  <a:txBody>
                    <a:bodyPr/>
                    <a:lstStyle/>
                    <a:p>
                      <a:endParaRPr kumimoji="1" lang="ja-JP" altLang="en-US"/>
                    </a:p>
                  </a:txBody>
                  <a:tcPr/>
                </a:tc>
                <a:tc>
                  <a:txBody>
                    <a:bodyPr/>
                    <a:lstStyle/>
                    <a:p>
                      <a:pPr algn="ctr"/>
                      <a:r>
                        <a:rPr kumimoji="1" lang="ja-JP" altLang="en-US" sz="1600" b="1" dirty="0" smtClean="0"/>
                        <a:t>人数上限</a:t>
                      </a:r>
                      <a:r>
                        <a:rPr kumimoji="1" lang="en-US" altLang="ja-JP" sz="1400" b="1" dirty="0" smtClean="0"/>
                        <a:t>※</a:t>
                      </a:r>
                      <a:r>
                        <a:rPr kumimoji="1" lang="ja-JP" altLang="en-US" sz="1400" b="1" dirty="0" smtClean="0"/>
                        <a:t>１</a:t>
                      </a:r>
                      <a:endParaRPr kumimoji="1" lang="ja-JP" altLang="en-US" sz="1400" b="1" dirty="0"/>
                    </a:p>
                  </a:txBody>
                  <a:tcPr>
                    <a:solidFill>
                      <a:schemeClr val="accent2">
                        <a:lumMod val="60000"/>
                        <a:lumOff val="40000"/>
                      </a:schemeClr>
                    </a:solidFill>
                  </a:tcPr>
                </a:tc>
                <a:tc>
                  <a:txBody>
                    <a:bodyPr/>
                    <a:lstStyle/>
                    <a:p>
                      <a:pPr algn="ctr"/>
                      <a:r>
                        <a:rPr kumimoji="1" lang="ja-JP" altLang="en-US" sz="1400" b="1" dirty="0" smtClean="0"/>
                        <a:t>営業時間短縮</a:t>
                      </a:r>
                      <a:endParaRPr kumimoji="1" lang="ja-JP" altLang="en-US" sz="1400" b="1" dirty="0"/>
                    </a:p>
                  </a:txBody>
                  <a:tcPr>
                    <a:solidFill>
                      <a:schemeClr val="accent2">
                        <a:lumMod val="60000"/>
                        <a:lumOff val="40000"/>
                      </a:schemeClr>
                    </a:solidFill>
                  </a:tcPr>
                </a:tc>
                <a:extLst>
                  <a:ext uri="{0D108BD9-81ED-4DB2-BD59-A6C34878D82A}">
                    <a16:rowId xmlns:a16="http://schemas.microsoft.com/office/drawing/2014/main" val="2530162602"/>
                  </a:ext>
                </a:extLst>
              </a:tr>
              <a:tr h="356268">
                <a:tc>
                  <a:txBody>
                    <a:bodyPr/>
                    <a:lstStyle/>
                    <a:p>
                      <a:pPr algn="ctr"/>
                      <a:r>
                        <a:rPr kumimoji="1" lang="ja-JP" altLang="en-US" sz="1600" b="1" dirty="0" smtClean="0"/>
                        <a:t>大声なし</a:t>
                      </a:r>
                      <a:r>
                        <a:rPr kumimoji="1" lang="en-US" altLang="ja-JP" sz="1400" b="1" dirty="0" smtClean="0"/>
                        <a:t>※</a:t>
                      </a:r>
                      <a:r>
                        <a:rPr kumimoji="1" lang="ja-JP" altLang="en-US" sz="1400" b="1" dirty="0" smtClean="0"/>
                        <a:t>２</a:t>
                      </a:r>
                      <a:endParaRPr kumimoji="1" lang="en-US" altLang="ja-JP" sz="1600" b="1" dirty="0" smtClean="0"/>
                    </a:p>
                    <a:p>
                      <a:pPr algn="l"/>
                      <a:r>
                        <a:rPr kumimoji="1" lang="ja-JP" altLang="en-US" sz="1400" b="0" dirty="0" smtClean="0"/>
                        <a:t>クラシック音楽コンサート、演劇等、舞踊、伝統芸能、芸能・演芸、公演・式典、展示会　等</a:t>
                      </a:r>
                      <a:endParaRPr kumimoji="1" lang="en-US" altLang="ja-JP" sz="1400" b="0" dirty="0" smtClean="0"/>
                    </a:p>
                  </a:txBody>
                  <a:tcPr>
                    <a:lnB w="12700" cap="flat" cmpd="sng" algn="ctr">
                      <a:solidFill>
                        <a:schemeClr val="tx1"/>
                      </a:solidFill>
                      <a:prstDash val="sysDash"/>
                      <a:round/>
                      <a:headEnd type="none" w="med" len="med"/>
                      <a:tailEnd type="none" w="med" len="med"/>
                    </a:lnB>
                  </a:tcPr>
                </a:tc>
                <a:tc>
                  <a:txBody>
                    <a:bodyPr/>
                    <a:lstStyle/>
                    <a:p>
                      <a:pPr algn="ctr"/>
                      <a:r>
                        <a:rPr kumimoji="1" lang="ja-JP" altLang="en-US" sz="1600" b="1" dirty="0" smtClean="0"/>
                        <a:t>大声あり</a:t>
                      </a:r>
                      <a:r>
                        <a:rPr kumimoji="1" lang="en-US" altLang="ja-JP" sz="1400" b="1" dirty="0" smtClean="0"/>
                        <a:t>※</a:t>
                      </a:r>
                      <a:r>
                        <a:rPr kumimoji="1" lang="ja-JP" altLang="en-US" sz="1400" b="1" dirty="0" smtClean="0"/>
                        <a:t>２</a:t>
                      </a:r>
                      <a:endParaRPr kumimoji="1" lang="en-US" altLang="ja-JP" sz="1600" b="1" dirty="0" smtClean="0"/>
                    </a:p>
                    <a:p>
                      <a:pPr algn="l"/>
                      <a:r>
                        <a:rPr kumimoji="1" lang="ja-JP" altLang="en-US" sz="1400" b="0" dirty="0" smtClean="0"/>
                        <a:t>ロック・ポップコンサート、スポーツイベント、公営競技、公演（キャラクターショー等）、ライブハウス・ナイトクラブでのイベント　等</a:t>
                      </a:r>
                      <a:endParaRPr kumimoji="1" lang="en-US" altLang="ja-JP" sz="1400" b="0" dirty="0" smtClean="0"/>
                    </a:p>
                  </a:txBody>
                  <a:tcPr>
                    <a:lnB w="12700" cap="flat" cmpd="sng" algn="ctr">
                      <a:solidFill>
                        <a:schemeClr val="tx1"/>
                      </a:solidFill>
                      <a:prstDash val="sysDash"/>
                      <a:round/>
                      <a:headEnd type="none" w="med" len="med"/>
                      <a:tailEnd type="none" w="med" len="med"/>
                    </a:lnB>
                  </a:tcPr>
                </a:tc>
                <a:tc rowSpan="2">
                  <a:txBody>
                    <a:bodyPr/>
                    <a:lstStyle/>
                    <a:p>
                      <a:pPr algn="ctr"/>
                      <a:r>
                        <a:rPr kumimoji="1" lang="en-US" altLang="ja-JP" sz="1600" dirty="0" smtClean="0"/>
                        <a:t>5,000</a:t>
                      </a:r>
                      <a:r>
                        <a:rPr kumimoji="1" lang="ja-JP" altLang="en-US" sz="1600" dirty="0" smtClean="0"/>
                        <a:t>人</a:t>
                      </a:r>
                      <a:endParaRPr kumimoji="1" lang="en-US" altLang="ja-JP" sz="1600" dirty="0" smtClean="0"/>
                    </a:p>
                    <a:p>
                      <a:pPr algn="ctr"/>
                      <a:r>
                        <a:rPr kumimoji="1" lang="ja-JP" altLang="en-US" sz="1600" b="0" dirty="0" smtClean="0"/>
                        <a:t>又は</a:t>
                      </a:r>
                      <a:endParaRPr kumimoji="1" lang="en-US" altLang="ja-JP" sz="1600" b="0" dirty="0" smtClean="0"/>
                    </a:p>
                    <a:p>
                      <a:pPr algn="ctr"/>
                      <a:r>
                        <a:rPr kumimoji="1" lang="ja-JP" altLang="en-US" sz="1600" b="0" dirty="0" smtClean="0"/>
                        <a:t>収容定員</a:t>
                      </a:r>
                      <a:r>
                        <a:rPr kumimoji="1" lang="en-US" altLang="ja-JP" sz="1600" b="0" dirty="0" smtClean="0"/>
                        <a:t>50</a:t>
                      </a:r>
                      <a:r>
                        <a:rPr kumimoji="1" lang="ja-JP" altLang="en-US" sz="1600" b="0" dirty="0" smtClean="0"/>
                        <a:t>％以内（≦</a:t>
                      </a:r>
                      <a:r>
                        <a:rPr kumimoji="1" lang="en-US" altLang="ja-JP" sz="1600" b="0" dirty="0" smtClean="0"/>
                        <a:t>10,000</a:t>
                      </a:r>
                      <a:r>
                        <a:rPr kumimoji="1" lang="ja-JP" altLang="en-US" sz="1600" b="0" dirty="0" smtClean="0"/>
                        <a:t>人）</a:t>
                      </a:r>
                      <a:endParaRPr kumimoji="1" lang="en-US" altLang="ja-JP" sz="1600" b="0" dirty="0" smtClean="0"/>
                    </a:p>
                    <a:p>
                      <a:pPr algn="ctr"/>
                      <a:r>
                        <a:rPr kumimoji="1" lang="ja-JP" altLang="en-US" sz="1600" b="0" dirty="0" smtClean="0"/>
                        <a:t>のいずれか大きい方</a:t>
                      </a:r>
                      <a:endParaRPr kumimoji="1" lang="en-US" altLang="ja-JP" sz="1600" b="0" dirty="0" smtClean="0"/>
                    </a:p>
                  </a:txBody>
                  <a:tcPr anchor="ctr"/>
                </a:tc>
                <a:tc rowSpan="2">
                  <a:txBody>
                    <a:bodyPr/>
                    <a:lstStyle/>
                    <a:p>
                      <a:pPr algn="ctr"/>
                      <a:r>
                        <a:rPr kumimoji="1" lang="en-US" altLang="ja-JP" sz="1600" b="0" dirty="0" smtClean="0"/>
                        <a:t>21</a:t>
                      </a:r>
                      <a:r>
                        <a:rPr kumimoji="1" lang="ja-JP" altLang="en-US" sz="1600" b="0" dirty="0" smtClean="0"/>
                        <a:t>時まで</a:t>
                      </a:r>
                      <a:r>
                        <a:rPr kumimoji="1" lang="en-US" altLang="ja-JP" sz="1200" b="0" dirty="0" smtClean="0"/>
                        <a:t>※</a:t>
                      </a:r>
                      <a:r>
                        <a:rPr kumimoji="1" lang="ja-JP" altLang="en-US" sz="1200" b="0" dirty="0" smtClean="0"/>
                        <a:t>４</a:t>
                      </a:r>
                      <a:endParaRPr kumimoji="1" lang="en-US" altLang="ja-JP" sz="1200" b="0" dirty="0" smtClean="0"/>
                    </a:p>
                    <a:p>
                      <a:pPr algn="ctr"/>
                      <a:r>
                        <a:rPr kumimoji="1" lang="ja-JP" altLang="en-US" sz="1400" b="0" dirty="0" smtClean="0"/>
                        <a:t>（法に基づかない働きかけ）</a:t>
                      </a:r>
                      <a:endParaRPr kumimoji="1" lang="en-US" altLang="ja-JP" sz="1400" b="0" dirty="0" smtClean="0"/>
                    </a:p>
                  </a:txBody>
                  <a:tcPr anchor="ctr"/>
                </a:tc>
                <a:extLst>
                  <a:ext uri="{0D108BD9-81ED-4DB2-BD59-A6C34878D82A}">
                    <a16:rowId xmlns:a16="http://schemas.microsoft.com/office/drawing/2014/main" val="1351838061"/>
                  </a:ext>
                </a:extLst>
              </a:tr>
              <a:tr h="356268">
                <a:tc>
                  <a:txBody>
                    <a:bodyPr/>
                    <a:lstStyle/>
                    <a:p>
                      <a:pPr algn="ctr"/>
                      <a:r>
                        <a:rPr kumimoji="1" lang="en-US" altLang="ja-JP" sz="1600" b="1" dirty="0" smtClean="0"/>
                        <a:t>100%</a:t>
                      </a:r>
                      <a:r>
                        <a:rPr kumimoji="1" lang="ja-JP" altLang="en-US" sz="1600" b="1" dirty="0" smtClean="0"/>
                        <a:t>以内</a:t>
                      </a:r>
                      <a:endParaRPr kumimoji="1" lang="en-US" altLang="ja-JP" sz="1600" b="1" dirty="0" smtClean="0"/>
                    </a:p>
                    <a:p>
                      <a:pPr algn="ctr"/>
                      <a:r>
                        <a:rPr kumimoji="1" lang="ja-JP" altLang="en-US" sz="1400" b="1" dirty="0" smtClean="0"/>
                        <a:t>（席がない場合は適切な間隔）</a:t>
                      </a:r>
                      <a:endParaRPr kumimoji="1" lang="ja-JP" altLang="en-US" sz="1400" b="1" dirty="0"/>
                    </a:p>
                  </a:txBody>
                  <a:tcPr anchor="ctr">
                    <a:lnT w="12700" cap="flat" cmpd="sng" algn="ctr">
                      <a:solidFill>
                        <a:schemeClr val="tx1"/>
                      </a:solidFill>
                      <a:prstDash val="sysDash"/>
                      <a:round/>
                      <a:headEnd type="none" w="med" len="med"/>
                      <a:tailEnd type="none" w="med" len="med"/>
                    </a:lnT>
                  </a:tcPr>
                </a:tc>
                <a:tc>
                  <a:txBody>
                    <a:bodyPr/>
                    <a:lstStyle/>
                    <a:p>
                      <a:pPr algn="ctr"/>
                      <a:r>
                        <a:rPr kumimoji="1" lang="en-US" altLang="ja-JP" sz="1600" b="1" dirty="0" smtClean="0"/>
                        <a:t>50</a:t>
                      </a:r>
                      <a:r>
                        <a:rPr kumimoji="1" lang="ja-JP" altLang="en-US" sz="1600" b="1" dirty="0" smtClean="0"/>
                        <a:t>％以内</a:t>
                      </a:r>
                      <a:r>
                        <a:rPr kumimoji="1" lang="en-US" altLang="ja-JP" sz="1400" b="1" dirty="0" smtClean="0"/>
                        <a:t>※</a:t>
                      </a:r>
                      <a:r>
                        <a:rPr kumimoji="1" lang="ja-JP" altLang="en-US" sz="1400" b="1" dirty="0" smtClean="0"/>
                        <a:t>３</a:t>
                      </a:r>
                      <a:endParaRPr kumimoji="1" lang="en-US" altLang="ja-JP" sz="1400" b="1" dirty="0" smtClean="0"/>
                    </a:p>
                    <a:p>
                      <a:pPr algn="ctr"/>
                      <a:r>
                        <a:rPr kumimoji="1" lang="ja-JP" altLang="en-US" sz="1400" b="1" dirty="0" smtClean="0"/>
                        <a:t>（席がない場合は十分な間隔）</a:t>
                      </a:r>
                      <a:endParaRPr kumimoji="1" lang="ja-JP" altLang="en-US" sz="1400" b="1" dirty="0"/>
                    </a:p>
                  </a:txBody>
                  <a:tcPr anchor="ctr">
                    <a:lnT w="12700" cap="flat" cmpd="sng" algn="ctr">
                      <a:solidFill>
                        <a:schemeClr val="tx1"/>
                      </a:solidFill>
                      <a:prstDash val="sysDash"/>
                      <a:round/>
                      <a:headEnd type="none" w="med" len="med"/>
                      <a:tailEnd type="none" w="med" len="med"/>
                    </a:lnT>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286218120"/>
                  </a:ext>
                </a:extLst>
              </a:tr>
            </a:tbl>
          </a:graphicData>
        </a:graphic>
      </p:graphicFrame>
      <p:sp>
        <p:nvSpPr>
          <p:cNvPr id="3" name="正方形/長方形 2"/>
          <p:cNvSpPr/>
          <p:nvPr/>
        </p:nvSpPr>
        <p:spPr>
          <a:xfrm>
            <a:off x="399245" y="935653"/>
            <a:ext cx="11629623" cy="56273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22409492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177698" y="288041"/>
            <a:ext cx="6499133" cy="830997"/>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a:t>（</a:t>
            </a:r>
            <a:r>
              <a:rPr lang="ja-JP" altLang="en-US" b="1" u="sng" dirty="0" smtClean="0"/>
              <a:t>府有施設を</a:t>
            </a:r>
            <a:r>
              <a:rPr lang="ja-JP" altLang="en-US" b="1" u="sng" dirty="0"/>
              <a:t>含む）</a:t>
            </a:r>
            <a:endParaRPr lang="ja-JP" altLang="en-US" sz="1600" u="sng" dirty="0"/>
          </a:p>
          <a:p>
            <a:r>
              <a:rPr lang="ja-JP" altLang="en-US" dirty="0" smtClean="0"/>
              <a:t>　　</a:t>
            </a:r>
            <a:r>
              <a:rPr lang="ja-JP" altLang="en-US" sz="2400" b="1" dirty="0" smtClean="0"/>
              <a:t>　　</a:t>
            </a:r>
            <a:endParaRPr kumimoji="1" lang="ja-JP" altLang="en-US" sz="2400" b="1" dirty="0"/>
          </a:p>
        </p:txBody>
      </p:sp>
      <p:sp>
        <p:nvSpPr>
          <p:cNvPr id="3" name="テキスト ボックス 2"/>
          <p:cNvSpPr txBox="1"/>
          <p:nvPr/>
        </p:nvSpPr>
        <p:spPr>
          <a:xfrm>
            <a:off x="4926629" y="288041"/>
            <a:ext cx="2636485" cy="461665"/>
          </a:xfrm>
          <a:prstGeom prst="rect">
            <a:avLst/>
          </a:prstGeom>
          <a:noFill/>
        </p:spPr>
        <p:txBody>
          <a:bodyPr wrap="square" rtlCol="0">
            <a:spAutoFit/>
          </a:bodyPr>
          <a:lstStyle/>
          <a:p>
            <a:r>
              <a:rPr kumimoji="1" lang="ja-JP" altLang="en-US" sz="2400" b="1" dirty="0" smtClean="0"/>
              <a:t>飲食店等への要請</a:t>
            </a:r>
            <a:endParaRPr kumimoji="1" lang="ja-JP" altLang="en-US" sz="2400" b="1" dirty="0"/>
          </a:p>
        </p:txBody>
      </p:sp>
      <p:graphicFrame>
        <p:nvGraphicFramePr>
          <p:cNvPr id="11" name="表 10"/>
          <p:cNvGraphicFramePr>
            <a:graphicFrameLocks noGrp="1"/>
          </p:cNvGraphicFramePr>
          <p:nvPr>
            <p:extLst>
              <p:ext uri="{D42A27DB-BD31-4B8C-83A1-F6EECF244321}">
                <p14:modId xmlns:p14="http://schemas.microsoft.com/office/powerpoint/2010/main" val="3832306098"/>
              </p:ext>
            </p:extLst>
          </p:nvPr>
        </p:nvGraphicFramePr>
        <p:xfrm>
          <a:off x="207857" y="1004814"/>
          <a:ext cx="11284649" cy="3703320"/>
        </p:xfrm>
        <a:graphic>
          <a:graphicData uri="http://schemas.openxmlformats.org/drawingml/2006/table">
            <a:tbl>
              <a:tblPr firstRow="1" bandRow="1">
                <a:tableStyleId>{5940675A-B579-460E-94D1-54222C63F5DA}</a:tableStyleId>
              </a:tblPr>
              <a:tblGrid>
                <a:gridCol w="4780819">
                  <a:extLst>
                    <a:ext uri="{9D8B030D-6E8A-4147-A177-3AD203B41FA5}">
                      <a16:colId xmlns:a16="http://schemas.microsoft.com/office/drawing/2014/main" val="1129165588"/>
                    </a:ext>
                  </a:extLst>
                </a:gridCol>
                <a:gridCol w="3435440">
                  <a:extLst>
                    <a:ext uri="{9D8B030D-6E8A-4147-A177-3AD203B41FA5}">
                      <a16:colId xmlns:a16="http://schemas.microsoft.com/office/drawing/2014/main" val="2135128828"/>
                    </a:ext>
                  </a:extLst>
                </a:gridCol>
                <a:gridCol w="3068390">
                  <a:extLst>
                    <a:ext uri="{9D8B030D-6E8A-4147-A177-3AD203B41FA5}">
                      <a16:colId xmlns:a16="http://schemas.microsoft.com/office/drawing/2014/main" val="3438338224"/>
                    </a:ext>
                  </a:extLst>
                </a:gridCol>
              </a:tblGrid>
              <a:tr h="337577">
                <a:tc rowSpan="2">
                  <a:txBody>
                    <a:bodyPr/>
                    <a:lstStyle/>
                    <a:p>
                      <a:pPr algn="ctr"/>
                      <a:r>
                        <a:rPr kumimoji="1" lang="ja-JP" altLang="en-US" sz="1800" b="1" dirty="0" smtClean="0"/>
                        <a:t>施　設</a:t>
                      </a:r>
                      <a:endParaRPr kumimoji="1" lang="ja-JP" altLang="en-US" sz="1800" b="1" dirty="0"/>
                    </a:p>
                  </a:txBody>
                  <a:tcPr anchor="ctr">
                    <a:solidFill>
                      <a:schemeClr val="accent2">
                        <a:lumMod val="60000"/>
                        <a:lumOff val="40000"/>
                      </a:schemeClr>
                    </a:solidFill>
                  </a:tcPr>
                </a:tc>
                <a:tc gridSpan="2">
                  <a:txBody>
                    <a:bodyPr/>
                    <a:lstStyle/>
                    <a:p>
                      <a:pPr algn="ctr"/>
                      <a:r>
                        <a:rPr kumimoji="1" lang="ja-JP" altLang="en-US" sz="1800" b="1" dirty="0" smtClean="0"/>
                        <a:t>要請内容</a:t>
                      </a:r>
                      <a:endParaRPr kumimoji="1" lang="ja-JP" altLang="en-US" sz="1800" b="1" dirty="0"/>
                    </a:p>
                  </a:txBody>
                  <a:tcPr anchor="ctr">
                    <a:solidFill>
                      <a:schemeClr val="accent2">
                        <a:lumMod val="60000"/>
                        <a:lumOff val="40000"/>
                      </a:schemeClr>
                    </a:solidFill>
                  </a:tcPr>
                </a:tc>
                <a:tc hMerge="1">
                  <a:txBody>
                    <a:bodyPr/>
                    <a:lstStyle/>
                    <a:p>
                      <a:endParaRPr kumimoji="1" lang="ja-JP" altLang="en-US"/>
                    </a:p>
                  </a:txBody>
                  <a:tcPr/>
                </a:tc>
                <a:extLst>
                  <a:ext uri="{0D108BD9-81ED-4DB2-BD59-A6C34878D82A}">
                    <a16:rowId xmlns:a16="http://schemas.microsoft.com/office/drawing/2014/main" val="3155963503"/>
                  </a:ext>
                </a:extLst>
              </a:tr>
              <a:tr h="232883">
                <a:tc vMerge="1">
                  <a:txBody>
                    <a:bodyPr/>
                    <a:lstStyle/>
                    <a:p>
                      <a:pPr algn="ct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ゴールドステッカー認証店舗</a:t>
                      </a:r>
                      <a:endParaRPr kumimoji="1" lang="en-US" altLang="ja-JP" sz="1800" b="1" dirty="0" smtClean="0"/>
                    </a:p>
                    <a:p>
                      <a:pPr algn="ctr"/>
                      <a:r>
                        <a:rPr kumimoji="1" lang="ja-JP" altLang="en-US" sz="1400" b="1" dirty="0" smtClean="0"/>
                        <a:t>（８ページ参照）</a:t>
                      </a:r>
                      <a:endParaRPr kumimoji="1" lang="ja-JP" altLang="en-US" sz="1400" b="1" dirty="0"/>
                    </a:p>
                  </a:txBody>
                  <a:tcPr anchor="ctr">
                    <a:solidFill>
                      <a:schemeClr val="accent2">
                        <a:lumMod val="60000"/>
                        <a:lumOff val="40000"/>
                      </a:schemeClr>
                    </a:solidFill>
                  </a:tcPr>
                </a:tc>
                <a:tc>
                  <a:txBody>
                    <a:bodyPr/>
                    <a:lstStyle/>
                    <a:p>
                      <a:pPr algn="ctr"/>
                      <a:r>
                        <a:rPr kumimoji="1" lang="ja-JP" altLang="en-US" sz="1800" b="1" dirty="0" smtClean="0"/>
                        <a:t>その他の店舗</a:t>
                      </a:r>
                      <a:endParaRPr kumimoji="1" lang="ja-JP" altLang="en-US" sz="1800" b="1" dirty="0"/>
                    </a:p>
                  </a:txBody>
                  <a:tcPr anchor="ctr">
                    <a:solidFill>
                      <a:schemeClr val="accent2">
                        <a:lumMod val="60000"/>
                        <a:lumOff val="40000"/>
                      </a:schemeClr>
                    </a:solidFill>
                  </a:tcPr>
                </a:tc>
                <a:extLst>
                  <a:ext uri="{0D108BD9-81ED-4DB2-BD59-A6C34878D82A}">
                    <a16:rowId xmlns:a16="http://schemas.microsoft.com/office/drawing/2014/main" val="3924133108"/>
                  </a:ext>
                </a:extLst>
              </a:tr>
              <a:tr h="2001906">
                <a:tc>
                  <a:txBody>
                    <a:bodyPr/>
                    <a:lstStyle/>
                    <a:p>
                      <a:pPr marL="0" marR="0" lvl="0" indent="0" algn="l" defTabSz="914400" rtl="0" eaLnBrk="1" fontAlgn="auto" latinLnBrk="0" hangingPunct="1">
                        <a:lnSpc>
                          <a:spcPts val="2100"/>
                        </a:lnSpc>
                        <a:spcBef>
                          <a:spcPts val="0"/>
                        </a:spcBef>
                        <a:spcAft>
                          <a:spcPts val="0"/>
                        </a:spcAft>
                        <a:buClrTx/>
                        <a:buSzTx/>
                        <a:buFontTx/>
                        <a:buNone/>
                        <a:tabLst/>
                        <a:defRPr/>
                      </a:pPr>
                      <a:r>
                        <a:rPr kumimoji="1" lang="en-US" altLang="ja-JP" sz="1600" b="1" spc="0" dirty="0" smtClean="0"/>
                        <a:t>【</a:t>
                      </a:r>
                      <a:r>
                        <a:rPr kumimoji="1" lang="ja-JP" altLang="en-US" sz="1600" b="1" spc="0" dirty="0" smtClean="0"/>
                        <a:t>飲食店</a:t>
                      </a:r>
                      <a:r>
                        <a:rPr kumimoji="1" lang="en-US" altLang="ja-JP" sz="1600" b="1" spc="0" dirty="0" smtClean="0"/>
                        <a:t>】</a:t>
                      </a:r>
                    </a:p>
                    <a:p>
                      <a:pPr marL="0" marR="0" lvl="0" indent="0" algn="l" defTabSz="914400" rtl="0" eaLnBrk="1" fontAlgn="auto" latinLnBrk="0" hangingPunct="1">
                        <a:lnSpc>
                          <a:spcPts val="2100"/>
                        </a:lnSpc>
                        <a:spcBef>
                          <a:spcPts val="0"/>
                        </a:spcBef>
                        <a:spcAft>
                          <a:spcPts val="0"/>
                        </a:spcAft>
                        <a:buClrTx/>
                        <a:buSzTx/>
                        <a:buFontTx/>
                        <a:buNone/>
                        <a:tabLst/>
                        <a:defRPr/>
                      </a:pPr>
                      <a:r>
                        <a:rPr kumimoji="1" lang="ja-JP" altLang="en-US" sz="1600" spc="0" dirty="0" smtClean="0"/>
                        <a:t>飲食店（居酒屋を含む）、喫茶店等</a:t>
                      </a:r>
                      <a:r>
                        <a:rPr kumimoji="1" lang="en-US" altLang="ja-JP" sz="1600" spc="0" dirty="0" smtClean="0"/>
                        <a:t>(</a:t>
                      </a:r>
                      <a:r>
                        <a:rPr kumimoji="1" lang="ja-JP" altLang="en-US" sz="1600" spc="0" dirty="0" smtClean="0"/>
                        <a:t>宅配・テイクアウトサービスを除く</a:t>
                      </a:r>
                      <a:r>
                        <a:rPr kumimoji="1" lang="en-US" altLang="ja-JP" sz="1600" spc="0" dirty="0" smtClean="0"/>
                        <a:t>)</a:t>
                      </a:r>
                      <a:endParaRPr kumimoji="1" lang="ja-JP" altLang="en-US" sz="1600" spc="0" dirty="0" smtClean="0"/>
                    </a:p>
                    <a:p>
                      <a:pPr marL="0" marR="0" lvl="0" indent="0" algn="l" defTabSz="914400" rtl="0" eaLnBrk="1" fontAlgn="auto" latinLnBrk="0" hangingPunct="1">
                        <a:lnSpc>
                          <a:spcPts val="2100"/>
                        </a:lnSpc>
                        <a:spcBef>
                          <a:spcPts val="0"/>
                        </a:spcBef>
                        <a:spcAft>
                          <a:spcPts val="0"/>
                        </a:spcAft>
                        <a:buClrTx/>
                        <a:buSzTx/>
                        <a:buFontTx/>
                        <a:buNone/>
                        <a:tabLst/>
                        <a:defRPr/>
                      </a:pPr>
                      <a:r>
                        <a:rPr kumimoji="1" lang="en-US" altLang="ja-JP" sz="1600" b="1" spc="0" dirty="0" smtClean="0"/>
                        <a:t>【</a:t>
                      </a:r>
                      <a:r>
                        <a:rPr kumimoji="1" lang="ja-JP" altLang="en-US" sz="1600" b="1" spc="0" dirty="0" smtClean="0"/>
                        <a:t>遊興施設</a:t>
                      </a:r>
                      <a:r>
                        <a:rPr kumimoji="1" lang="en-US" altLang="ja-JP" sz="1600" b="1" spc="0" dirty="0" smtClean="0"/>
                        <a:t>】</a:t>
                      </a:r>
                      <a:endParaRPr kumimoji="1" lang="en-US" altLang="ja-JP" sz="1600" b="1" u="sng" spc="0" baseline="0" dirty="0" smtClean="0"/>
                    </a:p>
                    <a:p>
                      <a:pPr marL="0" marR="0" lvl="0" indent="0" algn="l" defTabSz="914400" rtl="0" eaLnBrk="1" fontAlgn="auto" latinLnBrk="0" hangingPunct="1">
                        <a:lnSpc>
                          <a:spcPts val="2100"/>
                        </a:lnSpc>
                        <a:spcBef>
                          <a:spcPts val="0"/>
                        </a:spcBef>
                        <a:spcAft>
                          <a:spcPts val="0"/>
                        </a:spcAft>
                        <a:buClrTx/>
                        <a:buSzTx/>
                        <a:buFontTx/>
                        <a:buNone/>
                        <a:tabLst/>
                        <a:defRPr/>
                      </a:pPr>
                      <a:r>
                        <a:rPr kumimoji="1" lang="ja-JP" altLang="en-US" sz="1600" spc="0" baseline="0" dirty="0" smtClean="0"/>
                        <a:t>キャバレー、</a:t>
                      </a:r>
                      <a:r>
                        <a:rPr kumimoji="1" lang="ja-JP" altLang="en-US" sz="1600" spc="0" baseline="0" dirty="0" smtClean="0">
                          <a:solidFill>
                            <a:schemeClr val="tx1"/>
                          </a:solidFill>
                        </a:rPr>
                        <a:t>ナイトクラブ、インターネットカフェ・マンガ喫茶</a:t>
                      </a:r>
                      <a:r>
                        <a:rPr kumimoji="1" lang="en-US" altLang="ja-JP" sz="1400" spc="0" baseline="0" dirty="0" smtClean="0">
                          <a:solidFill>
                            <a:schemeClr val="tx1"/>
                          </a:solidFill>
                        </a:rPr>
                        <a:t>※</a:t>
                      </a:r>
                      <a:r>
                        <a:rPr kumimoji="1" lang="ja-JP" altLang="en-US" sz="1400" spc="0" baseline="0" dirty="0" smtClean="0">
                          <a:solidFill>
                            <a:schemeClr val="tx1"/>
                          </a:solidFill>
                        </a:rPr>
                        <a:t>１</a:t>
                      </a:r>
                      <a:r>
                        <a:rPr kumimoji="1" lang="ja-JP" altLang="en-US" sz="1600" spc="0" baseline="0" dirty="0" smtClean="0">
                          <a:solidFill>
                            <a:schemeClr val="tx1"/>
                          </a:solidFill>
                        </a:rPr>
                        <a:t>、カラオケボックス</a:t>
                      </a:r>
                      <a:r>
                        <a:rPr kumimoji="1" lang="en-US" altLang="ja-JP" sz="1400" spc="0" baseline="0" dirty="0" smtClean="0">
                          <a:solidFill>
                            <a:schemeClr val="tx1"/>
                          </a:solidFill>
                        </a:rPr>
                        <a:t>※</a:t>
                      </a:r>
                      <a:r>
                        <a:rPr kumimoji="1" lang="ja-JP" altLang="en-US" sz="1400" spc="0" baseline="0" dirty="0" smtClean="0">
                          <a:solidFill>
                            <a:schemeClr val="tx1"/>
                          </a:solidFill>
                        </a:rPr>
                        <a:t>２</a:t>
                      </a:r>
                      <a:r>
                        <a:rPr kumimoji="1" lang="ja-JP" altLang="en-US" sz="1600" spc="0" baseline="0" dirty="0" smtClean="0">
                          <a:solidFill>
                            <a:schemeClr val="tx1"/>
                          </a:solidFill>
                        </a:rPr>
                        <a:t>等で、食品衛生法の飲食店営業許可を受けている店舗</a:t>
                      </a:r>
                      <a:endParaRPr kumimoji="1" lang="en-US" altLang="ja-JP" sz="1600" spc="0" baseline="0" dirty="0" smtClean="0">
                        <a:solidFill>
                          <a:schemeClr val="tx1"/>
                        </a:solidFill>
                      </a:endParaRPr>
                    </a:p>
                    <a:p>
                      <a:pPr marL="0" marR="0" lvl="0" indent="0" algn="l" defTabSz="914400" rtl="0" eaLnBrk="1" fontAlgn="auto" latinLnBrk="0" hangingPunct="1">
                        <a:lnSpc>
                          <a:spcPts val="2100"/>
                        </a:lnSpc>
                        <a:spcBef>
                          <a:spcPts val="0"/>
                        </a:spcBef>
                        <a:spcAft>
                          <a:spcPts val="0"/>
                        </a:spcAft>
                        <a:buClrTx/>
                        <a:buSzTx/>
                        <a:buFontTx/>
                        <a:buNone/>
                        <a:tabLst/>
                        <a:defRPr/>
                      </a:pPr>
                      <a:r>
                        <a:rPr kumimoji="1" lang="en-US" altLang="ja-JP" sz="1600" b="1" spc="0" baseline="0" dirty="0" smtClean="0"/>
                        <a:t>【</a:t>
                      </a:r>
                      <a:r>
                        <a:rPr kumimoji="1" lang="ja-JP" altLang="en-US" sz="1600" b="1" spc="0" baseline="0" dirty="0" smtClean="0"/>
                        <a:t>結婚式場</a:t>
                      </a:r>
                      <a:r>
                        <a:rPr kumimoji="1" lang="en-US" altLang="ja-JP" sz="1600" b="1" spc="0" baseline="0" dirty="0" smtClean="0"/>
                        <a:t>】</a:t>
                      </a:r>
                    </a:p>
                    <a:p>
                      <a:pPr marL="0" marR="0" lvl="0" indent="0" algn="l" defTabSz="914400" rtl="0" eaLnBrk="1" fontAlgn="auto" latinLnBrk="0" hangingPunct="1">
                        <a:lnSpc>
                          <a:spcPts val="2100"/>
                        </a:lnSpc>
                        <a:spcBef>
                          <a:spcPts val="0"/>
                        </a:spcBef>
                        <a:spcAft>
                          <a:spcPts val="0"/>
                        </a:spcAft>
                        <a:buClrTx/>
                        <a:buSzTx/>
                        <a:buFontTx/>
                        <a:buNone/>
                        <a:tabLst/>
                        <a:defRPr/>
                      </a:pPr>
                      <a:r>
                        <a:rPr kumimoji="1" lang="ja-JP" altLang="en-US" sz="1600" spc="0" baseline="0" dirty="0" smtClean="0"/>
                        <a:t>食品衛生法の飲食営業許可を受けている施設</a:t>
                      </a:r>
                      <a:endParaRPr kumimoji="1" lang="en-US" altLang="ja-JP" sz="1600" spc="0" baseline="0" dirty="0" smtClean="0"/>
                    </a:p>
                  </a:txBody>
                  <a:tcPr anchor="ctr"/>
                </a:tc>
                <a:tc>
                  <a:txBody>
                    <a:bodyPr/>
                    <a:lstStyle/>
                    <a:p>
                      <a:pPr>
                        <a:lnSpc>
                          <a:spcPts val="2100"/>
                        </a:lnSpc>
                      </a:pPr>
                      <a:r>
                        <a:rPr lang="ja-JP" altLang="en-US" sz="1600" b="1" spc="0" baseline="0" dirty="0" smtClean="0">
                          <a:solidFill>
                            <a:schemeClr val="tx1"/>
                          </a:solidFill>
                        </a:rPr>
                        <a:t>○営業時間短縮（</a:t>
                      </a:r>
                      <a:r>
                        <a:rPr lang="en-US" altLang="ja-JP" sz="1600" b="1" spc="0" baseline="0" dirty="0" smtClean="0">
                          <a:solidFill>
                            <a:schemeClr val="tx1"/>
                          </a:solidFill>
                        </a:rPr>
                        <a:t>21</a:t>
                      </a:r>
                      <a:r>
                        <a:rPr lang="ja-JP" altLang="en-US" sz="1600" b="1" spc="0" baseline="0" dirty="0" smtClean="0">
                          <a:solidFill>
                            <a:schemeClr val="tx1"/>
                          </a:solidFill>
                        </a:rPr>
                        <a:t>時まで）</a:t>
                      </a:r>
                      <a:endParaRPr lang="en-US" altLang="ja-JP" sz="1600" b="1" spc="0" baseline="0" dirty="0" smtClean="0">
                        <a:solidFill>
                          <a:schemeClr val="tx1"/>
                        </a:solidFill>
                      </a:endParaRPr>
                    </a:p>
                    <a:p>
                      <a:pPr>
                        <a:lnSpc>
                          <a:spcPts val="2100"/>
                        </a:lnSpc>
                      </a:pPr>
                      <a:endParaRPr lang="en-US" altLang="ja-JP" sz="1600" b="1" dirty="0" smtClean="0">
                        <a:solidFill>
                          <a:schemeClr val="tx1"/>
                        </a:solidFill>
                      </a:endParaRPr>
                    </a:p>
                    <a:p>
                      <a:pPr marL="0" marR="0" lvl="0" indent="0" algn="l" defTabSz="914400" rtl="0" eaLnBrk="1" fontAlgn="auto" latinLnBrk="0" hangingPunct="1">
                        <a:lnSpc>
                          <a:spcPts val="2100"/>
                        </a:lnSpc>
                        <a:spcBef>
                          <a:spcPts val="0"/>
                        </a:spcBef>
                        <a:spcAft>
                          <a:spcPts val="0"/>
                        </a:spcAft>
                        <a:buClrTx/>
                        <a:buSzTx/>
                        <a:buFontTx/>
                        <a:buNone/>
                        <a:tabLst/>
                        <a:defRPr/>
                      </a:pPr>
                      <a:r>
                        <a:rPr lang="ja-JP" altLang="en-US" sz="1600" b="1" dirty="0" smtClean="0">
                          <a:solidFill>
                            <a:schemeClr val="tx1"/>
                          </a:solidFill>
                        </a:rPr>
                        <a:t>○酒類提供（利用者による店内　</a:t>
                      </a:r>
                      <a:endParaRPr lang="en-US" altLang="ja-JP" sz="1600" b="1" dirty="0" smtClean="0">
                        <a:solidFill>
                          <a:schemeClr val="tx1"/>
                        </a:solidFill>
                      </a:endParaRPr>
                    </a:p>
                    <a:p>
                      <a:pPr marL="0" marR="0" lvl="0" indent="0" algn="l" defTabSz="914400" rtl="0" eaLnBrk="1" fontAlgn="auto" latinLnBrk="0" hangingPunct="1">
                        <a:lnSpc>
                          <a:spcPts val="2100"/>
                        </a:lnSpc>
                        <a:spcBef>
                          <a:spcPts val="0"/>
                        </a:spcBef>
                        <a:spcAft>
                          <a:spcPts val="0"/>
                        </a:spcAft>
                        <a:buClrTx/>
                        <a:buSzTx/>
                        <a:buFontTx/>
                        <a:buNone/>
                        <a:tabLst/>
                        <a:defRPr/>
                      </a:pPr>
                      <a:r>
                        <a:rPr lang="ja-JP" altLang="en-US" sz="1600" b="1" dirty="0" smtClean="0">
                          <a:solidFill>
                            <a:schemeClr val="tx1"/>
                          </a:solidFill>
                        </a:rPr>
                        <a:t>　持込みを含む）は</a:t>
                      </a:r>
                      <a:endParaRPr lang="en-US" altLang="ja-JP" sz="1600" b="1" spc="-70" baseline="0" dirty="0" smtClean="0">
                        <a:solidFill>
                          <a:schemeClr val="tx1"/>
                        </a:solidFill>
                      </a:endParaRPr>
                    </a:p>
                    <a:p>
                      <a:pPr marL="0" marR="0" lvl="0" indent="0" algn="l" defTabSz="914400" rtl="0" eaLnBrk="1" fontAlgn="auto" latinLnBrk="0" hangingPunct="1">
                        <a:lnSpc>
                          <a:spcPts val="2100"/>
                        </a:lnSpc>
                        <a:spcBef>
                          <a:spcPts val="0"/>
                        </a:spcBef>
                        <a:spcAft>
                          <a:spcPts val="0"/>
                        </a:spcAft>
                        <a:buClrTx/>
                        <a:buSzTx/>
                        <a:buFontTx/>
                        <a:buNone/>
                        <a:tabLst/>
                        <a:defRPr/>
                      </a:pPr>
                      <a:r>
                        <a:rPr lang="ja-JP" altLang="en-US" sz="1600" b="1" spc="-70" baseline="0" dirty="0" smtClean="0">
                          <a:solidFill>
                            <a:schemeClr val="tx1"/>
                          </a:solidFill>
                        </a:rPr>
                        <a:t>　</a:t>
                      </a:r>
                      <a:r>
                        <a:rPr lang="en-US" altLang="ja-JP" sz="1600" b="1" spc="-70" baseline="0" dirty="0" smtClean="0">
                          <a:solidFill>
                            <a:schemeClr val="tx1"/>
                          </a:solidFill>
                        </a:rPr>
                        <a:t>11</a:t>
                      </a:r>
                      <a:r>
                        <a:rPr lang="ja-JP" altLang="en-US" sz="1600" b="1" spc="-70" baseline="0" dirty="0" smtClean="0">
                          <a:solidFill>
                            <a:schemeClr val="tx1"/>
                          </a:solidFill>
                        </a:rPr>
                        <a:t>時～</a:t>
                      </a:r>
                      <a:r>
                        <a:rPr lang="en-US" altLang="ja-JP" sz="1600" b="1" spc="-70" baseline="0" dirty="0" smtClean="0">
                          <a:solidFill>
                            <a:schemeClr val="tx1"/>
                          </a:solidFill>
                        </a:rPr>
                        <a:t>20</a:t>
                      </a:r>
                      <a:r>
                        <a:rPr lang="ja-JP" altLang="en-US" sz="1600" b="1" spc="-70" baseline="0" dirty="0" smtClean="0">
                          <a:solidFill>
                            <a:schemeClr val="tx1"/>
                          </a:solidFill>
                        </a:rPr>
                        <a:t>時</a:t>
                      </a:r>
                      <a:r>
                        <a:rPr lang="en-US" altLang="ja-JP" sz="1600" b="1" spc="-70" baseline="0" dirty="0" smtClean="0">
                          <a:solidFill>
                            <a:schemeClr val="tx1"/>
                          </a:solidFill>
                        </a:rPr>
                        <a:t>30</a:t>
                      </a:r>
                      <a:r>
                        <a:rPr lang="ja-JP" altLang="en-US" sz="1600" b="1" spc="-70" baseline="0" dirty="0" smtClean="0">
                          <a:solidFill>
                            <a:schemeClr val="tx1"/>
                          </a:solidFill>
                        </a:rPr>
                        <a:t>分</a:t>
                      </a:r>
                      <a:endParaRPr lang="en-US" altLang="ja-JP" sz="1600" b="1" spc="-70" baseline="0" dirty="0" smtClean="0">
                        <a:solidFill>
                          <a:schemeClr val="tx1"/>
                        </a:solidFill>
                      </a:endParaRPr>
                    </a:p>
                    <a:p>
                      <a:pPr marL="0" marR="0" lvl="0" indent="0" algn="l" defTabSz="914400" rtl="0" eaLnBrk="1" fontAlgn="auto" latinLnBrk="0" hangingPunct="1">
                        <a:lnSpc>
                          <a:spcPts val="2100"/>
                        </a:lnSpc>
                        <a:spcBef>
                          <a:spcPts val="0"/>
                        </a:spcBef>
                        <a:spcAft>
                          <a:spcPts val="0"/>
                        </a:spcAft>
                        <a:buClrTx/>
                        <a:buSzTx/>
                        <a:buFontTx/>
                        <a:buNone/>
                        <a:tabLst/>
                        <a:defRPr/>
                      </a:pPr>
                      <a:endParaRPr lang="en-US" altLang="ja-JP" sz="1600" b="1" spc="-70" baseline="0" dirty="0" smtClean="0">
                        <a:solidFill>
                          <a:schemeClr val="tx1"/>
                        </a:solidFill>
                      </a:endParaRPr>
                    </a:p>
                    <a:p>
                      <a:pPr>
                        <a:lnSpc>
                          <a:spcPts val="2100"/>
                        </a:lnSpc>
                      </a:pPr>
                      <a:r>
                        <a:rPr lang="ja-JP" altLang="en-US" sz="1600" b="1" spc="0" baseline="0" dirty="0" smtClean="0">
                          <a:solidFill>
                            <a:schemeClr val="tx1"/>
                          </a:solidFill>
                        </a:rPr>
                        <a:t>○同一グループ・同一テーブル原則　</a:t>
                      </a:r>
                      <a:endParaRPr lang="en-US" altLang="ja-JP" sz="1600" b="1" spc="0" baseline="0" dirty="0" smtClean="0">
                        <a:solidFill>
                          <a:schemeClr val="tx1"/>
                        </a:solidFill>
                      </a:endParaRPr>
                    </a:p>
                    <a:p>
                      <a:pPr>
                        <a:lnSpc>
                          <a:spcPts val="2100"/>
                        </a:lnSpc>
                      </a:pPr>
                      <a:r>
                        <a:rPr lang="ja-JP" altLang="en-US" sz="1600" b="1" spc="0" baseline="0" dirty="0" smtClean="0">
                          <a:solidFill>
                            <a:schemeClr val="tx1"/>
                          </a:solidFill>
                        </a:rPr>
                        <a:t>　４人以内</a:t>
                      </a:r>
                      <a:r>
                        <a:rPr lang="en-US" altLang="ja-JP" sz="1400" b="1" spc="-70" baseline="0" dirty="0" smtClean="0">
                          <a:solidFill>
                            <a:schemeClr val="tx1"/>
                          </a:solidFill>
                        </a:rPr>
                        <a:t>※</a:t>
                      </a:r>
                      <a:r>
                        <a:rPr lang="ja-JP" altLang="en-US" sz="1400" b="1" spc="-70" baseline="0" dirty="0" smtClean="0">
                          <a:solidFill>
                            <a:schemeClr val="tx1"/>
                          </a:solidFill>
                        </a:rPr>
                        <a:t>３</a:t>
                      </a:r>
                      <a:endParaRPr lang="en-US" altLang="ja-JP" sz="1400" b="1" spc="0" baseline="0" dirty="0" smtClean="0">
                        <a:solidFill>
                          <a:schemeClr val="tx1"/>
                        </a:solidFill>
                      </a:endParaRPr>
                    </a:p>
                    <a:p>
                      <a:pPr marL="0" marR="0" lvl="0" indent="0" algn="l" defTabSz="914400" rtl="0" eaLnBrk="1" fontAlgn="auto" latinLnBrk="0" hangingPunct="1">
                        <a:lnSpc>
                          <a:spcPts val="2100"/>
                        </a:lnSpc>
                        <a:spcBef>
                          <a:spcPts val="0"/>
                        </a:spcBef>
                        <a:spcAft>
                          <a:spcPts val="0"/>
                        </a:spcAft>
                        <a:buClrTx/>
                        <a:buSzTx/>
                        <a:buFontTx/>
                        <a:buNone/>
                        <a:tabLst/>
                        <a:defRPr/>
                      </a:pPr>
                      <a:endParaRPr lang="ja-JP" altLang="en-US" sz="1600" b="1" dirty="0" smtClean="0">
                        <a:solidFill>
                          <a:schemeClr val="tx1"/>
                        </a:solidFill>
                      </a:endParaRPr>
                    </a:p>
                    <a:p>
                      <a:pPr marL="0" marR="0" lvl="0" indent="0" algn="l" defTabSz="914400" rtl="0" eaLnBrk="1" fontAlgn="auto" latinLnBrk="0" hangingPunct="1">
                        <a:lnSpc>
                          <a:spcPts val="2100"/>
                        </a:lnSpc>
                        <a:spcBef>
                          <a:spcPts val="0"/>
                        </a:spcBef>
                        <a:spcAft>
                          <a:spcPts val="0"/>
                        </a:spcAft>
                        <a:buClrTx/>
                        <a:buSzTx/>
                        <a:buFontTx/>
                        <a:buNone/>
                        <a:tabLst/>
                        <a:defRPr/>
                      </a:pPr>
                      <a:r>
                        <a:rPr lang="ja-JP" altLang="en-US" sz="1600" b="1" dirty="0" smtClean="0">
                          <a:solidFill>
                            <a:schemeClr val="tx1"/>
                          </a:solidFill>
                        </a:rPr>
                        <a:t>○カラオケ設備の利用自粛</a:t>
                      </a:r>
                      <a:endParaRPr lang="en-US" altLang="ja-JP" sz="1400" b="1" dirty="0" smtClean="0">
                        <a:solidFill>
                          <a:schemeClr val="tx1"/>
                        </a:solidFill>
                      </a:endParaRPr>
                    </a:p>
                  </a:txBody>
                  <a:tcPr/>
                </a:tc>
                <a:tc>
                  <a:txBody>
                    <a:bodyPr/>
                    <a:lstStyle/>
                    <a:p>
                      <a:pPr>
                        <a:lnSpc>
                          <a:spcPts val="2100"/>
                        </a:lnSpc>
                      </a:pPr>
                      <a:r>
                        <a:rPr lang="ja-JP" altLang="en-US" sz="1600" b="1" spc="0" baseline="0" dirty="0" smtClean="0">
                          <a:solidFill>
                            <a:schemeClr val="tx1"/>
                          </a:solidFill>
                        </a:rPr>
                        <a:t>○営業時間短縮（</a:t>
                      </a:r>
                      <a:r>
                        <a:rPr lang="en-US" altLang="ja-JP" sz="1600" b="1" spc="0" baseline="0" dirty="0" smtClean="0">
                          <a:solidFill>
                            <a:schemeClr val="tx1"/>
                          </a:solidFill>
                        </a:rPr>
                        <a:t>20</a:t>
                      </a:r>
                      <a:r>
                        <a:rPr lang="ja-JP" altLang="en-US" sz="1600" b="1" spc="0" baseline="0" dirty="0" smtClean="0">
                          <a:solidFill>
                            <a:schemeClr val="tx1"/>
                          </a:solidFill>
                        </a:rPr>
                        <a:t>時まで）</a:t>
                      </a:r>
                      <a:endParaRPr lang="en-US" altLang="ja-JP" sz="1600" b="1" spc="0" baseline="0" dirty="0" smtClean="0">
                        <a:solidFill>
                          <a:schemeClr val="tx1"/>
                        </a:solidFill>
                      </a:endParaRPr>
                    </a:p>
                    <a:p>
                      <a:pPr marL="0" marR="0" lvl="0" indent="0" algn="l" defTabSz="914400" rtl="0" eaLnBrk="1" fontAlgn="auto" latinLnBrk="0" hangingPunct="1">
                        <a:lnSpc>
                          <a:spcPts val="2100"/>
                        </a:lnSpc>
                        <a:spcBef>
                          <a:spcPts val="0"/>
                        </a:spcBef>
                        <a:spcAft>
                          <a:spcPts val="0"/>
                        </a:spcAft>
                        <a:buClrTx/>
                        <a:buSzTx/>
                        <a:buFontTx/>
                        <a:buNone/>
                        <a:tabLst/>
                        <a:defRPr/>
                      </a:pPr>
                      <a:endParaRPr lang="en-US" altLang="ja-JP" sz="1600" b="1" dirty="0" smtClean="0">
                        <a:solidFill>
                          <a:schemeClr val="tx1"/>
                        </a:solidFill>
                      </a:endParaRPr>
                    </a:p>
                    <a:p>
                      <a:pPr marL="0" marR="0" lvl="0" indent="0" algn="l" defTabSz="914400" rtl="0" eaLnBrk="1" fontAlgn="auto" latinLnBrk="0" hangingPunct="1">
                        <a:lnSpc>
                          <a:spcPts val="2100"/>
                        </a:lnSpc>
                        <a:spcBef>
                          <a:spcPts val="0"/>
                        </a:spcBef>
                        <a:spcAft>
                          <a:spcPts val="0"/>
                        </a:spcAft>
                        <a:buClrTx/>
                        <a:buSzTx/>
                        <a:buFontTx/>
                        <a:buNone/>
                        <a:tabLst/>
                        <a:defRPr/>
                      </a:pPr>
                      <a:r>
                        <a:rPr lang="ja-JP" altLang="en-US" sz="1600" b="1" dirty="0" smtClean="0">
                          <a:solidFill>
                            <a:schemeClr val="tx1"/>
                          </a:solidFill>
                        </a:rPr>
                        <a:t>○酒類提供（利用者による店内</a:t>
                      </a:r>
                      <a:endParaRPr lang="en-US" altLang="ja-JP" sz="1600" b="1" dirty="0" smtClean="0">
                        <a:solidFill>
                          <a:schemeClr val="tx1"/>
                        </a:solidFill>
                      </a:endParaRPr>
                    </a:p>
                    <a:p>
                      <a:pPr marL="0" marR="0" lvl="0" indent="0" algn="l" defTabSz="914400" rtl="0" eaLnBrk="1" fontAlgn="auto" latinLnBrk="0" hangingPunct="1">
                        <a:lnSpc>
                          <a:spcPts val="2100"/>
                        </a:lnSpc>
                        <a:spcBef>
                          <a:spcPts val="0"/>
                        </a:spcBef>
                        <a:spcAft>
                          <a:spcPts val="0"/>
                        </a:spcAft>
                        <a:buClrTx/>
                        <a:buSzTx/>
                        <a:buFontTx/>
                        <a:buNone/>
                        <a:tabLst/>
                        <a:defRPr/>
                      </a:pPr>
                      <a:r>
                        <a:rPr lang="ja-JP" altLang="en-US" sz="1600" b="1" dirty="0" smtClean="0">
                          <a:solidFill>
                            <a:schemeClr val="tx1"/>
                          </a:solidFill>
                        </a:rPr>
                        <a:t>　持込みを含む）は自粛</a:t>
                      </a:r>
                      <a:endParaRPr lang="en-US" altLang="ja-JP" sz="1600" b="1" dirty="0" smtClean="0">
                        <a:solidFill>
                          <a:schemeClr val="tx1"/>
                        </a:solidFill>
                      </a:endParaRPr>
                    </a:p>
                    <a:p>
                      <a:pPr marL="0" marR="0" lvl="0" indent="0" algn="l" defTabSz="914400" rtl="0" eaLnBrk="1" fontAlgn="auto" latinLnBrk="0" hangingPunct="1">
                        <a:lnSpc>
                          <a:spcPts val="2100"/>
                        </a:lnSpc>
                        <a:spcBef>
                          <a:spcPts val="0"/>
                        </a:spcBef>
                        <a:spcAft>
                          <a:spcPts val="0"/>
                        </a:spcAft>
                        <a:buClrTx/>
                        <a:buSzTx/>
                        <a:buFontTx/>
                        <a:buNone/>
                        <a:tabLst/>
                        <a:defRPr/>
                      </a:pPr>
                      <a:endParaRPr lang="en-US" altLang="ja-JP" sz="1600" b="1" dirty="0" smtClean="0">
                        <a:solidFill>
                          <a:schemeClr val="tx1"/>
                        </a:solidFill>
                      </a:endParaRPr>
                    </a:p>
                    <a:p>
                      <a:pPr marL="0" marR="0" lvl="0" indent="0" algn="l" defTabSz="914400" rtl="0" eaLnBrk="1" fontAlgn="auto" latinLnBrk="0" hangingPunct="1">
                        <a:lnSpc>
                          <a:spcPts val="2100"/>
                        </a:lnSpc>
                        <a:spcBef>
                          <a:spcPts val="0"/>
                        </a:spcBef>
                        <a:spcAft>
                          <a:spcPts val="0"/>
                        </a:spcAft>
                        <a:buClrTx/>
                        <a:buSzTx/>
                        <a:buFontTx/>
                        <a:buNone/>
                        <a:tabLst/>
                        <a:defRPr/>
                      </a:pPr>
                      <a:endParaRPr lang="en-US" altLang="ja-JP" sz="1600" b="1" dirty="0" smtClean="0">
                        <a:solidFill>
                          <a:schemeClr val="tx1"/>
                        </a:solidFill>
                      </a:endParaRPr>
                    </a:p>
                    <a:p>
                      <a:pPr>
                        <a:lnSpc>
                          <a:spcPts val="2100"/>
                        </a:lnSpc>
                      </a:pPr>
                      <a:r>
                        <a:rPr lang="ja-JP" altLang="en-US" sz="1600" b="1" spc="0" baseline="0" dirty="0" smtClean="0">
                          <a:solidFill>
                            <a:schemeClr val="tx1"/>
                          </a:solidFill>
                        </a:rPr>
                        <a:t>○同一グループ・同一テーブル</a:t>
                      </a:r>
                      <a:endParaRPr lang="en-US" altLang="ja-JP" sz="1600" b="1" spc="0" baseline="0" dirty="0" smtClean="0">
                        <a:solidFill>
                          <a:schemeClr val="tx1"/>
                        </a:solidFill>
                      </a:endParaRPr>
                    </a:p>
                    <a:p>
                      <a:pPr>
                        <a:lnSpc>
                          <a:spcPts val="2100"/>
                        </a:lnSpc>
                      </a:pPr>
                      <a:r>
                        <a:rPr lang="ja-JP" altLang="en-US" sz="1600" b="1" spc="0" baseline="0" dirty="0" smtClean="0">
                          <a:solidFill>
                            <a:schemeClr val="tx1"/>
                          </a:solidFill>
                        </a:rPr>
                        <a:t>　原則４人以内</a:t>
                      </a:r>
                      <a:r>
                        <a:rPr lang="en-US" altLang="ja-JP" sz="1400" b="1" spc="-70" baseline="0" dirty="0" smtClean="0">
                          <a:solidFill>
                            <a:schemeClr val="tx1"/>
                          </a:solidFill>
                        </a:rPr>
                        <a:t>※</a:t>
                      </a:r>
                      <a:r>
                        <a:rPr lang="ja-JP" altLang="en-US" sz="1400" b="1" spc="-70" baseline="0" dirty="0" smtClean="0">
                          <a:solidFill>
                            <a:schemeClr val="tx1"/>
                          </a:solidFill>
                        </a:rPr>
                        <a:t>３</a:t>
                      </a:r>
                      <a:endParaRPr lang="en-US" altLang="ja-JP" sz="1600" b="1" dirty="0" smtClean="0">
                        <a:solidFill>
                          <a:schemeClr val="tx1"/>
                        </a:solidFill>
                      </a:endParaRPr>
                    </a:p>
                    <a:p>
                      <a:pPr marL="0" marR="0" lvl="0" indent="0" algn="l" defTabSz="914400" rtl="0" eaLnBrk="1" fontAlgn="auto" latinLnBrk="0" hangingPunct="1">
                        <a:lnSpc>
                          <a:spcPts val="2100"/>
                        </a:lnSpc>
                        <a:spcBef>
                          <a:spcPts val="0"/>
                        </a:spcBef>
                        <a:spcAft>
                          <a:spcPts val="0"/>
                        </a:spcAft>
                        <a:buClrTx/>
                        <a:buSzTx/>
                        <a:buFontTx/>
                        <a:buNone/>
                        <a:tabLst/>
                        <a:defRPr/>
                      </a:pPr>
                      <a:endParaRPr lang="en-US" altLang="ja-JP" sz="1600" b="1" dirty="0" smtClean="0">
                        <a:solidFill>
                          <a:schemeClr val="tx1"/>
                        </a:solidFill>
                      </a:endParaRPr>
                    </a:p>
                    <a:p>
                      <a:pPr marL="0" marR="0" lvl="0" indent="0" algn="l" defTabSz="914400" rtl="0" eaLnBrk="1" fontAlgn="auto" latinLnBrk="0" hangingPunct="1">
                        <a:lnSpc>
                          <a:spcPts val="2100"/>
                        </a:lnSpc>
                        <a:spcBef>
                          <a:spcPts val="0"/>
                        </a:spcBef>
                        <a:spcAft>
                          <a:spcPts val="0"/>
                        </a:spcAft>
                        <a:buClrTx/>
                        <a:buSzTx/>
                        <a:buFontTx/>
                        <a:buNone/>
                        <a:tabLst/>
                        <a:defRPr/>
                      </a:pPr>
                      <a:r>
                        <a:rPr lang="ja-JP" altLang="en-US" sz="1600" b="1" dirty="0" smtClean="0">
                          <a:solidFill>
                            <a:schemeClr val="tx1"/>
                          </a:solidFill>
                        </a:rPr>
                        <a:t>○カラオケ設備の利用自粛</a:t>
                      </a:r>
                      <a:endParaRPr lang="en-US" altLang="ja-JP" sz="1400" b="1" dirty="0" smtClean="0">
                        <a:solidFill>
                          <a:schemeClr val="tx1"/>
                        </a:solidFill>
                      </a:endParaRPr>
                    </a:p>
                  </a:txBody>
                  <a:tcPr/>
                </a:tc>
                <a:extLst>
                  <a:ext uri="{0D108BD9-81ED-4DB2-BD59-A6C34878D82A}">
                    <a16:rowId xmlns:a16="http://schemas.microsoft.com/office/drawing/2014/main" val="2931348977"/>
                  </a:ext>
                </a:extLst>
              </a:tr>
            </a:tbl>
          </a:graphicData>
        </a:graphic>
      </p:graphicFrame>
      <p:sp>
        <p:nvSpPr>
          <p:cNvPr id="12" name="正方形/長方形 11"/>
          <p:cNvSpPr/>
          <p:nvPr/>
        </p:nvSpPr>
        <p:spPr>
          <a:xfrm>
            <a:off x="177697" y="4953146"/>
            <a:ext cx="12134348" cy="523220"/>
          </a:xfrm>
          <a:prstGeom prst="rect">
            <a:avLst/>
          </a:prstGeom>
        </p:spPr>
        <p:txBody>
          <a:bodyPr wrap="square">
            <a:spAutoFit/>
          </a:bodyPr>
          <a:lstStyle/>
          <a:p>
            <a:pPr>
              <a:defRPr/>
            </a:pPr>
            <a:r>
              <a:rPr lang="en-US" altLang="ja-JP" sz="1400" dirty="0" smtClean="0"/>
              <a:t>※</a:t>
            </a:r>
            <a:r>
              <a:rPr lang="ja-JP" altLang="en-US" sz="1400" dirty="0" smtClean="0"/>
              <a:t>１　インターネットカフェ・マンガ喫茶等、</a:t>
            </a:r>
            <a:r>
              <a:rPr lang="ja-JP" altLang="en-US" sz="1400" dirty="0"/>
              <a:t>夜間</a:t>
            </a:r>
            <a:r>
              <a:rPr lang="ja-JP" altLang="en-US" sz="1400" dirty="0" smtClean="0"/>
              <a:t>の長時間滞在を目的とした利用が相当程度見込まれる施設は、営業時間短縮要請の対象外。</a:t>
            </a:r>
            <a:endParaRPr lang="en-US" altLang="ja-JP" sz="1400" dirty="0" smtClean="0"/>
          </a:p>
          <a:p>
            <a:pPr>
              <a:defRPr/>
            </a:pPr>
            <a:r>
              <a:rPr lang="ja-JP" altLang="en-US" sz="1400" dirty="0"/>
              <a:t>　</a:t>
            </a:r>
            <a:r>
              <a:rPr lang="ja-JP" altLang="en-US" sz="1400" dirty="0" smtClean="0"/>
              <a:t>　ただし、入場整理の実施、酒類提供の制限、カラオケ設備の</a:t>
            </a:r>
            <a:r>
              <a:rPr lang="ja-JP" altLang="en-US" sz="1400" dirty="0"/>
              <a:t>利用</a:t>
            </a:r>
            <a:r>
              <a:rPr lang="ja-JP" altLang="en-US" sz="1400" dirty="0" smtClean="0"/>
              <a:t>自粛を要請。</a:t>
            </a:r>
            <a:endParaRPr lang="en-US" altLang="ja-JP" sz="1400" dirty="0" smtClean="0"/>
          </a:p>
        </p:txBody>
      </p:sp>
      <p:sp>
        <p:nvSpPr>
          <p:cNvPr id="13" name="正方形/長方形 12"/>
          <p:cNvSpPr/>
          <p:nvPr/>
        </p:nvSpPr>
        <p:spPr>
          <a:xfrm>
            <a:off x="177698" y="6133088"/>
            <a:ext cx="12134348" cy="307777"/>
          </a:xfrm>
          <a:prstGeom prst="rect">
            <a:avLst/>
          </a:prstGeom>
        </p:spPr>
        <p:txBody>
          <a:bodyPr wrap="square">
            <a:spAutoFit/>
          </a:bodyPr>
          <a:lstStyle/>
          <a:p>
            <a:pPr>
              <a:defRPr/>
            </a:pPr>
            <a:r>
              <a:rPr lang="en-US" altLang="ja-JP" sz="1400" dirty="0" smtClean="0"/>
              <a:t>※</a:t>
            </a:r>
            <a:r>
              <a:rPr lang="ja-JP" altLang="en-US" sz="1400" dirty="0"/>
              <a:t>３</a:t>
            </a:r>
            <a:r>
              <a:rPr lang="ja-JP" altLang="en-US" sz="1400" dirty="0" smtClean="0"/>
              <a:t>　同居家族の場合は除く　</a:t>
            </a:r>
            <a:endParaRPr lang="en-US" altLang="ja-JP" sz="1400" dirty="0" smtClean="0"/>
          </a:p>
        </p:txBody>
      </p:sp>
      <p:sp>
        <p:nvSpPr>
          <p:cNvPr id="14" name="正方形/長方形 13"/>
          <p:cNvSpPr/>
          <p:nvPr/>
        </p:nvSpPr>
        <p:spPr>
          <a:xfrm>
            <a:off x="177697" y="5614074"/>
            <a:ext cx="12134348" cy="307777"/>
          </a:xfrm>
          <a:prstGeom prst="rect">
            <a:avLst/>
          </a:prstGeom>
        </p:spPr>
        <p:txBody>
          <a:bodyPr wrap="square">
            <a:spAutoFit/>
          </a:bodyPr>
          <a:lstStyle/>
          <a:p>
            <a:pPr>
              <a:defRPr/>
            </a:pPr>
            <a:r>
              <a:rPr lang="en-US" altLang="ja-JP" sz="1400" dirty="0" smtClean="0"/>
              <a:t>※</a:t>
            </a:r>
            <a:r>
              <a:rPr lang="ja-JP" altLang="en-US" sz="1400" dirty="0"/>
              <a:t>２</a:t>
            </a:r>
            <a:r>
              <a:rPr lang="ja-JP" altLang="en-US" sz="1400" dirty="0" smtClean="0"/>
              <a:t>　カラオケボックスは、カラオケ設備の利用自粛の対象外。ただし、利用者の密を避ける、換気の確保等、感染対策を徹底すること。</a:t>
            </a:r>
            <a:r>
              <a:rPr lang="ja-JP" altLang="en-US" sz="1400" dirty="0"/>
              <a:t>　</a:t>
            </a:r>
            <a:endParaRPr lang="en-US" altLang="ja-JP" sz="1400" dirty="0" smtClean="0"/>
          </a:p>
        </p:txBody>
      </p:sp>
      <p:sp>
        <p:nvSpPr>
          <p:cNvPr id="15" name="正方形/長方形 14"/>
          <p:cNvSpPr/>
          <p:nvPr/>
        </p:nvSpPr>
        <p:spPr>
          <a:xfrm>
            <a:off x="7563114" y="319263"/>
            <a:ext cx="3682418" cy="515479"/>
          </a:xfrm>
          <a:prstGeom prst="rect">
            <a:avLst/>
          </a:prstGeom>
        </p:spPr>
        <p:txBody>
          <a:bodyPr wrap="none">
            <a:spAutoFit/>
          </a:bodyPr>
          <a:lstStyle/>
          <a:p>
            <a:pPr lvl="0">
              <a:lnSpc>
                <a:spcPts val="2300"/>
              </a:lnSpc>
              <a:defRPr/>
            </a:pPr>
            <a:r>
              <a:rPr lang="ja-JP" altLang="en-US" dirty="0" smtClean="0"/>
              <a:t>（特措法第</a:t>
            </a:r>
            <a:r>
              <a:rPr lang="en-US" altLang="ja-JP" dirty="0" smtClean="0"/>
              <a:t>24</a:t>
            </a:r>
            <a:r>
              <a:rPr lang="ja-JP" altLang="en-US" dirty="0" smtClean="0"/>
              <a:t>条第９項に基づく）</a:t>
            </a:r>
            <a:endParaRPr lang="ja-JP" altLang="en-US" u="sng" dirty="0"/>
          </a:p>
        </p:txBody>
      </p:sp>
    </p:spTree>
    <p:extLst>
      <p:ext uri="{BB962C8B-B14F-4D97-AF65-F5344CB8AC3E}">
        <p14:creationId xmlns:p14="http://schemas.microsoft.com/office/powerpoint/2010/main" val="30555761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363488" y="815972"/>
            <a:ext cx="3682418" cy="387286"/>
          </a:xfrm>
          <a:prstGeom prst="rect">
            <a:avLst/>
          </a:prstGeom>
        </p:spPr>
        <p:txBody>
          <a:bodyPr wrap="none">
            <a:spAutoFit/>
          </a:bodyPr>
          <a:lstStyle/>
          <a:p>
            <a:pPr lvl="0">
              <a:lnSpc>
                <a:spcPts val="2300"/>
              </a:lnSpc>
              <a:defRPr/>
            </a:pPr>
            <a:r>
              <a:rPr lang="ja-JP" altLang="en-US" dirty="0"/>
              <a:t>（特措</a:t>
            </a:r>
            <a:r>
              <a:rPr lang="ja-JP" altLang="en-US" dirty="0" smtClean="0"/>
              <a:t>法第</a:t>
            </a:r>
            <a:r>
              <a:rPr lang="en-US" altLang="ja-JP" dirty="0"/>
              <a:t>24</a:t>
            </a:r>
            <a:r>
              <a:rPr lang="ja-JP" altLang="en-US" dirty="0" smtClean="0"/>
              <a:t>条第９項に</a:t>
            </a:r>
            <a:r>
              <a:rPr lang="ja-JP" altLang="en-US" dirty="0"/>
              <a:t>基づく</a:t>
            </a:r>
            <a:r>
              <a:rPr lang="ja-JP" altLang="en-US" b="1" dirty="0" smtClean="0"/>
              <a:t>）</a:t>
            </a:r>
            <a:endParaRPr lang="ja-JP" altLang="en-US" b="1" u="sng" dirty="0"/>
          </a:p>
        </p:txBody>
      </p:sp>
      <p:sp>
        <p:nvSpPr>
          <p:cNvPr id="9" name="テキスト ボックス 8"/>
          <p:cNvSpPr txBox="1"/>
          <p:nvPr/>
        </p:nvSpPr>
        <p:spPr>
          <a:xfrm>
            <a:off x="615170" y="759567"/>
            <a:ext cx="4589527"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4" name="スライド番号プレースホルダー 1"/>
          <p:cNvSpPr>
            <a:spLocks noGrp="1"/>
          </p:cNvSpPr>
          <p:nvPr>
            <p:ph type="sldNum" sz="quarter" idx="12"/>
          </p:nvPr>
        </p:nvSpPr>
        <p:spPr>
          <a:xfrm>
            <a:off x="9337183" y="6484407"/>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graphicFrame>
        <p:nvGraphicFramePr>
          <p:cNvPr id="3" name="表 2"/>
          <p:cNvGraphicFramePr>
            <a:graphicFrameLocks noGrp="1"/>
          </p:cNvGraphicFramePr>
          <p:nvPr>
            <p:extLst>
              <p:ext uri="{D42A27DB-BD31-4B8C-83A1-F6EECF244321}">
                <p14:modId xmlns:p14="http://schemas.microsoft.com/office/powerpoint/2010/main" val="1977751352"/>
              </p:ext>
            </p:extLst>
          </p:nvPr>
        </p:nvGraphicFramePr>
        <p:xfrm>
          <a:off x="442579" y="1219766"/>
          <a:ext cx="11017931" cy="4160115"/>
        </p:xfrm>
        <a:graphic>
          <a:graphicData uri="http://schemas.openxmlformats.org/drawingml/2006/table">
            <a:tbl>
              <a:tblPr firstRow="1" bandRow="1">
                <a:tableStyleId>{5940675A-B579-460E-94D1-54222C63F5DA}</a:tableStyleId>
              </a:tblPr>
              <a:tblGrid>
                <a:gridCol w="1473252">
                  <a:extLst>
                    <a:ext uri="{9D8B030D-6E8A-4147-A177-3AD203B41FA5}">
                      <a16:colId xmlns:a16="http://schemas.microsoft.com/office/drawing/2014/main" val="3495644736"/>
                    </a:ext>
                  </a:extLst>
                </a:gridCol>
                <a:gridCol w="5487834">
                  <a:extLst>
                    <a:ext uri="{9D8B030D-6E8A-4147-A177-3AD203B41FA5}">
                      <a16:colId xmlns:a16="http://schemas.microsoft.com/office/drawing/2014/main" val="2640038300"/>
                    </a:ext>
                  </a:extLst>
                </a:gridCol>
                <a:gridCol w="4056845">
                  <a:extLst>
                    <a:ext uri="{9D8B030D-6E8A-4147-A177-3AD203B41FA5}">
                      <a16:colId xmlns:a16="http://schemas.microsoft.com/office/drawing/2014/main" val="2438264081"/>
                    </a:ext>
                  </a:extLst>
                </a:gridCol>
              </a:tblGrid>
              <a:tr h="328621">
                <a:tc>
                  <a:txBody>
                    <a:bodyPr/>
                    <a:lstStyle/>
                    <a:p>
                      <a:pPr algn="ctr"/>
                      <a:r>
                        <a:rPr kumimoji="1" lang="ja-JP" altLang="en-US" sz="1800" b="1" dirty="0" smtClean="0"/>
                        <a:t>施設の種類</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内　訳</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要請内容（</a:t>
                      </a:r>
                      <a:r>
                        <a:rPr kumimoji="1" lang="en-US" altLang="ja-JP" sz="1800" b="1" dirty="0" smtClean="0"/>
                        <a:t>1000</a:t>
                      </a:r>
                      <a:r>
                        <a:rPr kumimoji="1" lang="ja-JP" altLang="en-US" sz="1800" b="1" dirty="0" smtClean="0"/>
                        <a:t>㎡超の施設）</a:t>
                      </a:r>
                    </a:p>
                  </a:txBody>
                  <a:tcPr anchor="ctr">
                    <a:solidFill>
                      <a:schemeClr val="accent2">
                        <a:lumMod val="60000"/>
                        <a:lumOff val="40000"/>
                      </a:schemeClr>
                    </a:solidFill>
                  </a:tcPr>
                </a:tc>
                <a:extLst>
                  <a:ext uri="{0D108BD9-81ED-4DB2-BD59-A6C34878D82A}">
                    <a16:rowId xmlns:a16="http://schemas.microsoft.com/office/drawing/2014/main" val="396055418"/>
                  </a:ext>
                </a:extLst>
              </a:tr>
              <a:tr h="1118016">
                <a:tc>
                  <a:txBody>
                    <a:bodyPr/>
                    <a:lstStyle/>
                    <a:p>
                      <a:pPr marL="72000" algn="l" fontAlgn="ctr"/>
                      <a:r>
                        <a:rPr lang="ja-JP" altLang="en-US" sz="1600" b="1" i="0" u="none" strike="noStrike" dirty="0" smtClean="0">
                          <a:solidFill>
                            <a:schemeClr val="tx1"/>
                          </a:solidFill>
                          <a:effectLst/>
                          <a:latin typeface="+mn-lt"/>
                          <a:ea typeface="+mn-ea"/>
                        </a:rPr>
                        <a:t>商業施設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solidFill>
                            <a:schemeClr val="tx1"/>
                          </a:solidFill>
                          <a:effectLst/>
                        </a:rPr>
                        <a:t>大規模小売店、</a:t>
                      </a:r>
                      <a:r>
                        <a:rPr lang="ja-JP" altLang="en-US" sz="1600" u="none" strike="noStrike" dirty="0" smtClean="0">
                          <a:solidFill>
                            <a:schemeClr val="tx1"/>
                          </a:solidFill>
                          <a:effectLst/>
                        </a:rPr>
                        <a:t>百貨店（地下の食品売り場を含む）、</a:t>
                      </a:r>
                      <a:r>
                        <a:rPr lang="ja-JP" altLang="en-US" sz="1600" u="none" strike="noStrike" dirty="0">
                          <a:solidFill>
                            <a:schemeClr val="tx1"/>
                          </a:solidFill>
                          <a:effectLst/>
                        </a:rPr>
                        <a:t>ショッピングセンター（地下街を含む）等（生活必需物資の小売関係及び生活必需サービスを営む店舗を除く）</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rowSpan="4">
                  <a:txBody>
                    <a:bodyPr/>
                    <a:lstStyle/>
                    <a:p>
                      <a:pPr marL="73152" algn="l" rtl="0" eaLnBrk="1" fontAlgn="t" latinLnBrk="0" hangingPunct="1">
                        <a:spcBef>
                          <a:spcPts val="0"/>
                        </a:spcBef>
                        <a:spcAft>
                          <a:spcPts val="0"/>
                        </a:spcAft>
                      </a:pPr>
                      <a:r>
                        <a:rPr kumimoji="1" lang="en-US" altLang="ja-JP" sz="1600" b="1" u="none" strike="noStrike" kern="1200" dirty="0" smtClean="0">
                          <a:solidFill>
                            <a:schemeClr val="tx1"/>
                          </a:solidFill>
                          <a:effectLst/>
                        </a:rPr>
                        <a:t>【</a:t>
                      </a:r>
                      <a:r>
                        <a:rPr kumimoji="1" lang="ja-JP" altLang="en-US" sz="1600" b="1" u="none" strike="noStrike" kern="1200" dirty="0" smtClean="0">
                          <a:solidFill>
                            <a:schemeClr val="tx1"/>
                          </a:solidFill>
                          <a:effectLst/>
                        </a:rPr>
                        <a:t>営業時間</a:t>
                      </a:r>
                      <a:r>
                        <a:rPr kumimoji="1" lang="en-US" altLang="ja-JP" sz="1600" b="1" u="none" strike="noStrike" kern="1200" dirty="0" smtClean="0">
                          <a:solidFill>
                            <a:schemeClr val="tx1"/>
                          </a:solidFill>
                          <a:effectLst/>
                        </a:rPr>
                        <a:t>】</a:t>
                      </a: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en-US" altLang="ja-JP" sz="1600" u="none" strike="noStrike" kern="1200" dirty="0" smtClean="0">
                          <a:solidFill>
                            <a:schemeClr val="tx1"/>
                          </a:solidFill>
                          <a:effectLst/>
                        </a:rPr>
                        <a:t>21</a:t>
                      </a:r>
                      <a:r>
                        <a:rPr kumimoji="1" lang="ja-JP" altLang="en-US" sz="1600" u="none" strike="noStrike" kern="1200" dirty="0" smtClean="0">
                          <a:solidFill>
                            <a:schemeClr val="tx1"/>
                          </a:solidFill>
                          <a:effectLst/>
                        </a:rPr>
                        <a:t>時まで</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（法に基づかない働きかけ）</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en-US" altLang="ja-JP" sz="1600" b="1" u="none" strike="noStrike" kern="1200" dirty="0" smtClean="0">
                          <a:solidFill>
                            <a:schemeClr val="tx1"/>
                          </a:solidFill>
                          <a:effectLst/>
                        </a:rPr>
                        <a:t>【</a:t>
                      </a:r>
                      <a:r>
                        <a:rPr kumimoji="1" lang="ja-JP" altLang="en-US" sz="1600" b="1" u="none" strike="noStrike" kern="1200" dirty="0" smtClean="0">
                          <a:solidFill>
                            <a:schemeClr val="tx1"/>
                          </a:solidFill>
                          <a:effectLst/>
                        </a:rPr>
                        <a:t>その他</a:t>
                      </a:r>
                      <a:r>
                        <a:rPr kumimoji="1" lang="en-US" altLang="ja-JP" sz="1600" b="1" u="none" strike="noStrike" kern="1200" dirty="0" smtClean="0">
                          <a:solidFill>
                            <a:schemeClr val="tx1"/>
                          </a:solidFill>
                          <a:effectLst/>
                        </a:rPr>
                        <a:t>】</a:t>
                      </a: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適切な入場整理等（人数管理、人数制限、</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誘導等）の実施</a:t>
                      </a:r>
                      <a:endParaRPr kumimoji="1" lang="en-US" altLang="ja-JP" sz="1200" u="none" strike="noStrike" kern="1200" dirty="0" smtClean="0">
                        <a:solidFill>
                          <a:schemeClr val="tx1"/>
                        </a:solidFill>
                        <a:effectLst/>
                      </a:endParaRPr>
                    </a:p>
                  </a:txBody>
                  <a:tcPr marL="9525" marR="9525" marT="9525" marB="0" anchor="ctr"/>
                </a:tc>
                <a:extLst>
                  <a:ext uri="{0D108BD9-81ED-4DB2-BD59-A6C34878D82A}">
                    <a16:rowId xmlns:a16="http://schemas.microsoft.com/office/drawing/2014/main" val="1437330632"/>
                  </a:ext>
                </a:extLst>
              </a:tr>
              <a:tr h="892113">
                <a:tc>
                  <a:txBody>
                    <a:bodyPr/>
                    <a:lstStyle/>
                    <a:p>
                      <a:pPr marL="72000" algn="l" fontAlgn="ctr"/>
                      <a:r>
                        <a:rPr lang="ja-JP" altLang="en-US" sz="1600" b="1" u="none" strike="noStrike" dirty="0" smtClean="0">
                          <a:effectLst/>
                          <a:latin typeface="+mn-lt"/>
                        </a:rPr>
                        <a:t>遊技施設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smtClean="0">
                          <a:solidFill>
                            <a:schemeClr val="tx1"/>
                          </a:solidFill>
                          <a:effectLst/>
                        </a:rPr>
                        <a:t>マージャン店</a:t>
                      </a:r>
                      <a:r>
                        <a:rPr lang="ja-JP" altLang="en-US" sz="1600" u="none" strike="noStrike" dirty="0">
                          <a:solidFill>
                            <a:schemeClr val="tx1"/>
                          </a:solidFill>
                          <a:effectLst/>
                        </a:rPr>
                        <a:t>、パチンコ店、ゲームセンター等</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89611722"/>
                  </a:ext>
                </a:extLst>
              </a:tr>
              <a:tr h="892113">
                <a:tc>
                  <a:txBody>
                    <a:bodyPr/>
                    <a:lstStyle/>
                    <a:p>
                      <a:pPr marL="72000" algn="l" fontAlgn="ctr"/>
                      <a:r>
                        <a:rPr lang="ja-JP" altLang="en-US" sz="1600" b="1" i="0" u="none" strike="noStrike" dirty="0" smtClean="0">
                          <a:solidFill>
                            <a:schemeClr val="tx1"/>
                          </a:solidFill>
                          <a:effectLst/>
                          <a:latin typeface="+mn-lt"/>
                          <a:ea typeface="+mn-ea"/>
                        </a:rPr>
                        <a:t>遊興施設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個室ビデオ店、個室付浴場業に係る公衆浴場、射的場、勝馬投票券発売所、場外車券売場等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3267383740"/>
                  </a:ext>
                </a:extLst>
              </a:tr>
              <a:tr h="892113">
                <a:tc>
                  <a:txBody>
                    <a:bodyPr/>
                    <a:lstStyle/>
                    <a:p>
                      <a:pPr marL="72000" algn="l" fontAlgn="ctr"/>
                      <a:r>
                        <a:rPr lang="ja-JP" altLang="en-US" sz="1600" b="1" u="none" strike="noStrike" dirty="0" smtClean="0">
                          <a:effectLst/>
                          <a:latin typeface="+mn-lt"/>
                        </a:rPr>
                        <a:t>サービス業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スーパー銭湯、ネイルサロン、エステサロン、リラクゼーション　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36759645"/>
                  </a:ext>
                </a:extLst>
              </a:tr>
            </a:tbl>
          </a:graphicData>
        </a:graphic>
      </p:graphicFrame>
      <p:sp>
        <p:nvSpPr>
          <p:cNvPr id="11" name="テキスト ボックス 10"/>
          <p:cNvSpPr txBox="1"/>
          <p:nvPr/>
        </p:nvSpPr>
        <p:spPr>
          <a:xfrm>
            <a:off x="185002" y="311326"/>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2411812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3590191" y="688711"/>
            <a:ext cx="3682418" cy="387286"/>
          </a:xfrm>
          <a:prstGeom prst="rect">
            <a:avLst/>
          </a:prstGeom>
        </p:spPr>
        <p:txBody>
          <a:bodyPr wrap="none">
            <a:spAutoFit/>
          </a:bodyPr>
          <a:lstStyle/>
          <a:p>
            <a:pPr lvl="0">
              <a:lnSpc>
                <a:spcPts val="2300"/>
              </a:lnSpc>
              <a:defRPr/>
            </a:pPr>
            <a:r>
              <a:rPr lang="ja-JP" altLang="en-US" dirty="0"/>
              <a:t>（特措</a:t>
            </a:r>
            <a:r>
              <a:rPr lang="ja-JP" altLang="en-US" dirty="0" smtClean="0"/>
              <a:t>法第</a:t>
            </a:r>
            <a:r>
              <a:rPr lang="en-US" altLang="ja-JP" dirty="0"/>
              <a:t>24</a:t>
            </a:r>
            <a:r>
              <a:rPr lang="ja-JP" altLang="en-US" dirty="0" smtClean="0"/>
              <a:t>条第９項に</a:t>
            </a:r>
            <a:r>
              <a:rPr lang="ja-JP" altLang="en-US" dirty="0"/>
              <a:t>基づく</a:t>
            </a:r>
            <a:r>
              <a:rPr lang="ja-JP" altLang="en-US" b="1" dirty="0" smtClean="0"/>
              <a:t>）</a:t>
            </a:r>
            <a:endParaRPr lang="ja-JP" altLang="en-US" b="1" u="sng" dirty="0"/>
          </a:p>
        </p:txBody>
      </p:sp>
      <p:sp>
        <p:nvSpPr>
          <p:cNvPr id="13" name="テキスト ボックス 12"/>
          <p:cNvSpPr txBox="1"/>
          <p:nvPr/>
        </p:nvSpPr>
        <p:spPr>
          <a:xfrm>
            <a:off x="850364" y="651522"/>
            <a:ext cx="3439886"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graphicFrame>
        <p:nvGraphicFramePr>
          <p:cNvPr id="8" name="表 7"/>
          <p:cNvGraphicFramePr>
            <a:graphicFrameLocks noGrp="1"/>
          </p:cNvGraphicFramePr>
          <p:nvPr>
            <p:extLst>
              <p:ext uri="{D42A27DB-BD31-4B8C-83A1-F6EECF244321}">
                <p14:modId xmlns:p14="http://schemas.microsoft.com/office/powerpoint/2010/main" val="2555425549"/>
              </p:ext>
            </p:extLst>
          </p:nvPr>
        </p:nvGraphicFramePr>
        <p:xfrm>
          <a:off x="514472" y="1177581"/>
          <a:ext cx="11266211" cy="4354123"/>
        </p:xfrm>
        <a:graphic>
          <a:graphicData uri="http://schemas.openxmlformats.org/drawingml/2006/table">
            <a:tbl>
              <a:tblPr firstRow="1" bandRow="1">
                <a:tableStyleId>{5940675A-B579-460E-94D1-54222C63F5DA}</a:tableStyleId>
              </a:tblPr>
              <a:tblGrid>
                <a:gridCol w="1851755">
                  <a:extLst>
                    <a:ext uri="{9D8B030D-6E8A-4147-A177-3AD203B41FA5}">
                      <a16:colId xmlns:a16="http://schemas.microsoft.com/office/drawing/2014/main" val="2951897194"/>
                    </a:ext>
                  </a:extLst>
                </a:gridCol>
                <a:gridCol w="6478073">
                  <a:extLst>
                    <a:ext uri="{9D8B030D-6E8A-4147-A177-3AD203B41FA5}">
                      <a16:colId xmlns:a16="http://schemas.microsoft.com/office/drawing/2014/main" val="1868030769"/>
                    </a:ext>
                  </a:extLst>
                </a:gridCol>
                <a:gridCol w="2936383">
                  <a:extLst>
                    <a:ext uri="{9D8B030D-6E8A-4147-A177-3AD203B41FA5}">
                      <a16:colId xmlns:a16="http://schemas.microsoft.com/office/drawing/2014/main" val="2233093231"/>
                    </a:ext>
                  </a:extLst>
                </a:gridCol>
              </a:tblGrid>
              <a:tr h="599378">
                <a:tc>
                  <a:txBody>
                    <a:bodyPr/>
                    <a:lstStyle/>
                    <a:p>
                      <a:pPr algn="ctr"/>
                      <a:r>
                        <a:rPr kumimoji="1" lang="ja-JP" altLang="en-US" b="1" dirty="0" smtClean="0"/>
                        <a:t>施設の種類</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内　訳</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要請内容</a:t>
                      </a:r>
                      <a:endParaRPr kumimoji="1" lang="ja-JP" altLang="en-US" b="1" dirty="0">
                        <a:latin typeface="+mn-ea"/>
                        <a:ea typeface="+mn-ea"/>
                      </a:endParaRPr>
                    </a:p>
                  </a:txBody>
                  <a:tcPr anchor="ctr">
                    <a:solidFill>
                      <a:schemeClr val="accent2">
                        <a:lumMod val="60000"/>
                        <a:lumOff val="40000"/>
                      </a:schemeClr>
                    </a:solidFill>
                  </a:tcPr>
                </a:tc>
                <a:extLst>
                  <a:ext uri="{0D108BD9-81ED-4DB2-BD59-A6C34878D82A}">
                    <a16:rowId xmlns:a16="http://schemas.microsoft.com/office/drawing/2014/main" val="228693584"/>
                  </a:ext>
                </a:extLst>
              </a:tr>
              <a:tr h="506587">
                <a:tc>
                  <a:txBody>
                    <a:bodyPr/>
                    <a:lstStyle/>
                    <a:p>
                      <a:pPr marL="72000" algn="l" fontAlgn="ctr">
                        <a:lnSpc>
                          <a:spcPts val="2300"/>
                        </a:lnSpc>
                      </a:pPr>
                      <a:r>
                        <a:rPr lang="ja-JP" altLang="en-US" sz="1600" b="1" u="none" strike="noStrike" dirty="0">
                          <a:effectLst/>
                        </a:rPr>
                        <a:t>劇場等</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marR="0" lvl="0" indent="0" algn="l" defTabSz="914400" rtl="0" eaLnBrk="1" fontAlgn="ctr" latinLnBrk="0" hangingPunct="1">
                        <a:lnSpc>
                          <a:spcPts val="2300"/>
                        </a:lnSpc>
                        <a:spcBef>
                          <a:spcPts val="0"/>
                        </a:spcBef>
                        <a:spcAft>
                          <a:spcPts val="0"/>
                        </a:spcAft>
                        <a:buClrTx/>
                        <a:buSzTx/>
                        <a:buFontTx/>
                        <a:buNone/>
                        <a:tabLst/>
                        <a:defRPr/>
                      </a:pPr>
                      <a:r>
                        <a:rPr lang="ja-JP" altLang="en-US" sz="1600" u="none" strike="noStrike" dirty="0" smtClean="0">
                          <a:effectLst/>
                        </a:rPr>
                        <a:t>劇場、観覧場、映画館、演芸場</a:t>
                      </a:r>
                      <a:endParaRPr lang="ja-JP" altLang="en-US" sz="1600" b="0" i="0" u="none" strike="noStrike" dirty="0" smtClean="0">
                        <a:solidFill>
                          <a:srgbClr val="000000"/>
                        </a:solidFill>
                        <a:effectLst/>
                        <a:latin typeface="+mn-ea"/>
                        <a:ea typeface="+mn-ea"/>
                      </a:endParaRPr>
                    </a:p>
                  </a:txBody>
                  <a:tcPr marL="0" marR="0" marT="0" marB="0" anchor="ctr"/>
                </a:tc>
                <a:tc row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600" b="1" dirty="0" smtClean="0"/>
                        <a:t>【</a:t>
                      </a:r>
                      <a:r>
                        <a:rPr kumimoji="1" lang="ja-JP" altLang="en-US" sz="1600" b="1" dirty="0" smtClean="0"/>
                        <a:t>人数上限・収容率</a:t>
                      </a:r>
                      <a:r>
                        <a:rPr kumimoji="1" lang="en-US" altLang="ja-JP" sz="1600" b="1" dirty="0" smtClean="0"/>
                        <a:t>】</a:t>
                      </a:r>
                      <a:endParaRPr lang="en-US" altLang="ja-JP" sz="1600" b="1" u="none" strike="noStrike" dirty="0" smtClean="0">
                        <a:effectLst/>
                      </a:endParaRPr>
                    </a:p>
                    <a:p>
                      <a:pPr algn="l" fontAlgn="ctr"/>
                      <a:r>
                        <a:rPr lang="ja-JP" altLang="en-US" sz="1600" u="none" strike="noStrike" dirty="0" smtClean="0">
                          <a:effectLst/>
                        </a:rPr>
                        <a:t>　</a:t>
                      </a:r>
                      <a:r>
                        <a:rPr lang="ja-JP" altLang="en-US" sz="1600" u="none" strike="noStrike" dirty="0" smtClean="0">
                          <a:solidFill>
                            <a:schemeClr val="tx1"/>
                          </a:solidFill>
                          <a:effectLst/>
                        </a:rPr>
                        <a:t>イベントの開催制限と同じ</a:t>
                      </a:r>
                      <a:endParaRPr lang="en-US" altLang="ja-JP" sz="1600" u="none" strike="noStrike" dirty="0" smtClean="0">
                        <a:solidFill>
                          <a:schemeClr val="tx1"/>
                        </a:solidFill>
                        <a:effectLst/>
                      </a:endParaRPr>
                    </a:p>
                    <a:p>
                      <a:pPr algn="l" fontAlgn="ctr"/>
                      <a:endParaRPr lang="en-US" altLang="ja-JP" sz="1600" u="none" strike="noStrike" dirty="0" smtClean="0">
                        <a:solidFill>
                          <a:schemeClr val="tx1"/>
                        </a:solidFill>
                        <a:effectLst/>
                      </a:endParaRPr>
                    </a:p>
                    <a:p>
                      <a:pPr marL="73152" algn="l" rtl="0" eaLnBrk="1" fontAlgn="t" latinLnBrk="0" hangingPunct="1">
                        <a:spcBef>
                          <a:spcPts val="0"/>
                        </a:spcBef>
                        <a:spcAft>
                          <a:spcPts val="0"/>
                        </a:spcAft>
                      </a:pPr>
                      <a:r>
                        <a:rPr kumimoji="1" lang="en-US" altLang="ja-JP" sz="1600" b="1" u="none" strike="noStrike" kern="1200" dirty="0" smtClean="0">
                          <a:solidFill>
                            <a:schemeClr val="tx1"/>
                          </a:solidFill>
                          <a:effectLst/>
                        </a:rPr>
                        <a:t>【</a:t>
                      </a:r>
                      <a:r>
                        <a:rPr kumimoji="1" lang="ja-JP" altLang="en-US" sz="1600" b="1" u="none" strike="noStrike" kern="1200" dirty="0" smtClean="0">
                          <a:solidFill>
                            <a:schemeClr val="tx1"/>
                          </a:solidFill>
                          <a:effectLst/>
                        </a:rPr>
                        <a:t>営業時間</a:t>
                      </a:r>
                      <a:r>
                        <a:rPr kumimoji="1" lang="en-US" altLang="ja-JP" sz="1600" b="1" u="none" strike="noStrike" kern="1200" dirty="0" smtClean="0">
                          <a:solidFill>
                            <a:schemeClr val="tx1"/>
                          </a:solidFill>
                          <a:effectLst/>
                        </a:rPr>
                        <a:t>】</a:t>
                      </a: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en-US" altLang="ja-JP" sz="1600" u="none" strike="noStrike" kern="1200" dirty="0" smtClean="0">
                          <a:solidFill>
                            <a:schemeClr val="tx1"/>
                          </a:solidFill>
                          <a:effectLst/>
                        </a:rPr>
                        <a:t>21</a:t>
                      </a:r>
                      <a:r>
                        <a:rPr kumimoji="1" lang="ja-JP" altLang="en-US" sz="1600" u="none" strike="noStrike" kern="1200" dirty="0" smtClean="0">
                          <a:solidFill>
                            <a:schemeClr val="tx1"/>
                          </a:solidFill>
                          <a:effectLst/>
                        </a:rPr>
                        <a:t>時まで</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400" u="none" strike="noStrike" kern="1200" dirty="0" smtClean="0">
                          <a:solidFill>
                            <a:schemeClr val="tx1"/>
                          </a:solidFill>
                          <a:effectLst/>
                        </a:rPr>
                        <a:t>（法に基づかない働きかけ）</a:t>
                      </a:r>
                      <a:endParaRPr kumimoji="1" lang="en-US" altLang="ja-JP" sz="1400" u="none" strike="noStrike" kern="1200" dirty="0" smtClean="0">
                        <a:solidFill>
                          <a:schemeClr val="tx1"/>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800" u="none" strike="noStrike" dirty="0" smtClean="0">
                        <a:solidFill>
                          <a:schemeClr val="tx1"/>
                        </a:solidFill>
                        <a:effectLst/>
                      </a:endParaRPr>
                    </a:p>
                    <a:p>
                      <a:r>
                        <a:rPr kumimoji="1" lang="en-US" altLang="ja-JP" sz="1600" b="1" dirty="0" smtClean="0">
                          <a:solidFill>
                            <a:schemeClr val="tx1"/>
                          </a:solidFill>
                        </a:rPr>
                        <a:t>【</a:t>
                      </a:r>
                      <a:r>
                        <a:rPr kumimoji="1" lang="ja-JP" altLang="en-US" sz="1600" b="1" dirty="0" smtClean="0">
                          <a:solidFill>
                            <a:schemeClr val="tx1"/>
                          </a:solidFill>
                        </a:rPr>
                        <a:t>その他</a:t>
                      </a:r>
                      <a:r>
                        <a:rPr kumimoji="1" lang="en-US" altLang="ja-JP" sz="1600" b="1" dirty="0" smtClean="0">
                          <a:solidFill>
                            <a:schemeClr val="tx1"/>
                          </a:solidFill>
                        </a:rPr>
                        <a:t>】</a:t>
                      </a:r>
                    </a:p>
                    <a:p>
                      <a:pPr marL="73152" algn="l" rtl="0" eaLnBrk="1" fontAlgn="t" latinLnBrk="0" hangingPunct="1">
                        <a:spcBef>
                          <a:spcPts val="0"/>
                        </a:spcBef>
                        <a:spcAft>
                          <a:spcPts val="0"/>
                        </a:spcAft>
                      </a:pPr>
                      <a:r>
                        <a:rPr kumimoji="1" lang="ja-JP" altLang="en-US" sz="1600" dirty="0" smtClean="0">
                          <a:solidFill>
                            <a:schemeClr val="tx1"/>
                          </a:solidFill>
                        </a:rPr>
                        <a:t>　</a:t>
                      </a:r>
                      <a:r>
                        <a:rPr kumimoji="1" lang="ja-JP" altLang="en-US" sz="1600" u="none" strike="noStrike" kern="1200" dirty="0" smtClean="0">
                          <a:solidFill>
                            <a:schemeClr val="tx1"/>
                          </a:solidFill>
                          <a:effectLst/>
                        </a:rPr>
                        <a:t>適切な入場整理等（人数管　</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理、人数制限、誘導等）の</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実施</a:t>
                      </a:r>
                      <a:endParaRPr kumimoji="1" lang="en-US" altLang="ja-JP" sz="1100" u="none" strike="noStrike" kern="1200" dirty="0" smtClean="0">
                        <a:solidFill>
                          <a:schemeClr val="tx1"/>
                        </a:solidFill>
                        <a:effectLst/>
                      </a:endParaRPr>
                    </a:p>
                    <a:p>
                      <a:pPr marL="73152" algn="l" rtl="0" eaLnBrk="1" fontAlgn="t" latinLnBrk="0" hangingPunct="1">
                        <a:spcBef>
                          <a:spcPts val="0"/>
                        </a:spcBef>
                        <a:spcAft>
                          <a:spcPts val="0"/>
                        </a:spcAft>
                      </a:pPr>
                      <a:endParaRPr kumimoji="1" lang="ja-JP" altLang="en-US" sz="1400" dirty="0" smtClean="0"/>
                    </a:p>
                  </a:txBody>
                  <a:tcPr marL="9525" marR="9525" marT="9525" marB="0" anchor="ctr"/>
                </a:tc>
                <a:extLst>
                  <a:ext uri="{0D108BD9-81ED-4DB2-BD59-A6C34878D82A}">
                    <a16:rowId xmlns:a16="http://schemas.microsoft.com/office/drawing/2014/main" val="3177192540"/>
                  </a:ext>
                </a:extLst>
              </a:tr>
              <a:tr h="501064">
                <a:tc>
                  <a:txBody>
                    <a:bodyPr/>
                    <a:lstStyle/>
                    <a:p>
                      <a:pPr marL="72000" algn="l" fontAlgn="ctr">
                        <a:lnSpc>
                          <a:spcPts val="2300"/>
                        </a:lnSpc>
                      </a:pPr>
                      <a:r>
                        <a:rPr lang="ja-JP" altLang="en-US" sz="1600" b="1" u="none" strike="noStrike" dirty="0">
                          <a:effectLst/>
                        </a:rPr>
                        <a:t>遊興施設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smtClean="0">
                          <a:effectLst/>
                        </a:rPr>
                        <a:t>ライブハウス</a:t>
                      </a:r>
                      <a:r>
                        <a:rPr lang="en-US" altLang="ja-JP" sz="1200" u="none" strike="noStrike" dirty="0" smtClean="0">
                          <a:effectLst/>
                        </a:rPr>
                        <a:t>※</a:t>
                      </a:r>
                      <a:endParaRPr lang="ja-JP" altLang="en-US" sz="12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2911648521"/>
                  </a:ext>
                </a:extLst>
              </a:tr>
              <a:tr h="535590">
                <a:tc>
                  <a:txBody>
                    <a:bodyPr/>
                    <a:lstStyle/>
                    <a:p>
                      <a:pPr marL="72000" algn="l" fontAlgn="ctr">
                        <a:lnSpc>
                          <a:spcPts val="2300"/>
                        </a:lnSpc>
                      </a:pPr>
                      <a:r>
                        <a:rPr lang="ja-JP" altLang="en-US" sz="1600" b="1" u="none" strike="noStrike" dirty="0">
                          <a:effectLst/>
                        </a:rPr>
                        <a:t>集会・展示施設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公会堂、展示場、文化会館、多目的</a:t>
                      </a:r>
                      <a:r>
                        <a:rPr lang="ja-JP" altLang="en-US" sz="1600" u="none" strike="noStrike" dirty="0" smtClean="0">
                          <a:effectLst/>
                        </a:rPr>
                        <a:t>ホール等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752626941"/>
                  </a:ext>
                </a:extLst>
              </a:tr>
              <a:tr h="513145">
                <a:tc>
                  <a:txBody>
                    <a:bodyPr/>
                    <a:lstStyle/>
                    <a:p>
                      <a:pPr marL="72000" algn="l" fontAlgn="ctr">
                        <a:lnSpc>
                          <a:spcPts val="2300"/>
                        </a:lnSpc>
                      </a:pPr>
                      <a:r>
                        <a:rPr lang="ja-JP" altLang="en-US" sz="1600" b="1" u="none" strike="noStrike" dirty="0">
                          <a:effectLst/>
                        </a:rPr>
                        <a:t>ホテル・旅館</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ホテル・</a:t>
                      </a:r>
                      <a:r>
                        <a:rPr lang="ja-JP" altLang="en-US" sz="1600" u="none" strike="noStrike" dirty="0" smtClean="0">
                          <a:effectLst/>
                        </a:rPr>
                        <a:t>旅館　</a:t>
                      </a:r>
                      <a:r>
                        <a:rPr lang="ja-JP" altLang="en-US" sz="1200" u="none" strike="noStrike" dirty="0" smtClean="0">
                          <a:effectLst/>
                        </a:rPr>
                        <a:t>（集会の用に供する部分に限る）</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3801151744"/>
                  </a:ext>
                </a:extLst>
              </a:tr>
              <a:tr h="1299808">
                <a:tc>
                  <a:txBody>
                    <a:bodyPr/>
                    <a:lstStyle/>
                    <a:p>
                      <a:pPr marL="72000" algn="l" fontAlgn="ctr">
                        <a:lnSpc>
                          <a:spcPts val="2300"/>
                        </a:lnSpc>
                      </a:pPr>
                      <a:r>
                        <a:rPr lang="ja-JP" altLang="en-US" sz="1600" b="1" u="none" strike="noStrike" dirty="0" smtClean="0">
                          <a:effectLst/>
                        </a:rPr>
                        <a:t>運動・遊技施設</a:t>
                      </a:r>
                      <a:endParaRPr lang="en-US" altLang="ja-JP" sz="1600" b="1" u="none" strike="noStrike" dirty="0" smtClean="0">
                        <a:effectLst/>
                      </a:endParaRPr>
                    </a:p>
                  </a:txBody>
                  <a:tcPr marL="0" marR="0" marT="0" marB="0" anchor="ctr"/>
                </a:tc>
                <a:tc>
                  <a:txBody>
                    <a:bodyPr/>
                    <a:lstStyle/>
                    <a:p>
                      <a:pPr marL="72000" algn="l" fontAlgn="ctr">
                        <a:lnSpc>
                          <a:spcPts val="2300"/>
                        </a:lnSpc>
                      </a:pPr>
                      <a:r>
                        <a:rPr lang="ja-JP" altLang="en-US" sz="1600" u="none" strike="noStrike" dirty="0" smtClean="0">
                          <a:effectLst/>
                        </a:rPr>
                        <a:t>体育館、スケート場、水泳場、屋内テニス場、柔剣道場、ボウリング場、テーマパーク、遊園地、野球場</a:t>
                      </a:r>
                      <a:r>
                        <a:rPr lang="ja-JP" altLang="en-US" sz="1600" u="none" strike="noStrike" dirty="0">
                          <a:effectLst/>
                        </a:rPr>
                        <a:t>、ゴルフ場、陸上競技場、屋外テニス場、ゴルフ練習場、バッティング</a:t>
                      </a:r>
                      <a:r>
                        <a:rPr lang="ja-JP" altLang="en-US" sz="1600" u="none" strike="noStrike" dirty="0" smtClean="0">
                          <a:effectLst/>
                        </a:rPr>
                        <a:t>練習場、スポーツクラブ、ホットヨガ、ヨガスタジオ</a:t>
                      </a:r>
                      <a:r>
                        <a:rPr lang="ja-JP" altLang="en-US" sz="1600" u="none" strike="noStrike" dirty="0">
                          <a:effectLst/>
                        </a:rPr>
                        <a:t>　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1087774204"/>
                  </a:ext>
                </a:extLst>
              </a:tr>
              <a:tr h="398551">
                <a:tc>
                  <a:txBody>
                    <a:bodyPr/>
                    <a:lstStyle/>
                    <a:p>
                      <a:pPr marL="72000" algn="l" fontAlgn="ctr"/>
                      <a:r>
                        <a:rPr lang="ja-JP" altLang="en-US" sz="1600" b="1" u="none" strike="noStrike" dirty="0">
                          <a:effectLst/>
                        </a:rPr>
                        <a:t>博物館等</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ja-JP" altLang="en-US" sz="1600" b="0" i="0" u="none" strike="noStrike" dirty="0" smtClean="0">
                          <a:solidFill>
                            <a:schemeClr val="tx1"/>
                          </a:solidFill>
                          <a:effectLst/>
                          <a:latin typeface="+mn-lt"/>
                          <a:ea typeface="+mn-ea"/>
                        </a:rPr>
                        <a:t>博物館、美術館　等</a:t>
                      </a:r>
                      <a:endParaRPr lang="zh-TW" altLang="en-US" sz="1600" b="0" i="0" u="none" strike="noStrike" dirty="0">
                        <a:solidFill>
                          <a:srgbClr val="000000"/>
                        </a:solidFill>
                        <a:effectLst/>
                        <a:latin typeface="+mn-lt"/>
                        <a:ea typeface="游ゴシック" panose="020B0400000000000000"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558074618"/>
                  </a:ext>
                </a:extLst>
              </a:tr>
            </a:tbl>
          </a:graphicData>
        </a:graphic>
      </p:graphicFrame>
      <p:sp>
        <p:nvSpPr>
          <p:cNvPr id="11" name="正方形/長方形 10"/>
          <p:cNvSpPr/>
          <p:nvPr/>
        </p:nvSpPr>
        <p:spPr>
          <a:xfrm>
            <a:off x="514472" y="5790733"/>
            <a:ext cx="10767421" cy="310341"/>
          </a:xfrm>
          <a:prstGeom prst="rect">
            <a:avLst/>
          </a:prstGeom>
        </p:spPr>
        <p:txBody>
          <a:bodyPr wrap="square">
            <a:spAutoFit/>
          </a:bodyPr>
          <a:lstStyle/>
          <a:p>
            <a:pPr>
              <a:lnSpc>
                <a:spcPts val="1700"/>
              </a:lnSpc>
            </a:pPr>
            <a:r>
              <a:rPr lang="en-US" altLang="ja-JP" sz="1200" dirty="0" smtClean="0"/>
              <a:t>※</a:t>
            </a:r>
            <a:r>
              <a:rPr lang="ja-JP" altLang="en-US" sz="1200" dirty="0"/>
              <a:t>　</a:t>
            </a:r>
            <a:r>
              <a:rPr lang="ja-JP" altLang="en-US" sz="1200" dirty="0" smtClean="0"/>
              <a:t>飲食店</a:t>
            </a:r>
            <a:r>
              <a:rPr lang="ja-JP" altLang="en-US" sz="1200" dirty="0"/>
              <a:t>営業許可を受けている施設について</a:t>
            </a:r>
            <a:r>
              <a:rPr lang="ja-JP" altLang="en-US" sz="1200" dirty="0" smtClean="0"/>
              <a:t>、飲食店と同様の要請　　　　</a:t>
            </a:r>
            <a:endParaRPr lang="en-US" altLang="ja-JP" sz="1200" dirty="0" smtClean="0"/>
          </a:p>
        </p:txBody>
      </p:sp>
      <p:sp>
        <p:nvSpPr>
          <p:cNvPr id="18" name="スライド番号プレースホルダー 1"/>
          <p:cNvSpPr>
            <a:spLocks noGrp="1"/>
          </p:cNvSpPr>
          <p:nvPr>
            <p:ph type="sldNum" sz="quarter" idx="12"/>
          </p:nvPr>
        </p:nvSpPr>
        <p:spPr>
          <a:xfrm>
            <a:off x="10882648" y="6572538"/>
            <a:ext cx="130935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9" name="テキスト ボックス 8"/>
          <p:cNvSpPr txBox="1"/>
          <p:nvPr/>
        </p:nvSpPr>
        <p:spPr>
          <a:xfrm>
            <a:off x="236518" y="181870"/>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100116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3078286" y="726820"/>
            <a:ext cx="7589714" cy="923330"/>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感染症に強い強靭な社会・経済の形成を図っていくため、</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飲食店における感染防止対策のさらなる促進や府民が安心して利用できる</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環境整備につながる</a:t>
            </a:r>
            <a:r>
              <a:rPr lang="ja-JP" altLang="en-US" dirty="0" smtClean="0">
                <a:latin typeface="UD デジタル 教科書体 NK-B" panose="02020700000000000000" pitchFamily="18" charset="-128"/>
                <a:ea typeface="UD デジタル 教科書体 NK-B" panose="02020700000000000000" pitchFamily="18" charset="-128"/>
              </a:rPr>
              <a:t>、認証制度。</a:t>
            </a:r>
            <a:endParaRPr lang="en-US" altLang="ja-JP" dirty="0">
              <a:latin typeface="UD デジタル 教科書体 NK-B" panose="02020700000000000000" pitchFamily="18" charset="-128"/>
              <a:ea typeface="UD デジタル 教科書体 NK-B" panose="02020700000000000000" pitchFamily="18" charset="-128"/>
            </a:endParaRPr>
          </a:p>
        </p:txBody>
      </p:sp>
      <p:sp>
        <p:nvSpPr>
          <p:cNvPr id="2" name="フローチャート: 代替処理 1"/>
          <p:cNvSpPr/>
          <p:nvPr/>
        </p:nvSpPr>
        <p:spPr>
          <a:xfrm>
            <a:off x="1670677" y="776351"/>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K-B" panose="02020700000000000000" pitchFamily="18" charset="-128"/>
                <a:ea typeface="UD デジタル 教科書体 NK-B" panose="02020700000000000000" pitchFamily="18" charset="-128"/>
              </a:rPr>
              <a:t>概　要　</a:t>
            </a:r>
            <a:endParaRPr lang="ja-JP" altLang="ja-JP"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3" name="フローチャート: 代替処理 22"/>
          <p:cNvSpPr/>
          <p:nvPr/>
        </p:nvSpPr>
        <p:spPr>
          <a:xfrm>
            <a:off x="1670677" y="2287323"/>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認証基準</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25" name="フローチャート: 代替処理 24"/>
          <p:cNvSpPr/>
          <p:nvPr/>
        </p:nvSpPr>
        <p:spPr>
          <a:xfrm>
            <a:off x="1670677" y="5040118"/>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問合せ</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3" name="テキスト ボックス 12"/>
          <p:cNvSpPr txBox="1"/>
          <p:nvPr/>
        </p:nvSpPr>
        <p:spPr>
          <a:xfrm>
            <a:off x="0" y="118952"/>
            <a:ext cx="12192000" cy="461665"/>
          </a:xfrm>
          <a:prstGeom prst="rect">
            <a:avLst/>
          </a:prstGeom>
          <a:solidFill>
            <a:srgbClr val="0070C0"/>
          </a:solidFill>
        </p:spPr>
        <p:txBody>
          <a:bodyPr wrap="square" rtlCol="0" anchor="ctr">
            <a:spAutoFit/>
          </a:bodyPr>
          <a:lstStyle/>
          <a:p>
            <a:pPr algn="ctr"/>
            <a:r>
              <a:rPr lang="ja-JP" altLang="en-US" sz="2400" dirty="0">
                <a:solidFill>
                  <a:schemeClr val="bg1"/>
                </a:solidFill>
                <a:latin typeface="UD デジタル 教科書体 NK-B" panose="02020700000000000000" pitchFamily="18" charset="-128"/>
                <a:ea typeface="UD デジタル 教科書体 NK-B" panose="02020700000000000000" pitchFamily="18" charset="-128"/>
              </a:rPr>
              <a:t>感染防止認証ゴールドステッカー　制度概要</a:t>
            </a:r>
            <a:endParaRPr lang="ja-JP" altLang="en-US"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4" name="正方形/長方形 13"/>
          <p:cNvSpPr/>
          <p:nvPr/>
        </p:nvSpPr>
        <p:spPr>
          <a:xfrm>
            <a:off x="3096515" y="2253427"/>
            <a:ext cx="9627812" cy="2613536"/>
          </a:xfrm>
          <a:prstGeom prst="rect">
            <a:avLst/>
          </a:prstGeom>
        </p:spPr>
        <p:txBody>
          <a:bodyPr wrap="square">
            <a:spAutoFit/>
          </a:bodyPr>
          <a:lstStyle/>
          <a:p>
            <a:r>
              <a:rPr lang="ja-JP" altLang="en-US" dirty="0" smtClean="0">
                <a:latin typeface="UD デジタル 教科書体 NK-B" panose="02020700000000000000" pitchFamily="18" charset="-128"/>
                <a:ea typeface="UD デジタル 教科書体 NK-B" panose="02020700000000000000" pitchFamily="18" charset="-128"/>
              </a:rPr>
              <a:t>以下</a:t>
            </a:r>
            <a:r>
              <a:rPr lang="ja-JP" altLang="en-US" dirty="0">
                <a:latin typeface="UD デジタル 教科書体 NK-B" panose="02020700000000000000" pitchFamily="18" charset="-128"/>
                <a:ea typeface="UD デジタル 教科書体 NK-B" panose="02020700000000000000" pitchFamily="18" charset="-128"/>
              </a:rPr>
              <a:t>の例示を含む、全ての基準を満たすことが</a:t>
            </a:r>
            <a:r>
              <a:rPr lang="ja-JP" altLang="en-US" dirty="0" smtClean="0">
                <a:latin typeface="UD デジタル 教科書体 NK-B" panose="02020700000000000000" pitchFamily="18" charset="-128"/>
                <a:ea typeface="UD デジタル 教科書体 NK-B" panose="02020700000000000000" pitchFamily="18" charset="-128"/>
              </a:rPr>
              <a:t>必要</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（例）　・アクリル板等の設置（座席間隔の確保）</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・手指消毒の徹底</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・食事中以外のマスク着用の推奨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・換気の徹底、ＣＯ２センサーの設置</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・症状のある従業員に対する「飲食店スマホ検査センター」の</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積極的な利用の推奨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・コロナ対策リーダーの設置　　　等　　　　　　　　　　</a:t>
            </a:r>
          </a:p>
        </p:txBody>
      </p:sp>
      <p:sp>
        <p:nvSpPr>
          <p:cNvPr id="48" name="正方形/長方形 47"/>
          <p:cNvSpPr/>
          <p:nvPr/>
        </p:nvSpPr>
        <p:spPr>
          <a:xfrm>
            <a:off x="3286180" y="5040118"/>
            <a:ext cx="7308710" cy="1000274"/>
          </a:xfrm>
          <a:prstGeom prst="rect">
            <a:avLst/>
          </a:prstGeom>
        </p:spPr>
        <p:txBody>
          <a:bodyPr wrap="square">
            <a:spAutoFit/>
          </a:bodyPr>
          <a:lstStyle/>
          <a:p>
            <a:r>
              <a:rPr lang="ja-JP" altLang="en-US" dirty="0">
                <a:latin typeface="UD デジタル 教科書体 NK-B" panose="02020700000000000000" pitchFamily="18" charset="-128"/>
                <a:ea typeface="UD デジタル 教科書体 NK-B" panose="02020700000000000000" pitchFamily="18" charset="-128"/>
              </a:rPr>
              <a:t>感染防止認証ゴールドステッカーコールセンター　（開設中）</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電話番号：０６ー</a:t>
            </a:r>
            <a:r>
              <a:rPr lang="en-US" altLang="ja-JP" dirty="0" smtClean="0">
                <a:latin typeface="UD デジタル 教科書体 NP-B" panose="02020700000000000000" pitchFamily="18" charset="-128"/>
                <a:ea typeface="UD デジタル 教科書体 NP-B" panose="02020700000000000000" pitchFamily="18" charset="-128"/>
              </a:rPr>
              <a:t>7178</a:t>
            </a:r>
            <a:r>
              <a:rPr lang="ja-JP" altLang="en-US" dirty="0" err="1">
                <a:latin typeface="UD デジタル 教科書体 NP-B" panose="02020700000000000000" pitchFamily="18" charset="-128"/>
                <a:ea typeface="UD デジタル 教科書体 NP-B" panose="02020700000000000000" pitchFamily="18" charset="-128"/>
              </a:rPr>
              <a:t>ー</a:t>
            </a:r>
            <a:r>
              <a:rPr lang="en-US" altLang="ja-JP" dirty="0" smtClean="0">
                <a:latin typeface="UD デジタル 教科書体 NP-B" panose="02020700000000000000" pitchFamily="18" charset="-128"/>
                <a:ea typeface="UD デジタル 教科書体 NP-B" panose="02020700000000000000" pitchFamily="18" charset="-128"/>
              </a:rPr>
              <a:t>1371</a:t>
            </a:r>
            <a:endParaRPr lang="en-US" altLang="ja-JP" dirty="0">
              <a:latin typeface="UD デジタル 教科書体 NP-B" panose="02020700000000000000" pitchFamily="18" charset="-128"/>
              <a:ea typeface="UD デジタル 教科書体 NP-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開設時間：平日</a:t>
            </a:r>
            <a:r>
              <a:rPr lang="en-US" altLang="ja-JP" dirty="0">
                <a:latin typeface="UD デジタル 教科書体 NP-B" panose="02020700000000000000" pitchFamily="18" charset="-128"/>
                <a:ea typeface="UD デジタル 教科書体 NP-B" panose="02020700000000000000" pitchFamily="18" charset="-128"/>
              </a:rPr>
              <a:t>9</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a:latin typeface="UD デジタル 教科書体 NP-B" panose="02020700000000000000" pitchFamily="18" charset="-128"/>
                <a:ea typeface="UD デジタル 教科書体 NP-B" panose="02020700000000000000" pitchFamily="18" charset="-128"/>
              </a:rPr>
              <a:t>分～</a:t>
            </a:r>
            <a:r>
              <a:rPr lang="en-US" altLang="ja-JP" dirty="0">
                <a:latin typeface="UD デジタル 教科書体 NP-B" panose="02020700000000000000" pitchFamily="18" charset="-128"/>
                <a:ea typeface="UD デジタル 教科書体 NP-B" panose="02020700000000000000" pitchFamily="18" charset="-128"/>
              </a:rPr>
              <a:t>17</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smtClean="0">
                <a:latin typeface="UD デジタル 教科書体 NP-B" panose="02020700000000000000" pitchFamily="18" charset="-128"/>
                <a:ea typeface="UD デジタル 教科書体 NP-B" panose="02020700000000000000" pitchFamily="18" charset="-128"/>
              </a:rPr>
              <a:t>分</a:t>
            </a:r>
            <a:endParaRPr lang="en-US" altLang="ja-JP" sz="1400" dirty="0">
              <a:latin typeface="UD デジタル 教科書体 NP-B" panose="02020700000000000000" pitchFamily="18" charset="-128"/>
              <a:ea typeface="UD デジタル 教科書体 NP-B" panose="02020700000000000000" pitchFamily="18" charset="-128"/>
            </a:endParaRPr>
          </a:p>
          <a:p>
            <a:endParaRPr lang="en-US" altLang="ja-JP" sz="500" dirty="0">
              <a:latin typeface="UD デジタル 教科書体 NK-B" panose="02020700000000000000" pitchFamily="18" charset="-128"/>
              <a:ea typeface="UD デジタル 教科書体 NK-B" panose="02020700000000000000" pitchFamily="18" charset="-128"/>
            </a:endParaRPr>
          </a:p>
        </p:txBody>
      </p:sp>
      <p:sp>
        <p:nvSpPr>
          <p:cNvPr id="15" name="フローチャート: 代替処理 14"/>
          <p:cNvSpPr/>
          <p:nvPr/>
        </p:nvSpPr>
        <p:spPr>
          <a:xfrm>
            <a:off x="1670677" y="1671484"/>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対  象</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7" name="テキスト ボックス 16"/>
          <p:cNvSpPr txBox="1"/>
          <p:nvPr/>
        </p:nvSpPr>
        <p:spPr>
          <a:xfrm>
            <a:off x="3096548" y="1702038"/>
            <a:ext cx="7558752" cy="369332"/>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飲食店</a:t>
            </a:r>
            <a:r>
              <a:rPr lang="ja-JP" altLang="en-US" sz="1600" dirty="0">
                <a:latin typeface="UD デジタル 教科書体 NK-B" panose="02020700000000000000" pitchFamily="18" charset="-128"/>
                <a:ea typeface="UD デジタル 教科書体 NK-B" panose="02020700000000000000" pitchFamily="18" charset="-128"/>
              </a:rPr>
              <a:t>（但し、テイクアウト等を除く）</a:t>
            </a:r>
            <a:endParaRPr lang="en-US" altLang="ja-JP" sz="1600" dirty="0">
              <a:latin typeface="UD デジタル 教科書体 NK-B" panose="02020700000000000000" pitchFamily="18" charset="-128"/>
              <a:ea typeface="UD デジタル 教科書体 NK-B" panose="02020700000000000000" pitchFamily="18" charset="-128"/>
            </a:endParaRPr>
          </a:p>
        </p:txBody>
      </p:sp>
      <p:pic>
        <p:nvPicPr>
          <p:cNvPr id="22" name="図 21"/>
          <p:cNvPicPr>
            <a:picLocks noChangeAspect="1"/>
          </p:cNvPicPr>
          <p:nvPr/>
        </p:nvPicPr>
        <p:blipFill>
          <a:blip r:embed="rId2"/>
          <a:stretch>
            <a:fillRect/>
          </a:stretch>
        </p:blipFill>
        <p:spPr>
          <a:xfrm>
            <a:off x="9598287" y="1631916"/>
            <a:ext cx="1993205" cy="2088626"/>
          </a:xfrm>
          <a:prstGeom prst="rect">
            <a:avLst/>
          </a:prstGeom>
        </p:spPr>
      </p:pic>
      <p:sp>
        <p:nvSpPr>
          <p:cNvPr id="18" name="角丸四角形 17"/>
          <p:cNvSpPr/>
          <p:nvPr/>
        </p:nvSpPr>
        <p:spPr>
          <a:xfrm>
            <a:off x="10655300" y="196253"/>
            <a:ext cx="1161552" cy="32347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参考</a:t>
            </a:r>
          </a:p>
        </p:txBody>
      </p:sp>
      <p:sp>
        <p:nvSpPr>
          <p:cNvPr id="27"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4817065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536554" y="411784"/>
            <a:ext cx="5709700" cy="523220"/>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時短要請等コールセンター</a:t>
            </a:r>
            <a:endParaRPr kumimoji="1" lang="ja-JP" altLang="en-US" sz="2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2" name="テキスト ボックス 1"/>
          <p:cNvSpPr txBox="1"/>
          <p:nvPr/>
        </p:nvSpPr>
        <p:spPr>
          <a:xfrm>
            <a:off x="849621" y="1098958"/>
            <a:ext cx="10878355" cy="861774"/>
          </a:xfrm>
          <a:prstGeom prst="rect">
            <a:avLst/>
          </a:prstGeom>
          <a:noFill/>
        </p:spPr>
        <p:txBody>
          <a:bodyPr wrap="square" rtlCol="0">
            <a:spAutoFit/>
          </a:bodyPr>
          <a:lstStyle/>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特措法に基づく営業時間短縮要請等の内容にかかる府民や事業者からの問い合わせに対応するため、コールセンターを設置</a:t>
            </a:r>
            <a:endPar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 name="テキスト ボックス 2"/>
          <p:cNvSpPr txBox="1"/>
          <p:nvPr/>
        </p:nvSpPr>
        <p:spPr>
          <a:xfrm>
            <a:off x="510797" y="2340157"/>
            <a:ext cx="11312008" cy="3046988"/>
          </a:xfrm>
          <a:prstGeom prst="rect">
            <a:avLst/>
          </a:prstGeom>
          <a:noFill/>
          <a:ln w="28575">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コールセンターの概要</a:t>
            </a: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開設時間：</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平日</a:t>
            </a:r>
            <a:r>
              <a:rPr lang="ja-JP" altLang="en-US" sz="2200" b="1" dirty="0" smtClean="0">
                <a:solidFill>
                  <a:prstClr val="black"/>
                </a:solidFill>
                <a:latin typeface="游ゴシック" panose="020F0502020204030204"/>
                <a:ea typeface="游ゴシック" panose="020B0400000000000000" pitchFamily="50" charset="-128"/>
              </a:rPr>
              <a:t>９</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時３０分～１７時３０分</a:t>
            </a:r>
            <a:endParaRPr kumimoji="1" lang="en-US" altLang="ja-JP"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200" b="1" dirty="0">
                <a:solidFill>
                  <a:prstClr val="black"/>
                </a:solidFill>
                <a:latin typeface="游ゴシック" panose="020F0502020204030204"/>
                <a:ea typeface="游ゴシック" panose="020B0400000000000000" pitchFamily="50" charset="-128"/>
              </a:rPr>
              <a:t>　</a:t>
            </a:r>
            <a:r>
              <a:rPr lang="ja-JP" altLang="en-US" sz="2200" b="1" dirty="0" smtClean="0">
                <a:solidFill>
                  <a:prstClr val="black"/>
                </a:solidFill>
                <a:latin typeface="游ゴシック" panose="020F0502020204030204"/>
                <a:ea typeface="游ゴシック" panose="020B0400000000000000" pitchFamily="50" charset="-128"/>
              </a:rPr>
              <a:t>　　　　</a:t>
            </a:r>
            <a:r>
              <a:rPr lang="ja-JP" altLang="en-US" sz="2200" b="1" dirty="0" smtClean="0">
                <a:latin typeface="游ゴシック" panose="020F0502020204030204"/>
                <a:ea typeface="游ゴシック" panose="020B0400000000000000" pitchFamily="50" charset="-128"/>
              </a:rPr>
              <a:t>　</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6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8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受付電話番号：０６ー７１７８－１３９８</a:t>
            </a:r>
            <a:r>
              <a:rPr kumimoji="1" lang="ja-JP" altLang="en-US" sz="24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24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府ホームページ上にも</a:t>
            </a:r>
            <a:r>
              <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FAQ</a:t>
            </a:r>
            <a:r>
              <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を掲載</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予定</a:t>
            </a:r>
            <a:endPar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 name="スライド番号プレースホルダー 1"/>
          <p:cNvSpPr>
            <a:spLocks noGrp="1"/>
          </p:cNvSpPr>
          <p:nvPr>
            <p:ph type="sldNum" sz="quarter" idx="12"/>
          </p:nvPr>
        </p:nvSpPr>
        <p:spPr>
          <a:xfrm>
            <a:off x="10645254" y="6331564"/>
            <a:ext cx="108272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20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27990654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6368</TotalTime>
  <Words>2063</Words>
  <Application>Microsoft Office PowerPoint</Application>
  <PresentationFormat>ワイド画面</PresentationFormat>
  <Paragraphs>221</Paragraphs>
  <Slides>9</Slides>
  <Notes>6</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9</vt:i4>
      </vt:variant>
    </vt:vector>
  </HeadingPairs>
  <TitlesOfParts>
    <vt:vector size="17" baseType="lpstr">
      <vt:lpstr>ＭＳ Ｐゴシック</vt:lpstr>
      <vt:lpstr>UD デジタル 教科書体 NK-B</vt:lpstr>
      <vt:lpstr>UD デジタル 教科書体 NP-B</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小原　朋子</dc:creator>
  <cp:lastModifiedBy>小原　朋子</cp:lastModifiedBy>
  <cp:revision>404</cp:revision>
  <cp:lastPrinted>2021-09-28T04:38:37Z</cp:lastPrinted>
  <dcterms:created xsi:type="dcterms:W3CDTF">2020-04-06T02:06:27Z</dcterms:created>
  <dcterms:modified xsi:type="dcterms:W3CDTF">2021-09-28T04:41:26Z</dcterms:modified>
</cp:coreProperties>
</file>