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3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912" y="90"/>
      </p:cViewPr>
      <p:guideLst>
        <p:guide orient="horz" pos="379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43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83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75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84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07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51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47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11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63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06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65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B4E6E-616C-45F9-9E14-12F6B9E28F05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9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-21808"/>
            <a:ext cx="9905999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営業時間短縮要請の実効性確保に向けた取組み</a:t>
            </a:r>
          </a:p>
        </p:txBody>
      </p:sp>
      <p:sp>
        <p:nvSpPr>
          <p:cNvPr id="61" name="Rectangle 7"/>
          <p:cNvSpPr>
            <a:spLocks noChangeArrowheads="1"/>
          </p:cNvSpPr>
          <p:nvPr/>
        </p:nvSpPr>
        <p:spPr bwMode="auto">
          <a:xfrm>
            <a:off x="5745111" y="1851966"/>
            <a:ext cx="11115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個別店舗への要請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事前通知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  <a:p>
            <a:pPr algn="ctr"/>
            <a:r>
              <a:rPr lang="ja-JP" altLang="en-US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６１</a:t>
            </a:r>
            <a:r>
              <a:rPr lang="ja-JP" altLang="en-US" sz="1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  <a:r>
              <a:rPr lang="ja-JP" altLang="en-US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endParaRPr lang="en-US" altLang="ja-JP" sz="1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5596128" y="4030090"/>
            <a:ext cx="987298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営業時間短縮命令（通知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400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80</a:t>
            </a:r>
            <a:r>
              <a:rPr lang="ja-JP" altLang="en-US" sz="1400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endParaRPr lang="en-US" altLang="ja-JP" sz="1400" dirty="0">
              <a:solidFill>
                <a:srgbClr val="FF0000"/>
              </a:solidFill>
              <a:uFill>
                <a:solidFill>
                  <a:schemeClr val="tx1"/>
                </a:solidFill>
              </a:u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4258284" y="4018766"/>
            <a:ext cx="1062708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弁明の機会の付与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2W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101</a:t>
            </a:r>
            <a:r>
              <a:rPr lang="ja-JP" altLang="en-US" sz="14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endParaRPr lang="en-US" altLang="ja-JP" sz="1400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endParaRPr lang="en-US" altLang="ja-JP" sz="14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6827203" y="4018766"/>
            <a:ext cx="11700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50" tIns="29250" rIns="29250" bIns="29250" rtlCol="0" anchor="t"/>
          <a:lstStyle/>
          <a:p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店舗への現地確認（命令違反の確認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400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77</a:t>
            </a:r>
            <a:r>
              <a:rPr lang="ja-JP" altLang="en-US" sz="1400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endParaRPr lang="en-US" altLang="ja-JP" sz="1400" dirty="0">
              <a:solidFill>
                <a:srgbClr val="FF0000"/>
              </a:solidFill>
              <a:uFill>
                <a:solidFill>
                  <a:schemeClr val="tx1"/>
                </a:solidFill>
              </a:u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8215675" y="4019963"/>
            <a:ext cx="9945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地方裁判所へ通知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（過料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3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17</a:t>
            </a:r>
            <a:r>
              <a:rPr lang="ja-JP" altLang="en-US" sz="13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endParaRPr lang="en-US" altLang="ja-JP" sz="1300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2555584" y="4043759"/>
            <a:ext cx="1107459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短縮命令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事前通知</a:t>
            </a:r>
            <a:r>
              <a:rPr lang="en-US" altLang="ja-JP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  <a:p>
            <a:pPr algn="ctr"/>
            <a:r>
              <a:rPr lang="en-US" altLang="ja-JP" sz="1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101</a:t>
            </a:r>
            <a:r>
              <a:rPr lang="ja-JP" altLang="en-US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endParaRPr lang="en-US" altLang="ja-JP" sz="1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138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0" name="二等辺三角形 69"/>
          <p:cNvSpPr/>
          <p:nvPr/>
        </p:nvSpPr>
        <p:spPr>
          <a:xfrm rot="5400000">
            <a:off x="3568032" y="4661347"/>
            <a:ext cx="1170000" cy="117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3" name="Rectangle 7"/>
          <p:cNvSpPr>
            <a:spLocks noChangeArrowheads="1"/>
          </p:cNvSpPr>
          <p:nvPr/>
        </p:nvSpPr>
        <p:spPr bwMode="auto">
          <a:xfrm>
            <a:off x="7997670" y="1853078"/>
            <a:ext cx="10530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個別店舗への要請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通知</a:t>
            </a:r>
            <a:r>
              <a:rPr lang="en-US" altLang="ja-JP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１９店舗</a:t>
            </a:r>
            <a:endParaRPr lang="ja-JP" altLang="en-US" sz="1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7" name="二等辺三角形 86"/>
          <p:cNvSpPr/>
          <p:nvPr/>
        </p:nvSpPr>
        <p:spPr>
          <a:xfrm rot="5400000">
            <a:off x="4873764" y="4633252"/>
            <a:ext cx="1170000" cy="117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8" name="二等辺三角形 87"/>
          <p:cNvSpPr/>
          <p:nvPr/>
        </p:nvSpPr>
        <p:spPr>
          <a:xfrm rot="5400000">
            <a:off x="6106707" y="4643384"/>
            <a:ext cx="1170000" cy="117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9" name="二等辺三角形 88"/>
          <p:cNvSpPr/>
          <p:nvPr/>
        </p:nvSpPr>
        <p:spPr>
          <a:xfrm rot="5400000">
            <a:off x="7523359" y="4607009"/>
            <a:ext cx="1170000" cy="117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 flipH="1" flipV="1">
            <a:off x="5576535" y="1517112"/>
            <a:ext cx="19593" cy="1932137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V="1">
            <a:off x="2240776" y="5519028"/>
            <a:ext cx="7107750" cy="30361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flipV="1">
            <a:off x="2269491" y="3472717"/>
            <a:ext cx="3326637" cy="4861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5576535" y="1491129"/>
            <a:ext cx="3779174" cy="10929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 flipV="1">
            <a:off x="9339732" y="1485718"/>
            <a:ext cx="11434" cy="4033310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H="1" flipV="1">
            <a:off x="2251244" y="3477578"/>
            <a:ext cx="7779" cy="2071811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Freeform 13"/>
          <p:cNvSpPr>
            <a:spLocks/>
          </p:cNvSpPr>
          <p:nvPr/>
        </p:nvSpPr>
        <p:spPr bwMode="auto">
          <a:xfrm>
            <a:off x="9131903" y="1980838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xtLst/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104" name="二等辺三角形 103"/>
          <p:cNvSpPr/>
          <p:nvPr/>
        </p:nvSpPr>
        <p:spPr>
          <a:xfrm rot="5400000">
            <a:off x="1885219" y="4629715"/>
            <a:ext cx="1170000" cy="117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7262754" y="1879770"/>
            <a:ext cx="350583" cy="12508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74295" tIns="37148" rIns="74295" bIns="3714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外観確認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3709796" y="4469612"/>
            <a:ext cx="329899" cy="8813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74295" tIns="37148" rIns="74295" bIns="3714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実地調査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8551127" y="35352"/>
            <a:ext cx="1161552" cy="32347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ts val="1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資料１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―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</a:t>
            </a:r>
            <a:endParaRPr kumimoji="1" lang="ja-JP" altLang="en-US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1" name="フローチャート: 代替処理 50"/>
          <p:cNvSpPr/>
          <p:nvPr/>
        </p:nvSpPr>
        <p:spPr>
          <a:xfrm>
            <a:off x="193268" y="666693"/>
            <a:ext cx="2936298" cy="397002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緊急事態</a:t>
            </a:r>
            <a:r>
              <a:rPr lang="ja-JP" altLang="en-US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措置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期間</a:t>
            </a:r>
            <a:endParaRPr lang="ja-JP" altLang="ja-JP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106841" y="763841"/>
            <a:ext cx="2982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（８月２日～９月３０日）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925794" y="1594963"/>
            <a:ext cx="3256020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法第</a:t>
            </a:r>
            <a:r>
              <a:rPr lang="en-US" altLang="ja-JP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条第２項に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基づく要請の手続き　</a:t>
            </a:r>
            <a:endParaRPr lang="ja-JP" altLang="en-US" sz="1300" dirty="0"/>
          </a:p>
        </p:txBody>
      </p:sp>
      <p:sp>
        <p:nvSpPr>
          <p:cNvPr id="56" name="正方形/長方形 55"/>
          <p:cNvSpPr/>
          <p:nvPr/>
        </p:nvSpPr>
        <p:spPr>
          <a:xfrm>
            <a:off x="3037149" y="3631226"/>
            <a:ext cx="3256020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法第</a:t>
            </a:r>
            <a:r>
              <a:rPr lang="en-US" altLang="ja-JP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条第３項に基づく命令の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手続き　</a:t>
            </a:r>
            <a:endParaRPr lang="ja-JP" altLang="en-US" sz="1300" dirty="0"/>
          </a:p>
        </p:txBody>
      </p:sp>
      <p:sp>
        <p:nvSpPr>
          <p:cNvPr id="69" name="Freeform 13"/>
          <p:cNvSpPr>
            <a:spLocks/>
          </p:cNvSpPr>
          <p:nvPr/>
        </p:nvSpPr>
        <p:spPr bwMode="auto">
          <a:xfrm>
            <a:off x="7000523" y="1943951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xtLst/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399245" y="1517112"/>
            <a:ext cx="4805766" cy="17051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</a:t>
            </a:r>
            <a:endParaRPr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</a:t>
            </a:r>
            <a:endParaRPr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5" name="Freeform 13"/>
          <p:cNvSpPr>
            <a:spLocks/>
          </p:cNvSpPr>
          <p:nvPr/>
        </p:nvSpPr>
        <p:spPr bwMode="auto">
          <a:xfrm>
            <a:off x="5320992" y="1820250"/>
            <a:ext cx="129939" cy="1260238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xtLst/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36" name="Freeform 13"/>
          <p:cNvSpPr>
            <a:spLocks/>
          </p:cNvSpPr>
          <p:nvPr/>
        </p:nvSpPr>
        <p:spPr bwMode="auto">
          <a:xfrm>
            <a:off x="7786062" y="1915618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xtLst/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82669" y="1980838"/>
            <a:ext cx="4043877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大阪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府内の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飲食店約</a:t>
            </a:r>
            <a:r>
              <a:rPr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万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店舗を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外観等（</a:t>
            </a:r>
            <a:r>
              <a:rPr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21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）で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営業時間短縮への協力状況を確認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859187" y="1183352"/>
            <a:ext cx="1584017" cy="307777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９月</a:t>
            </a:r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日現在</a:t>
            </a:r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212071" y="5636271"/>
            <a:ext cx="7127661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緊急事態宣言中（</a:t>
            </a:r>
            <a:r>
              <a:rPr kumimoji="1"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4/25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</a:t>
            </a:r>
            <a:r>
              <a:rPr kumimoji="1"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5/31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）⇒　裁判所へ通知済　　　　　　　　 　</a:t>
            </a:r>
            <a:r>
              <a:rPr kumimoji="1" lang="en-US" altLang="ja-JP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11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endParaRPr kumimoji="1"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　　　　　　　　　　　　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（うち、過料決定　 　　　　　　　　</a:t>
            </a:r>
            <a:r>
              <a:rPr kumimoji="1" lang="ja-JP" altLang="en-US" sz="1600" b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600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</a:t>
            </a:r>
            <a:r>
              <a:rPr kumimoji="1" lang="ja-JP" altLang="en-US" sz="1600" b="1" u="sng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kumimoji="1"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　　　　　　　　　　　　裁判所へ通知済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 　</a:t>
            </a:r>
            <a:r>
              <a:rPr kumimoji="1" lang="en-US" altLang="ja-JP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kumimoji="1" lang="ja-JP" altLang="en-US" sz="1600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endParaRPr kumimoji="1" lang="en-US" altLang="ja-JP" sz="16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                                             裁判所へ通知に向け協議中　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600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</a:t>
            </a:r>
            <a:endParaRPr kumimoji="1"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004301" y="6176183"/>
            <a:ext cx="2882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〃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（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6/ 1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～６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/20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）⇒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53947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2892</TotalTime>
  <Words>335</Words>
  <Application>Microsoft Office PowerPoint</Application>
  <PresentationFormat>A4 210 x 297 mm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南　道行</dc:creator>
  <cp:lastModifiedBy>上村　青史</cp:lastModifiedBy>
  <cp:revision>303</cp:revision>
  <cp:lastPrinted>2021-09-27T02:02:08Z</cp:lastPrinted>
  <dcterms:created xsi:type="dcterms:W3CDTF">2021-05-06T08:00:56Z</dcterms:created>
  <dcterms:modified xsi:type="dcterms:W3CDTF">2021-09-28T00:56:34Z</dcterms:modified>
</cp:coreProperties>
</file>