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73" r:id="rId2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CCFF"/>
    <a:srgbClr val="0099FF"/>
    <a:srgbClr val="FFFF99"/>
    <a:srgbClr val="99CC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62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CCDC1-2ABC-4A6A-AFEC-42678FAAEFE8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68128E-D351-494C-905A-AC5F810739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6051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12563B-A418-4252-96EE-75E9990DAD1E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4651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8319C-9D40-4438-82C7-C3C2F0784E18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B500-2AC5-4F13-B161-B92897D2A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6366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8319C-9D40-4438-82C7-C3C2F0784E18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B500-2AC5-4F13-B161-B92897D2A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393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8319C-9D40-4438-82C7-C3C2F0784E18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B500-2AC5-4F13-B161-B92897D2A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355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8319C-9D40-4438-82C7-C3C2F0784E18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B500-2AC5-4F13-B161-B92897D2A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693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8319C-9D40-4438-82C7-C3C2F0784E18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B500-2AC5-4F13-B161-B92897D2A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495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8319C-9D40-4438-82C7-C3C2F0784E18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B500-2AC5-4F13-B161-B92897D2A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671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8319C-9D40-4438-82C7-C3C2F0784E18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B500-2AC5-4F13-B161-B92897D2A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913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8319C-9D40-4438-82C7-C3C2F0784E18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B500-2AC5-4F13-B161-B92897D2A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34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8319C-9D40-4438-82C7-C3C2F0784E18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B500-2AC5-4F13-B161-B92897D2A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53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8319C-9D40-4438-82C7-C3C2F0784E18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B500-2AC5-4F13-B161-B92897D2A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474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8319C-9D40-4438-82C7-C3C2F0784E18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B500-2AC5-4F13-B161-B92897D2A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812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8319C-9D40-4438-82C7-C3C2F0784E18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8B500-2AC5-4F13-B161-B92897D2A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6423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86E2414-EC09-496C-A611-2F3D03000FF2}"/>
              </a:ext>
            </a:extLst>
          </p:cNvPr>
          <p:cNvSpPr/>
          <p:nvPr/>
        </p:nvSpPr>
        <p:spPr>
          <a:xfrm>
            <a:off x="6297103" y="1636528"/>
            <a:ext cx="5332519" cy="4370986"/>
          </a:xfrm>
          <a:prstGeom prst="rect">
            <a:avLst/>
          </a:pr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b="1" u="sng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b="1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lang="en-US" altLang="ja-JP" sz="1600" b="1" u="sng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A</a:t>
            </a:r>
            <a:r>
              <a:rPr lang="ja-JP" altLang="en-US" sz="1600" b="1" u="sng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）「安否確認」の実施</a:t>
            </a:r>
            <a:endParaRPr lang="en-US" altLang="ja-JP" sz="1600" b="1" u="sng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defTabSz="342900">
              <a:defRPr/>
            </a:pPr>
            <a:r>
              <a:rPr lang="ja-JP" altLang="en-US" sz="15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lang="ja-JP" altLang="en-US" sz="1500" b="1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自宅療養者に対し、本人と連絡が取れず、「安否確認」が</a:t>
            </a:r>
            <a:r>
              <a:rPr lang="ja-JP" altLang="en-US" sz="1500" b="1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必要</a:t>
            </a:r>
            <a:endParaRPr lang="en-US" altLang="ja-JP" sz="1500" b="1" dirty="0" smtClean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defTabSz="342900">
              <a:defRPr/>
            </a:pPr>
            <a:r>
              <a:rPr lang="en-US" altLang="ja-JP" sz="1500" b="1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en-US" altLang="ja-JP" sz="1500" b="1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sz="1500" b="1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と</a:t>
            </a:r>
            <a:r>
              <a:rPr lang="ja-JP" altLang="en-US" sz="1500" b="1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保健所長が判断した場合、保健所職員に代わり、地域</a:t>
            </a:r>
            <a:r>
              <a:rPr lang="ja-JP" altLang="en-US" sz="1500" b="1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の訪問</a:t>
            </a:r>
            <a:endParaRPr lang="en-US" altLang="ja-JP" sz="1500" b="1" dirty="0" smtClean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defTabSz="342900">
              <a:defRPr/>
            </a:pPr>
            <a:r>
              <a:rPr lang="en-US" altLang="ja-JP" sz="1500" b="1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en-US" altLang="ja-JP" sz="1500" b="1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sz="1500" b="1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看護</a:t>
            </a:r>
            <a:r>
              <a:rPr lang="ja-JP" altLang="en-US" sz="1500" b="1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ステーションが直ちに自宅を訪問し、「安否確認」を行う。</a:t>
            </a:r>
            <a:endParaRPr lang="en-US" altLang="ja-JP" sz="1500" b="1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defTabSz="342900">
              <a:defRPr/>
            </a:pPr>
            <a:r>
              <a:rPr lang="en-US" altLang="ja-JP" sz="1500" b="1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en-US" altLang="ja-JP" sz="1500" b="1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sz="1500" b="1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lang="ja-JP" altLang="en-US" sz="1500" b="1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９月７日～）</a:t>
            </a:r>
            <a:endParaRPr lang="en-US" altLang="ja-JP" sz="1500" b="1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defTabSz="342900">
              <a:defRPr/>
            </a:pPr>
            <a:r>
              <a:rPr lang="ja-JP" altLang="en-US" sz="1500" b="1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en-US" altLang="ja-JP" sz="1500" b="1" u="sng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lang="ja-JP" altLang="en-US" sz="1500" b="1" u="sng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健康観察の出務料</a:t>
            </a:r>
            <a:r>
              <a:rPr lang="en-US" altLang="ja-JP" sz="1500" b="1" u="sng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</a:t>
            </a:r>
            <a:r>
              <a:rPr lang="ja-JP" altLang="en-US" sz="1500" b="1" u="sng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万円に含む</a:t>
            </a:r>
            <a:endParaRPr lang="en-US" altLang="ja-JP" sz="1500" b="1" u="sng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defTabSz="342900">
              <a:defRPr/>
            </a:pPr>
            <a:endParaRPr lang="en-US" altLang="ja-JP" sz="1600" b="1" u="sng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defTabSz="342900">
              <a:defRPr/>
            </a:pPr>
            <a:endParaRPr lang="en-US" altLang="ja-JP" sz="1600" b="1" u="sng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b="1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lang="en-US" altLang="ja-JP" sz="1600" b="1" u="sng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B</a:t>
            </a:r>
            <a:r>
              <a:rPr lang="ja-JP" altLang="en-US" sz="1600" b="1" u="sng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 窓口（相談）ステーションの設置</a:t>
            </a:r>
          </a:p>
          <a:p>
            <a:r>
              <a:rPr lang="ja-JP" altLang="en-US" sz="15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・管轄保健所ごとに窓口</a:t>
            </a:r>
            <a:r>
              <a:rPr lang="en-US" altLang="ja-JP" sz="15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15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相談</a:t>
            </a:r>
            <a:r>
              <a:rPr lang="en-US" altLang="ja-JP" sz="15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lang="ja-JP" altLang="en-US" sz="15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ステーションを設置し、活用</a:t>
            </a:r>
            <a:r>
              <a:rPr lang="ja-JP" altLang="en-US" sz="15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方法</a:t>
            </a:r>
            <a:endParaRPr lang="en-US" altLang="ja-JP" sz="1500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en-US" altLang="ja-JP" sz="15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en-US" altLang="ja-JP" sz="15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sz="15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や</a:t>
            </a:r>
            <a:r>
              <a:rPr lang="ja-JP" altLang="en-US" sz="15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運用に関する相談など保健所と訪問看護ステーションの</a:t>
            </a:r>
            <a:r>
              <a:rPr lang="ja-JP" altLang="en-US" sz="15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相</a:t>
            </a:r>
            <a:endParaRPr lang="en-US" altLang="ja-JP" sz="1500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en-US" altLang="ja-JP" sz="15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en-US" altLang="ja-JP" sz="15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sz="15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談役</a:t>
            </a:r>
            <a:r>
              <a:rPr lang="ja-JP" altLang="en-US" sz="15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を担う。</a:t>
            </a:r>
            <a:endParaRPr lang="en-US" altLang="ja-JP" sz="15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5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・政令・中核市保健所管内から順次運用開始。</a:t>
            </a:r>
            <a:endParaRPr lang="en-US" altLang="ja-JP" sz="15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5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（</a:t>
            </a:r>
            <a:r>
              <a:rPr lang="en-US" altLang="ja-JP" sz="15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9</a:t>
            </a:r>
            <a:r>
              <a:rPr lang="ja-JP" altLang="en-US" sz="15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月７日～）  </a:t>
            </a:r>
            <a:endParaRPr lang="en-US" altLang="ja-JP" sz="15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0" y="-37037"/>
            <a:ext cx="12192000" cy="468000"/>
          </a:xfrm>
          <a:prstGeom prst="rect">
            <a:avLst/>
          </a:prstGeom>
          <a:solidFill>
            <a:srgbClr val="023894"/>
          </a:solidFill>
        </p:spPr>
        <p:txBody>
          <a:bodyPr wrap="square" rtlCol="0" anchor="ctr">
            <a:spAutoFit/>
          </a:bodyPr>
          <a:lstStyle/>
          <a:p>
            <a:pPr algn="ctr" defTabSz="342900">
              <a:defRPr/>
            </a:pPr>
            <a:r>
              <a:rPr lang="ja-JP" altLang="en-US" sz="200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2000" dirty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訪問看護師による自宅療養者の健康観察について</a:t>
            </a:r>
            <a:r>
              <a:rPr lang="en-US" altLang="ja-JP" sz="2000" dirty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2000" dirty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拡充</a:t>
            </a:r>
            <a:r>
              <a:rPr lang="en-US" altLang="ja-JP" sz="2000" dirty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endParaRPr lang="ja-JP" altLang="en-US" sz="2000" dirty="0">
              <a:solidFill>
                <a:prstClr val="white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0" y="396546"/>
            <a:ext cx="12192000" cy="1072523"/>
          </a:xfrm>
          <a:prstGeom prst="rect">
            <a:avLst/>
          </a:prstGeom>
          <a:solidFill>
            <a:srgbClr val="FFFF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342900"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◆</a:t>
            </a:r>
            <a:r>
              <a:rPr lang="ja-JP" altLang="en-US" sz="1600" b="1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自宅療養者に対し、保健所が行っている電話等による健康観察について、地域の訪問看護</a:t>
            </a:r>
            <a:r>
              <a:rPr lang="ja-JP" altLang="en-US" sz="1600" b="1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ステーションが</a:t>
            </a:r>
            <a:r>
              <a:rPr lang="ja-JP" altLang="en-US" sz="1600" b="1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直接自宅に訪問する体制</a:t>
            </a:r>
            <a:r>
              <a:rPr lang="ja-JP" altLang="en-US" sz="1600" b="1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</a:t>
            </a:r>
            <a:endParaRPr lang="en-US" altLang="ja-JP" sz="1600" b="1" dirty="0" smtClean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defTabSz="342900">
              <a:defRPr/>
            </a:pPr>
            <a:r>
              <a:rPr lang="en-US" altLang="ja-JP" sz="1600" b="1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en-US" altLang="ja-JP" sz="1600" b="1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</a:t>
            </a:r>
            <a:r>
              <a:rPr lang="ja-JP" altLang="en-US" sz="1600" b="1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加えて</a:t>
            </a:r>
            <a:r>
              <a:rPr lang="ja-JP" altLang="en-US" sz="1600" b="1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</a:t>
            </a:r>
            <a:r>
              <a:rPr lang="ja-JP" altLang="en-US" sz="1600" b="1" u="sng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新たに「安否確認」を行う体制を追加</a:t>
            </a:r>
            <a:r>
              <a:rPr lang="ja-JP" altLang="en-US" sz="1600" b="1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。</a:t>
            </a:r>
            <a:r>
              <a:rPr lang="en-US" altLang="ja-JP" sz="1600" b="1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拡充</a:t>
            </a:r>
            <a:r>
              <a:rPr lang="en-US" altLang="ja-JP" sz="1600" b="1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</a:p>
          <a:p>
            <a:pPr defTabSz="342900"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◆</a:t>
            </a:r>
            <a:r>
              <a:rPr lang="ja-JP" altLang="en-US" sz="1600" b="1" u="sng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管轄保健所ごとに「窓口</a:t>
            </a:r>
            <a:r>
              <a:rPr lang="en-US" altLang="ja-JP" sz="1600" b="1" u="sng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1600" b="1" u="sng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相談</a:t>
            </a:r>
            <a:r>
              <a:rPr lang="en-US" altLang="ja-JP" sz="1600" b="1" u="sng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lang="ja-JP" altLang="en-US" sz="1600" b="1" u="sng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ステーション」を設置し</a:t>
            </a:r>
            <a:r>
              <a:rPr lang="ja-JP" altLang="en-US" sz="1600" b="1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、保健所と訪問看護ステーションの相談役を</a:t>
            </a:r>
            <a:r>
              <a:rPr lang="ja-JP" altLang="en-US" sz="1600" b="1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担うこと</a:t>
            </a:r>
            <a:r>
              <a:rPr lang="ja-JP" altLang="en-US" sz="1600" b="1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で、本事業の円滑な運営</a:t>
            </a:r>
            <a:r>
              <a:rPr lang="ja-JP" altLang="en-US" sz="1600" b="1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</a:t>
            </a:r>
            <a:endParaRPr lang="en-US" altLang="ja-JP" sz="1600" b="1" dirty="0" smtClean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defTabSz="342900">
              <a:defRPr/>
            </a:pPr>
            <a:r>
              <a:rPr lang="en-US" altLang="ja-JP" sz="1600" b="1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en-US" altLang="ja-JP" sz="1600" b="1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</a:t>
            </a:r>
            <a:r>
              <a:rPr lang="ja-JP" altLang="en-US" sz="1600" b="1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つなげる</a:t>
            </a:r>
            <a:r>
              <a:rPr lang="ja-JP" altLang="en-US" sz="1600" b="1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。</a:t>
            </a:r>
            <a:r>
              <a:rPr lang="en-US" altLang="ja-JP" sz="1600" b="1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拡充</a:t>
            </a:r>
            <a:r>
              <a:rPr lang="en-US" altLang="ja-JP" sz="1600" b="1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</a:p>
        </p:txBody>
      </p:sp>
      <p:grpSp>
        <p:nvGrpSpPr>
          <p:cNvPr id="12" name="グループ化 11"/>
          <p:cNvGrpSpPr/>
          <p:nvPr/>
        </p:nvGrpSpPr>
        <p:grpSpPr>
          <a:xfrm>
            <a:off x="1205425" y="1983966"/>
            <a:ext cx="3750817" cy="3875903"/>
            <a:chOff x="145032" y="1958621"/>
            <a:chExt cx="3750817" cy="3875903"/>
          </a:xfrm>
        </p:grpSpPr>
        <p:sp>
          <p:nvSpPr>
            <p:cNvPr id="74" name="楕円 73"/>
            <p:cNvSpPr/>
            <p:nvPr/>
          </p:nvSpPr>
          <p:spPr>
            <a:xfrm>
              <a:off x="145032" y="4796678"/>
              <a:ext cx="1376885" cy="103784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grpSp>
          <p:nvGrpSpPr>
            <p:cNvPr id="20" name="グループ化 19"/>
            <p:cNvGrpSpPr/>
            <p:nvPr/>
          </p:nvGrpSpPr>
          <p:grpSpPr>
            <a:xfrm>
              <a:off x="267047" y="1958621"/>
              <a:ext cx="3628802" cy="3746684"/>
              <a:chOff x="155773" y="2278208"/>
              <a:chExt cx="3279755" cy="3996363"/>
            </a:xfrm>
          </p:grpSpPr>
          <p:pic>
            <p:nvPicPr>
              <p:cNvPr id="86" name="図 8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1842" y="5443224"/>
                <a:ext cx="711749" cy="831347"/>
              </a:xfrm>
              <a:prstGeom prst="rect">
                <a:avLst/>
              </a:prstGeom>
            </p:spPr>
          </p:pic>
          <p:grpSp>
            <p:nvGrpSpPr>
              <p:cNvPr id="19" name="グループ化 18"/>
              <p:cNvGrpSpPr/>
              <p:nvPr/>
            </p:nvGrpSpPr>
            <p:grpSpPr>
              <a:xfrm>
                <a:off x="155773" y="2278208"/>
                <a:ext cx="1245868" cy="1091017"/>
                <a:chOff x="155773" y="2278208"/>
                <a:chExt cx="1245868" cy="1091017"/>
              </a:xfrm>
            </p:grpSpPr>
            <p:sp>
              <p:nvSpPr>
                <p:cNvPr id="128" name="楕円 127"/>
                <p:cNvSpPr/>
                <p:nvPr/>
              </p:nvSpPr>
              <p:spPr>
                <a:xfrm>
                  <a:off x="155773" y="2390771"/>
                  <a:ext cx="1244445" cy="978454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350"/>
                </a:p>
              </p:txBody>
            </p:sp>
            <p:grpSp>
              <p:nvGrpSpPr>
                <p:cNvPr id="69" name="グループ化 68">
                  <a:extLst>
                    <a:ext uri="{FF2B5EF4-FFF2-40B4-BE49-F238E27FC236}">
                      <a16:creationId xmlns:a16="http://schemas.microsoft.com/office/drawing/2014/main" id="{638257C7-AD13-46C6-BF20-4C3A11E547CA}"/>
                    </a:ext>
                  </a:extLst>
                </p:cNvPr>
                <p:cNvGrpSpPr/>
                <p:nvPr/>
              </p:nvGrpSpPr>
              <p:grpSpPr>
                <a:xfrm>
                  <a:off x="356226" y="2479102"/>
                  <a:ext cx="956634" cy="752277"/>
                  <a:chOff x="-12636504" y="3919807"/>
                  <a:chExt cx="1430839" cy="1536307"/>
                </a:xfrm>
              </p:grpSpPr>
              <p:pic>
                <p:nvPicPr>
                  <p:cNvPr id="81" name="Picture 4" descr="家・建物のイラスト「１階建て一軒家」">
                    <a:extLst>
                      <a:ext uri="{FF2B5EF4-FFF2-40B4-BE49-F238E27FC236}">
                        <a16:creationId xmlns:a16="http://schemas.microsoft.com/office/drawing/2014/main" id="{B1AFDD7F-BA94-4427-9F52-57FF8FC3E0A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-12636504" y="3971076"/>
                    <a:ext cx="744694" cy="673771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82" name="Picture 6" descr="呼吸困難のイラスト（男性）">
                    <a:extLst>
                      <a:ext uri="{FF2B5EF4-FFF2-40B4-BE49-F238E27FC236}">
                        <a16:creationId xmlns:a16="http://schemas.microsoft.com/office/drawing/2014/main" id="{F97D6627-FEF2-4965-B136-568B5E59CDC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-11977292" y="4722549"/>
                    <a:ext cx="733564" cy="733565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83" name="Picture 12" descr="発熱のイラスト（女性）">
                    <a:extLst>
                      <a:ext uri="{FF2B5EF4-FFF2-40B4-BE49-F238E27FC236}">
                        <a16:creationId xmlns:a16="http://schemas.microsoft.com/office/drawing/2014/main" id="{9C1D9234-4DE7-4D72-B09D-C4E5FA9CE67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-11930707" y="3919807"/>
                    <a:ext cx="725042" cy="725039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84" name="Picture 16" descr="家・建物のイラスト「２階建て一軒家」">
                    <a:extLst>
                      <a:ext uri="{FF2B5EF4-FFF2-40B4-BE49-F238E27FC236}">
                        <a16:creationId xmlns:a16="http://schemas.microsoft.com/office/drawing/2014/main" id="{5F0F513F-2546-4FCA-95DA-606854C79E5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-12623828" y="4683139"/>
                    <a:ext cx="698150" cy="69814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99" name="テキスト ボックス 98"/>
                <p:cNvSpPr txBox="1"/>
                <p:nvPr/>
              </p:nvSpPr>
              <p:spPr>
                <a:xfrm>
                  <a:off x="157196" y="2278208"/>
                  <a:ext cx="1244445" cy="21338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 defTabSz="342900">
                    <a:defRPr/>
                  </a:pPr>
                  <a:r>
                    <a:rPr lang="ja-JP" altLang="en-US" sz="1300" b="1" i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rPr>
                    <a:t>自宅療養者</a:t>
                  </a:r>
                  <a:endParaRPr kumimoji="1" lang="ja-JP" altLang="en-US" sz="13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endParaRPr>
                </a:p>
              </p:txBody>
            </p:sp>
          </p:grpSp>
          <p:grpSp>
            <p:nvGrpSpPr>
              <p:cNvPr id="16" name="グループ化 15"/>
              <p:cNvGrpSpPr/>
              <p:nvPr/>
            </p:nvGrpSpPr>
            <p:grpSpPr>
              <a:xfrm>
                <a:off x="2217614" y="3360073"/>
                <a:ext cx="1217914" cy="1072236"/>
                <a:chOff x="1860807" y="3389359"/>
                <a:chExt cx="1383815" cy="1146683"/>
              </a:xfrm>
            </p:grpSpPr>
            <p:sp>
              <p:nvSpPr>
                <p:cNvPr id="124" name="楕円 123"/>
                <p:cNvSpPr/>
                <p:nvPr/>
              </p:nvSpPr>
              <p:spPr>
                <a:xfrm>
                  <a:off x="1860807" y="3389359"/>
                  <a:ext cx="1383815" cy="1146683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350" dirty="0"/>
                </a:p>
              </p:txBody>
            </p:sp>
            <p:grpSp>
              <p:nvGrpSpPr>
                <p:cNvPr id="8" name="グループ化 7"/>
                <p:cNvGrpSpPr/>
                <p:nvPr/>
              </p:nvGrpSpPr>
              <p:grpSpPr>
                <a:xfrm>
                  <a:off x="2052565" y="3514720"/>
                  <a:ext cx="1140264" cy="840006"/>
                  <a:chOff x="98626" y="2805422"/>
                  <a:chExt cx="1808346" cy="1274120"/>
                </a:xfrm>
              </p:grpSpPr>
              <p:pic>
                <p:nvPicPr>
                  <p:cNvPr id="101" name="Picture 4" descr="家・建物のイラスト「１階建て一軒家」">
                    <a:extLst>
                      <a:ext uri="{FF2B5EF4-FFF2-40B4-BE49-F238E27FC236}">
                        <a16:creationId xmlns:a16="http://schemas.microsoft.com/office/drawing/2014/main" id="{B1AFDD7F-BA94-4427-9F52-57FF8FC3E0A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98626" y="2805422"/>
                    <a:ext cx="979337" cy="127412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102" name="図 101"/>
                  <p:cNvPicPr>
                    <a:picLocks noChangeAspect="1"/>
                  </p:cNvPicPr>
                  <p:nvPr/>
                </p:nvPicPr>
                <p:blipFill>
                  <a:blip r:embed="rId8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73150" y="2861353"/>
                    <a:ext cx="1033822" cy="1087147"/>
                  </a:xfrm>
                  <a:prstGeom prst="rect">
                    <a:avLst/>
                  </a:prstGeom>
                </p:spPr>
              </p:pic>
            </p:grpSp>
          </p:grpSp>
          <p:sp>
            <p:nvSpPr>
              <p:cNvPr id="117" name="矢印: 右 1028">
                <a:extLst>
                  <a:ext uri="{FF2B5EF4-FFF2-40B4-BE49-F238E27FC236}">
                    <a16:creationId xmlns:a16="http://schemas.microsoft.com/office/drawing/2014/main" id="{DBFC9F27-B0C0-45E5-9210-EC4D79630A0E}"/>
                  </a:ext>
                </a:extLst>
              </p:cNvPr>
              <p:cNvSpPr/>
              <p:nvPr/>
            </p:nvSpPr>
            <p:spPr>
              <a:xfrm rot="19047348" flipV="1">
                <a:off x="1014916" y="4842485"/>
                <a:ext cx="1431636" cy="48766"/>
              </a:xfrm>
              <a:prstGeom prst="rightArrow">
                <a:avLst>
                  <a:gd name="adj1" fmla="val 50000"/>
                  <a:gd name="adj2" fmla="val 63202"/>
                </a:avLst>
              </a:prstGeom>
              <a:solidFill>
                <a:schemeClr val="tx1"/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5" name="左矢印 14"/>
              <p:cNvSpPr/>
              <p:nvPr/>
            </p:nvSpPr>
            <p:spPr>
              <a:xfrm rot="19069156">
                <a:off x="1065682" y="4917588"/>
                <a:ext cx="1434600" cy="48766"/>
              </a:xfrm>
              <a:prstGeom prst="leftArrow">
                <a:avLst/>
              </a:prstGeom>
              <a:solidFill>
                <a:schemeClr val="tx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00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27" name="正方形/長方形 126"/>
              <p:cNvSpPr/>
              <p:nvPr/>
            </p:nvSpPr>
            <p:spPr>
              <a:xfrm>
                <a:off x="682187" y="4103770"/>
                <a:ext cx="1217915" cy="2790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1100" b="1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rPr>
                  <a:t>①訪問の同意</a:t>
                </a:r>
                <a:endParaRPr lang="en-US" altLang="ja-JP" sz="110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endParaRPr>
              </a:p>
            </p:txBody>
          </p:sp>
          <p:sp>
            <p:nvSpPr>
              <p:cNvPr id="130" name="矢印: 右 1028">
                <a:extLst>
                  <a:ext uri="{FF2B5EF4-FFF2-40B4-BE49-F238E27FC236}">
                    <a16:creationId xmlns:a16="http://schemas.microsoft.com/office/drawing/2014/main" id="{DBFC9F27-B0C0-45E5-9210-EC4D79630A0E}"/>
                  </a:ext>
                </a:extLst>
              </p:cNvPr>
              <p:cNvSpPr/>
              <p:nvPr/>
            </p:nvSpPr>
            <p:spPr>
              <a:xfrm rot="12632734">
                <a:off x="1441839" y="3149924"/>
                <a:ext cx="805412" cy="53200"/>
              </a:xfrm>
              <a:prstGeom prst="rightArrow">
                <a:avLst>
                  <a:gd name="adj1" fmla="val 50000"/>
                  <a:gd name="adj2" fmla="val 63202"/>
                </a:avLst>
              </a:prstGeom>
              <a:solidFill>
                <a:schemeClr val="tx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23" name="テキスト ボックス 122"/>
          <p:cNvSpPr txBox="1"/>
          <p:nvPr/>
        </p:nvSpPr>
        <p:spPr>
          <a:xfrm>
            <a:off x="3403723" y="2911125"/>
            <a:ext cx="1963703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342900">
              <a:defRPr/>
            </a:pPr>
            <a:r>
              <a:rPr lang="ja-JP" altLang="en-US" sz="13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訪問看護ステーション</a:t>
            </a:r>
            <a:endParaRPr lang="en-US" altLang="ja-JP" sz="13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734874" y="1521285"/>
            <a:ext cx="2939898" cy="3271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訪問看護師による健康観察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2471049" y="4257990"/>
            <a:ext cx="60785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②依頼</a:t>
            </a:r>
            <a:endParaRPr lang="zh-TW" altLang="en-US" sz="11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3262039" y="4270724"/>
            <a:ext cx="118957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④健康観察の </a:t>
            </a:r>
            <a:endParaRPr lang="en-US" altLang="ja-JP" sz="11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en-US" altLang="ja-JP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</a:t>
            </a:r>
            <a:r>
              <a:rPr lang="ja-JP" altLang="en-US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結果報告</a:t>
            </a:r>
            <a:endParaRPr lang="zh-TW" altLang="en-US" sz="11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1205425" y="6164111"/>
            <a:ext cx="4133742" cy="6564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5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≪訪問看護ステーション協力事業所数≫</a:t>
            </a:r>
            <a:endParaRPr kumimoji="1" lang="en-US" altLang="ja-JP" sz="15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500" b="1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500" b="1" u="sng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  <a:r>
              <a:rPr kumimoji="1" lang="en-US" altLang="ja-JP" sz="1500" b="1" u="sng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9</a:t>
            </a:r>
            <a:r>
              <a:rPr kumimoji="1" lang="ja-JP" altLang="en-US" sz="1500" b="1" u="sng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４箇所（９月５日現在</a:t>
            </a:r>
            <a:r>
              <a:rPr kumimoji="1" lang="en-US" altLang="ja-JP" sz="1500" b="1" u="sng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kumimoji="1" lang="ja-JP" altLang="en-US" sz="1500" b="1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en-US" altLang="ja-JP" sz="1500" b="1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500" b="1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順次追加予定</a:t>
            </a:r>
            <a:endParaRPr kumimoji="1" lang="en-US" altLang="ja-JP" sz="1500" b="1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6297104" y="1614438"/>
            <a:ext cx="1236065" cy="351501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拡充内容</a:t>
            </a:r>
            <a:endParaRPr kumimoji="1"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0" name="矢印: 右 1028">
            <a:extLst>
              <a:ext uri="{FF2B5EF4-FFF2-40B4-BE49-F238E27FC236}">
                <a16:creationId xmlns:a16="http://schemas.microsoft.com/office/drawing/2014/main" id="{DBFC9F27-B0C0-45E5-9210-EC4D79630A0E}"/>
              </a:ext>
            </a:extLst>
          </p:cNvPr>
          <p:cNvSpPr/>
          <p:nvPr/>
        </p:nvSpPr>
        <p:spPr>
          <a:xfrm rot="16200000" flipV="1">
            <a:off x="1093112" y="3913036"/>
            <a:ext cx="1655516" cy="45719"/>
          </a:xfrm>
          <a:prstGeom prst="rightArrow">
            <a:avLst>
              <a:gd name="adj1" fmla="val 50000"/>
              <a:gd name="adj2" fmla="val 63202"/>
            </a:avLst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" name="グループ化 8"/>
          <p:cNvGrpSpPr/>
          <p:nvPr/>
        </p:nvGrpSpPr>
        <p:grpSpPr>
          <a:xfrm>
            <a:off x="3434887" y="4978225"/>
            <a:ext cx="2559692" cy="931728"/>
            <a:chOff x="6195763" y="3153960"/>
            <a:chExt cx="2607922" cy="1088839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6195763" y="3153960"/>
              <a:ext cx="2607922" cy="1088839"/>
              <a:chOff x="2391743" y="3265624"/>
              <a:chExt cx="3321191" cy="770377"/>
            </a:xfrm>
          </p:grpSpPr>
          <p:sp>
            <p:nvSpPr>
              <p:cNvPr id="5" name="角丸四角形 4"/>
              <p:cNvSpPr/>
              <p:nvPr/>
            </p:nvSpPr>
            <p:spPr>
              <a:xfrm>
                <a:off x="2732262" y="3265624"/>
                <a:ext cx="2727636" cy="770377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59" name="テキスト ボックス 58"/>
              <p:cNvSpPr txBox="1"/>
              <p:nvPr/>
            </p:nvSpPr>
            <p:spPr>
              <a:xfrm>
                <a:off x="2391743" y="3310333"/>
                <a:ext cx="3321191" cy="16541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 defTabSz="342900">
                  <a:defRPr/>
                </a:pPr>
                <a:r>
                  <a:rPr lang="ja-JP" altLang="en-US" sz="1300" b="1" dirty="0">
                    <a:solidFill>
                      <a:srgbClr val="FF0000"/>
                    </a:solidFill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rPr>
                  <a:t>（</a:t>
                </a:r>
                <a:r>
                  <a:rPr lang="en-US" altLang="ja-JP" sz="1300" b="1" dirty="0">
                    <a:solidFill>
                      <a:srgbClr val="FF0000"/>
                    </a:solidFill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rPr>
                  <a:t>B</a:t>
                </a:r>
                <a:r>
                  <a:rPr lang="ja-JP" altLang="en-US" sz="1300" b="1" dirty="0">
                    <a:solidFill>
                      <a:srgbClr val="FF0000"/>
                    </a:solidFill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rPr>
                  <a:t>）</a:t>
                </a:r>
                <a:r>
                  <a:rPr lang="ja-JP" altLang="en-US" sz="13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rPr>
                  <a:t>窓口</a:t>
                </a:r>
                <a:r>
                  <a:rPr lang="en-US" altLang="ja-JP" sz="13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rPr>
                  <a:t>(</a:t>
                </a:r>
                <a:r>
                  <a:rPr lang="ja-JP" altLang="en-US" sz="13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rPr>
                  <a:t>相談</a:t>
                </a:r>
                <a:r>
                  <a:rPr lang="en-US" altLang="ja-JP" sz="13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rPr>
                  <a:t>)</a:t>
                </a:r>
                <a:r>
                  <a:rPr lang="ja-JP" altLang="en-US" sz="13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rPr>
                  <a:t>ステーショ</a:t>
                </a:r>
                <a:r>
                  <a:rPr lang="ja-JP" altLang="en-US" sz="12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rPr>
                  <a:t>ン</a:t>
                </a:r>
                <a:endParaRPr lang="en-US" altLang="ja-JP" sz="1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endParaRPr>
              </a:p>
            </p:txBody>
          </p:sp>
          <p:pic>
            <p:nvPicPr>
              <p:cNvPr id="62" name="図 61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41181" y="3527449"/>
                <a:ext cx="718717" cy="437868"/>
              </a:xfrm>
              <a:prstGeom prst="rect">
                <a:avLst/>
              </a:prstGeom>
            </p:spPr>
          </p:pic>
        </p:grp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DD22C3AB-F8E8-4B34-B593-300FBDB114D4}"/>
                </a:ext>
              </a:extLst>
            </p:cNvPr>
            <p:cNvSpPr/>
            <p:nvPr/>
          </p:nvSpPr>
          <p:spPr>
            <a:xfrm>
              <a:off x="6585591" y="3503869"/>
              <a:ext cx="1108806" cy="62559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ja-JP" altLang="en-US" sz="10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保健所と訪問看護ステーションの</a:t>
              </a:r>
              <a:r>
                <a:rPr kumimoji="1" lang="ja-JP" altLang="en-US" sz="1000" u="sng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相談役</a:t>
              </a:r>
            </a:p>
          </p:txBody>
        </p:sp>
      </p:grpSp>
      <p:sp>
        <p:nvSpPr>
          <p:cNvPr id="77" name="角丸四角形 76"/>
          <p:cNvSpPr/>
          <p:nvPr/>
        </p:nvSpPr>
        <p:spPr>
          <a:xfrm>
            <a:off x="725769" y="1528575"/>
            <a:ext cx="11045521" cy="4653085"/>
          </a:xfrm>
          <a:prstGeom prst="roundRect">
            <a:avLst>
              <a:gd name="adj" fmla="val 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663809" y="5334924"/>
            <a:ext cx="103898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活用方法や</a:t>
            </a:r>
            <a:endParaRPr lang="en-US" altLang="ja-JP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>
              <a:defRPr/>
            </a:pPr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運用に関する</a:t>
            </a:r>
            <a:endParaRPr lang="en-US" altLang="ja-JP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>
              <a:defRPr/>
            </a:pPr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相談等</a:t>
            </a:r>
          </a:p>
        </p:txBody>
      </p:sp>
      <p:sp>
        <p:nvSpPr>
          <p:cNvPr id="78" name="右矢印 77"/>
          <p:cNvSpPr/>
          <p:nvPr/>
        </p:nvSpPr>
        <p:spPr>
          <a:xfrm rot="10800000" flipH="1">
            <a:off x="2767940" y="5046916"/>
            <a:ext cx="719185" cy="294567"/>
          </a:xfrm>
          <a:prstGeom prst="rightArrow">
            <a:avLst>
              <a:gd name="adj1" fmla="val 69423"/>
              <a:gd name="adj2" fmla="val 33841"/>
            </a:avLst>
          </a:prstGeo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7000">
                <a:schemeClr val="accent5">
                  <a:lumMod val="75000"/>
                </a:schemeClr>
              </a:gs>
              <a:gs pos="0">
                <a:srgbClr val="000066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>
              <a:defRPr/>
            </a:pPr>
            <a:endParaRPr lang="ja-JP" altLang="en-US" sz="1350" dirty="0">
              <a:solidFill>
                <a:prstClr val="white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3324328" y="2352993"/>
            <a:ext cx="2249717" cy="43325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 descr="家・建物のイラスト「１階建て一軒家」">
            <a:extLst>
              <a:ext uri="{FF2B5EF4-FFF2-40B4-BE49-F238E27FC236}">
                <a16:creationId xmlns:a16="http://schemas.microsoft.com/office/drawing/2014/main" id="{B1AFDD7F-BA94-4427-9F52-57FF8FC3E0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311" y="5277645"/>
            <a:ext cx="356093" cy="5306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2CF81A33-1014-468E-ADC6-1EB506627C3B}"/>
              </a:ext>
            </a:extLst>
          </p:cNvPr>
          <p:cNvSpPr/>
          <p:nvPr/>
        </p:nvSpPr>
        <p:spPr>
          <a:xfrm>
            <a:off x="3201019" y="2368868"/>
            <a:ext cx="2299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b="1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300" b="1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lang="en-US" altLang="ja-JP" sz="1300" b="1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A</a:t>
            </a:r>
            <a:r>
              <a:rPr lang="ja-JP" altLang="en-US" sz="1300" b="1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r>
              <a:rPr lang="ja-JP" altLang="en-US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健康相談・健康観察</a:t>
            </a:r>
            <a:endParaRPr lang="en-US" altLang="ja-JP" sz="1300" b="1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en-US" altLang="ja-JP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1100" b="1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「安否確認」</a:t>
            </a:r>
            <a:r>
              <a:rPr lang="ja-JP" altLang="en-US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・検温・</a:t>
            </a:r>
            <a:r>
              <a:rPr lang="en-US" altLang="ja-JP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SPO</a:t>
            </a:r>
            <a:r>
              <a:rPr lang="ja-JP" altLang="en-US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  <a:r>
              <a:rPr lang="en-US" altLang="ja-JP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lang="ja-JP" altLang="en-US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など</a:t>
            </a:r>
            <a:endParaRPr lang="en-US" altLang="ja-JP" sz="11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067369" y="2061205"/>
            <a:ext cx="758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③訪問　</a:t>
            </a:r>
            <a:endParaRPr lang="en-US" altLang="ja-JP" sz="11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6376459" y="6251949"/>
            <a:ext cx="664481" cy="247210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参考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7022455" y="6258232"/>
            <a:ext cx="2976486" cy="2410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3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《</a:t>
            </a:r>
            <a:r>
              <a:rPr kumimoji="1" lang="ja-JP" altLang="en-US" sz="13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大阪府訪問看護ステーション協会</a:t>
            </a:r>
            <a:r>
              <a:rPr kumimoji="1" lang="en-US" altLang="ja-JP" sz="13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》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7040940" y="6448032"/>
            <a:ext cx="414585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・訪問看護事業の健全な発展に寄与することを目的に設立した団体</a:t>
            </a:r>
            <a:endParaRPr kumimoji="1" lang="en-US" altLang="ja-JP" sz="11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会員施設数：約８６０箇所 </a:t>
            </a:r>
            <a:r>
              <a:rPr kumimoji="1" lang="en-US" altLang="ja-JP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(2021</a:t>
            </a:r>
            <a:r>
              <a:rPr kumimoji="1" lang="ja-JP" altLang="en-US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年現在</a:t>
            </a:r>
            <a:r>
              <a:rPr kumimoji="1" lang="en-US" altLang="ja-JP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698051" y="12337"/>
            <a:ext cx="142955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資料３－３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5796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2212</TotalTime>
  <Words>388</Words>
  <Application>Microsoft Office PowerPoint</Application>
  <PresentationFormat>ワイド画面</PresentationFormat>
  <Paragraphs>44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UD デジタル 教科書体 NK-B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●自宅療養者に対する夜間・休日における症状増悪時の相談・往診の対応</dc:title>
  <dc:creator>Owner</dc:creator>
  <cp:lastModifiedBy>國本　由衣</cp:lastModifiedBy>
  <cp:revision>349</cp:revision>
  <cp:lastPrinted>2021-09-06T06:13:02Z</cp:lastPrinted>
  <dcterms:modified xsi:type="dcterms:W3CDTF">2021-09-09T00:50:57Z</dcterms:modified>
</cp:coreProperties>
</file>