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A588-3022-4764-9B4F-69F1A1EEEB12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0B57B-5164-439B-8AA0-65069CE401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85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2D17-E468-4F79-8F41-07828033BFA5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65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68C4-DF3B-408B-B3DB-A18D28F740C1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2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C659-0F80-4B47-87C9-00803E7B1A83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64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8D9-63DE-4459-8162-5AD14C101BF9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62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9D64-514F-4D76-8EF6-7DFE22B6743C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47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6599D-1A7C-425A-96B8-B5468B895C35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74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D530B-DC7F-45DD-89DB-82E8BB6A160E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03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02AE-E2F0-4701-B3E4-D90A3FCCAFC6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6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4943-B5DA-42EA-B5B2-586CFF02C3FF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05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BC3C-2C2C-4400-AF67-6C4F8483E9FB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64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FABF-8D7C-475A-B40E-6C07217668B7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77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E6BA2-57C2-4261-AFE4-02CE905DBBF9}" type="datetime1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C1601-1EDB-45D5-96F5-9DE07661D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42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4698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府立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学校に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おける今後の教育活動に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8107" y="836704"/>
            <a:ext cx="8847786" cy="5970865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授業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分散登校や短縮授業は行わず、通常形態（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人まで）を継続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　　・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毎日の健康観察や基本的な感染症対策を徹底し、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感染リスクの高い活動は実施しない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　・　感染拡大により不安を感じて登校しない児童生徒等については、オンライン等を活用して十分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な学習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行う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endParaRPr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２　修学旅行等、泊や府県間の移動を伴う行事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　　 ・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延期する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 ・　延期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が困難な場合は、感染防止策を徹底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したうえで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以下の条件を満たした場合にのみ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実施する 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旅行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（移動）先の都道府県が大阪からの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受入れ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拒否をしていない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 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に滞在先の保健所と調整を行い、児童生徒・教職員等が陽性となった場合でも、現地で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の受入れ体制が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整って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＊参加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する児童生徒、引率する教職員に、事前のＰＣＲ検査を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学校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行事（文化祭・体育祭）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感染リスクの高い活動（飲食物の提供、騎馬戦等）は実施しない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　部活動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　原則休止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ただし、公式大会への出場等の場合は、感染防止策を徹底したうえで、活動時間を短縮して実施する。この場合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でも、感染リスクの高い活動は実施しない。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　感染者が確認された場合の臨時休業・学級閉鎖等について</a:t>
            </a:r>
            <a:endParaRPr lang="en-US" altLang="ja-JP" sz="1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・　陽性者が確認された場合、学校全体を臨時休業するとともに、ＰＣＲ検査対象者リストを保健所に提出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・　保健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による検査対象者の決定後、検査結果判明まで検査対象者の所属する学級等の閉鎖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・　検査の結果、陽性者が判明した場合は、学級等の閉鎖を７日間延長、陽性者がいない場合は学級等の再開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（濃厚接触者は１４日間の行動制限）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48107" y="777922"/>
            <a:ext cx="8847786" cy="572187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8107" y="464269"/>
            <a:ext cx="884778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緊急事態宣言の延長に伴い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日以降の府立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学校における教育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活動は、引き続き以下のとおり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とする。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09258" y="203061"/>
            <a:ext cx="1571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R3.9.9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教育庁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8107" y="6499792"/>
            <a:ext cx="84517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　市町村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立学校及び私立学校については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、１～４は府立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学校と同様の対応を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要請、５は参考として対応を通知 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38493" y="6442444"/>
            <a:ext cx="2057400" cy="365125"/>
          </a:xfrm>
        </p:spPr>
        <p:txBody>
          <a:bodyPr/>
          <a:lstStyle/>
          <a:p>
            <a:fld id="{36BC1601-1EDB-45D5-96F5-9DE07661D0CA}" type="slidenum">
              <a:rPr kumimoji="1" lang="ja-JP" altLang="en-US" sz="1800" smtClean="0"/>
              <a:t>1</a:t>
            </a:fld>
            <a:endParaRPr kumimoji="1" lang="ja-JP" altLang="en-US" sz="1800" dirty="0"/>
          </a:p>
        </p:txBody>
      </p:sp>
      <p:sp>
        <p:nvSpPr>
          <p:cNvPr id="9" name="正方形/長方形 8"/>
          <p:cNvSpPr/>
          <p:nvPr/>
        </p:nvSpPr>
        <p:spPr>
          <a:xfrm>
            <a:off x="7678086" y="19652"/>
            <a:ext cx="1408331" cy="2243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資料２－</a:t>
            </a:r>
            <a:r>
              <a:rPr kumimoji="1" lang="ja-JP" altLang="en-US" b="1" dirty="0">
                <a:solidFill>
                  <a:schemeClr val="tx1"/>
                </a:solidFill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0003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1576</TotalTime>
  <Words>533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　智一</dc:creator>
  <cp:lastModifiedBy>廣瀨　令奈</cp:lastModifiedBy>
  <cp:revision>84</cp:revision>
  <cp:lastPrinted>2021-09-08T04:49:26Z</cp:lastPrinted>
  <dcterms:created xsi:type="dcterms:W3CDTF">2021-08-13T06:53:33Z</dcterms:created>
  <dcterms:modified xsi:type="dcterms:W3CDTF">2021-09-09T04:08:01Z</dcterms:modified>
</cp:coreProperties>
</file>