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A46B-3EC5-4541-B853-403068AD5E00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5EEE-F01F-479F-817F-7D609CBF6ECE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7DBA-1984-4D37-865A-64385BCEB893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7B26-906A-43EF-BA69-0269BFE33F4A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4C38-FDFC-4794-99E9-2C4B0CD5168F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AD9-B493-4E66-BC87-5D9380344681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95C2-570E-471C-9B8A-7B409081C7B1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72A5-2CC1-4889-8FCE-9E25547C8F55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C832-B755-4EB6-A716-1C79D031EC79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4E0D-3395-4DEC-8401-1236F4075E10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C18B-4797-4ECB-917B-79CFE96BFC94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9C8D-387B-4003-A7E7-7BD8978E9EEE}" type="datetime3">
              <a:rPr kumimoji="1" lang="ja-JP" altLang="en-US" smtClean="0"/>
              <a:t>令和3年9月9日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32405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緊急事態措置の実効性確保に向けた取組み</a:t>
            </a:r>
            <a:endParaRPr lang="en-US" altLang="ja-JP" sz="2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34274" y="3277762"/>
            <a:ext cx="4288353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飲食店に対する措置内容の周知徹底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67205" y="3782369"/>
            <a:ext cx="1260000" cy="28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88762" y="3722611"/>
            <a:ext cx="1031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酒類提供又はカラオケ設備提供する場合の施設の休止や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営業にあたっての要請事項（マスク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会食の周知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、アクリル板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の設置等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）の措置内容の周知徹底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38628" y="6421210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800" smtClean="0"/>
              <a:t>1</a:t>
            </a:fld>
            <a:endParaRPr kumimoji="1" lang="ja-JP" altLang="en-US" sz="1800" dirty="0"/>
          </a:p>
        </p:txBody>
      </p:sp>
      <p:sp>
        <p:nvSpPr>
          <p:cNvPr id="22" name="角丸四角形 21"/>
          <p:cNvSpPr/>
          <p:nvPr/>
        </p:nvSpPr>
        <p:spPr>
          <a:xfrm>
            <a:off x="267205" y="4305938"/>
            <a:ext cx="1260000" cy="28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0825759" y="33184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資料１ｰ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endParaRPr lang="en-US" altLang="ja-JP" sz="1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881303"/>
              </p:ext>
            </p:extLst>
          </p:nvPr>
        </p:nvGraphicFramePr>
        <p:xfrm>
          <a:off x="870244" y="4845749"/>
          <a:ext cx="10575127" cy="175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80">
                  <a:extLst>
                    <a:ext uri="{9D8B030D-6E8A-4147-A177-3AD203B41FA5}">
                      <a16:colId xmlns:a16="http://schemas.microsoft.com/office/drawing/2014/main" val="3164104115"/>
                    </a:ext>
                  </a:extLst>
                </a:gridCol>
                <a:gridCol w="1275347">
                  <a:extLst>
                    <a:ext uri="{9D8B030D-6E8A-4147-A177-3AD203B41FA5}">
                      <a16:colId xmlns:a16="http://schemas.microsoft.com/office/drawing/2014/main" val="2573443804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3839469970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1101165813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696678852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019230294"/>
                    </a:ext>
                  </a:extLst>
                </a:gridCol>
              </a:tblGrid>
              <a:tr h="48108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4/24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（大阪市内）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～５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/11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（大阪市内）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6/21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～７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１１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２～８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３１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239333"/>
                  </a:ext>
                </a:extLst>
              </a:tr>
              <a:tr h="284652"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要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請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内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容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飲食店等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5401950"/>
                  </a:ext>
                </a:extLst>
              </a:tr>
              <a:tr h="352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酒類の提供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時まで可能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停止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（提供の場合は休業要請）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時まで可能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（ＧＳ認証等、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人以内）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停止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（提供の場合は休業要請）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955741"/>
                  </a:ext>
                </a:extLst>
              </a:tr>
              <a:tr h="2138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大規模商業施設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時まで時短協力依頼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休業要請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486605"/>
                  </a:ext>
                </a:extLst>
              </a:tr>
              <a:tr h="284652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臨時休業等率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22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76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40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65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915481"/>
                  </a:ext>
                </a:extLst>
              </a:tr>
            </a:tbl>
          </a:graphicData>
        </a:graphic>
      </p:graphicFrame>
      <p:sp>
        <p:nvSpPr>
          <p:cNvPr id="29" name="テキスト ボックス 28"/>
          <p:cNvSpPr txBox="1"/>
          <p:nvPr/>
        </p:nvSpPr>
        <p:spPr>
          <a:xfrm>
            <a:off x="1688762" y="4304378"/>
            <a:ext cx="1031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見回り店舗数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55,689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店（うち訪問済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18,377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店、臨時休業等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33,489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店、廃業・対象外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3,823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臨時休業等率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64.6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廃業・対象外除く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200278"/>
              </p:ext>
            </p:extLst>
          </p:nvPr>
        </p:nvGraphicFramePr>
        <p:xfrm>
          <a:off x="499027" y="1045755"/>
          <a:ext cx="11192660" cy="1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223">
                  <a:extLst>
                    <a:ext uri="{9D8B030D-6E8A-4147-A177-3AD203B41FA5}">
                      <a16:colId xmlns:a16="http://schemas.microsoft.com/office/drawing/2014/main" val="3322313891"/>
                    </a:ext>
                  </a:extLst>
                </a:gridCol>
                <a:gridCol w="1867437">
                  <a:extLst>
                    <a:ext uri="{9D8B030D-6E8A-4147-A177-3AD203B41FA5}">
                      <a16:colId xmlns:a16="http://schemas.microsoft.com/office/drawing/2014/main" val="367761597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2020244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113163757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19456707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7898938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1191266"/>
                    </a:ext>
                  </a:extLst>
                </a:gridCol>
              </a:tblGrid>
              <a:tr h="325092">
                <a:tc rowSpan="2" gridSpan="2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協力状況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（判断できなかった店舗除く）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見回り店舗数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内訳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701052"/>
                  </a:ext>
                </a:extLst>
              </a:tr>
              <a:tr h="36577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協力店舗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未協力店舗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判断できなかった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923633"/>
                  </a:ext>
                </a:extLst>
              </a:tr>
              <a:tr h="540000"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大阪府内</a:t>
                      </a:r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９８．７％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９５，４４５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９３，０５５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１，２５３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１，１３７</a:t>
                      </a:r>
                      <a:endParaRPr kumimoji="1" lang="en-US" altLang="ja-JP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334519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うち繁華街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（キタ・ミナミ地区等）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９６．</a:t>
                      </a:r>
                      <a:r>
                        <a:rPr kumimoji="1" lang="en-US" altLang="ja-JP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７，４５５</a:t>
                      </a:r>
                      <a:endParaRPr kumimoji="1" lang="en-US" altLang="ja-JP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６，９７９</a:t>
                      </a:r>
                      <a:endParaRPr kumimoji="1" lang="en-US" altLang="ja-JP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２８５</a:t>
                      </a:r>
                      <a:endParaRPr kumimoji="1" lang="en-US" altLang="ja-JP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１９１</a:t>
                      </a:r>
                      <a:endParaRPr kumimoji="1" lang="en-US" altLang="ja-JP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9210598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110529" y="557803"/>
            <a:ext cx="5314275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飲食店における営業時間短縮要請の協力状況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200219" y="646818"/>
            <a:ext cx="298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日現在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32474" y="3358979"/>
            <a:ext cx="298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（テイクアウト店等除く）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74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59768" y="1202511"/>
            <a:ext cx="11869100" cy="1938992"/>
          </a:xfrm>
          <a:prstGeom prst="rect">
            <a:avLst/>
          </a:prstGeom>
          <a:solidFill>
            <a:schemeClr val="accent4">
              <a:alpha val="3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要請内容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感染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リスクが高い場面とされる百貨店の地下の食品売り場については、下記のとおり感染防止対策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徹底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の協力依頼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通常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営業時（コロナ前・繁忙期等を除く、ピーク時間帯）の半数程度の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入場者を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目安と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して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 入場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整理等を徹底すること</a:t>
            </a: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〇入場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整理等の実施状況をホームページ等で広く周知すること　　　　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22087" y="6435865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800" smtClean="0"/>
              <a:t>2</a:t>
            </a:fld>
            <a:endParaRPr kumimoji="1" lang="ja-JP" altLang="en-US" sz="1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-32405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緊急事態措置の実効性確保に向けた取組み</a:t>
            </a:r>
            <a:endParaRPr lang="en-US" altLang="ja-JP" sz="2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9768" y="610811"/>
            <a:ext cx="5920210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200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百貨店の地下食品売り場における入場整理等の状況</a:t>
            </a:r>
            <a:endParaRPr lang="ja-JP" altLang="en-US" sz="20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5428" y="3341330"/>
            <a:ext cx="11869100" cy="2246769"/>
          </a:xfrm>
          <a:prstGeom prst="rect">
            <a:avLst/>
          </a:prstGeom>
          <a:solidFill>
            <a:schemeClr val="accent4">
              <a:alpha val="3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取組状況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〇各百貨店において、入場制限の上限人数を予め決定（対象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店舗）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〇入場制限等の方法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・地下出入口を限定　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・地下への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EV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やエスカレーター停止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・センサーや食品レジ等により人数管理を実施　　など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〇各百貨店のホームページ等で実施状況を公表　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05323" y="6063769"/>
            <a:ext cx="109779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各百貨店において、通常営業時の半数程度の入場者を目安として入場整理等を徹底し、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上限人数の遵守を確認　　　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（期間：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日）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rot="10800000">
            <a:off x="4084525" y="5778848"/>
            <a:ext cx="3597050" cy="20471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20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574</Words>
  <Application>Microsoft Office PowerPoint</Application>
  <PresentationFormat>ワイド画面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馬場　祐二</cp:lastModifiedBy>
  <cp:revision>367</cp:revision>
  <cp:lastPrinted>2021-09-09T00:46:12Z</cp:lastPrinted>
  <dcterms:created xsi:type="dcterms:W3CDTF">2021-04-05T13:06:10Z</dcterms:created>
  <dcterms:modified xsi:type="dcterms:W3CDTF">2021-09-09T04:59:14Z</dcterms:modified>
</cp:coreProperties>
</file>