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D7D31"/>
    <a:srgbClr val="FFCCCC"/>
    <a:srgbClr val="FF66FF"/>
    <a:srgbClr val="FFFF99"/>
    <a:srgbClr val="EE464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689DE73-FB0D-4502-9D09-FA318AD9A849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761425C-A58F-424E-9AE7-73B9C01943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98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57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0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97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14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3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4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3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88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92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2B49-83A6-4ADD-A441-A9B33A36746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3099"/>
            <a:ext cx="9906000" cy="49065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宿泊療養体制の充実について</a:t>
            </a:r>
            <a:endParaRPr kumimoji="1"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BB25880-739B-4591-9D6A-2CC7615DC6CC}"/>
              </a:ext>
            </a:extLst>
          </p:cNvPr>
          <p:cNvSpPr/>
          <p:nvPr/>
        </p:nvSpPr>
        <p:spPr>
          <a:xfrm>
            <a:off x="0" y="477560"/>
            <a:ext cx="9906000" cy="905394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marL="268288" indent="-268288">
              <a:lnSpc>
                <a:spcPts val="2500"/>
              </a:lnSpc>
            </a:pP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宿泊療養施設の拡大（</a:t>
            </a:r>
            <a:r>
              <a:rPr lang="en-US" altLang="ja-JP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8,408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室）に伴い、現行の弾力的な運用から、</a:t>
            </a:r>
            <a:r>
              <a:rPr lang="en-US" altLang="ja-JP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en-US" altLang="ja-JP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歳代を含め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19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68288" indent="-268288">
              <a:lnSpc>
                <a:spcPts val="2500"/>
              </a:lnSpc>
            </a:pP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入院を要しない者は「原則宿泊療養」とする。</a:t>
            </a:r>
            <a:endParaRPr lang="ja-JP" altLang="en-US" sz="19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188348" y="1953909"/>
            <a:ext cx="4136909" cy="840811"/>
          </a:xfrm>
          <a:prstGeom prst="rect">
            <a:avLst/>
          </a:prstGeom>
          <a:solidFill>
            <a:srgbClr val="FFFF00"/>
          </a:solidFill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現在の弾力的な運用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（感染拡大時の対応）</a:t>
            </a:r>
            <a:endParaRPr lang="ja-JP" altLang="en-US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88348" y="2952370"/>
            <a:ext cx="4136909" cy="318894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 anchor="t" anchorCtr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altLang="ja-JP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宿泊療養</a:t>
            </a:r>
            <a:r>
              <a:rPr lang="en-US" altLang="ja-JP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>
              <a:lnSpc>
                <a:spcPts val="3300"/>
              </a:lnSpc>
            </a:pPr>
            <a:endParaRPr lang="en-US" altLang="ja-JP" sz="14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84138" indent="-84138">
              <a:lnSpc>
                <a:spcPts val="3300"/>
              </a:lnSpc>
            </a:pP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・４０歳</a:t>
            </a: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以上の</a:t>
            </a: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患者は原則</a:t>
            </a: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</a:t>
            </a: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療養</a:t>
            </a:r>
          </a:p>
          <a:p>
            <a:pPr marL="84138" indent="-84138">
              <a:lnSpc>
                <a:spcPts val="3300"/>
              </a:lnSpc>
            </a:pP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・４０歳未満の重症化リスクのある患者</a:t>
            </a:r>
            <a:endParaRPr lang="en-US" altLang="ja-JP" sz="17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84138" indent="-84138">
              <a:lnSpc>
                <a:spcPts val="3300"/>
              </a:lnSpc>
            </a:pP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（無症状含む）</a:t>
            </a:r>
          </a:p>
          <a:p>
            <a:pPr marL="84138" indent="-84138">
              <a:lnSpc>
                <a:spcPts val="3300"/>
              </a:lnSpc>
            </a:pP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・自宅において適切な感染対策が取れない</a:t>
            </a:r>
            <a:endParaRPr lang="en-US" altLang="ja-JP" sz="17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84138" indent="-84138">
              <a:lnSpc>
                <a:spcPts val="3300"/>
              </a:lnSpc>
            </a:pP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患者等を優先</a:t>
            </a:r>
            <a:endParaRPr lang="en-US" altLang="ja-JP" sz="17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84138" indent="-84138"/>
            <a:endParaRPr lang="ja-JP" altLang="en-US" sz="10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二等辺三角形 2"/>
          <p:cNvSpPr/>
          <p:nvPr/>
        </p:nvSpPr>
        <p:spPr>
          <a:xfrm rot="16200000" flipV="1">
            <a:off x="4162699" y="4242690"/>
            <a:ext cx="1580601" cy="588656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5498541" y="1953909"/>
            <a:ext cx="4136909" cy="840811"/>
          </a:xfrm>
          <a:prstGeom prst="rect">
            <a:avLst/>
          </a:prstGeom>
          <a:solidFill>
            <a:srgbClr val="FFFF00"/>
          </a:solidFill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宿泊療養体制の拡大に伴う運用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 rot="16200000">
            <a:off x="4736120" y="2761078"/>
            <a:ext cx="377656" cy="1199382"/>
          </a:xfrm>
          <a:prstGeom prst="rect">
            <a:avLst/>
          </a:prstGeom>
          <a:noFill/>
          <a:ln w="28575">
            <a:noFill/>
          </a:ln>
        </p:spPr>
        <p:txBody>
          <a:bodyPr vert="eaVert" wrap="square" rtlCol="0" anchor="ctr">
            <a:noAutofit/>
          </a:bodyPr>
          <a:lstStyle/>
          <a:p>
            <a:pPr algn="ctr"/>
            <a:r>
              <a:rPr lang="ja-JP" altLang="en-US" sz="2000" kern="100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対象</a:t>
            </a:r>
            <a:r>
              <a:rPr lang="ja-JP" altLang="en-US" sz="20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拡大</a:t>
            </a:r>
            <a:endParaRPr lang="en-US" altLang="ja-JP" sz="20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4397792" y="2978154"/>
            <a:ext cx="1037093" cy="7732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498540" y="2952369"/>
            <a:ext cx="4136909" cy="318894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 anchor="t" anchorCtr="0">
            <a:noAutofit/>
          </a:bodyPr>
          <a:lstStyle/>
          <a:p>
            <a:pPr algn="ctr">
              <a:lnSpc>
                <a:spcPts val="3300"/>
              </a:lnSpc>
            </a:pPr>
            <a:r>
              <a:rPr lang="en-US" altLang="ja-JP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宿泊療養</a:t>
            </a:r>
            <a:r>
              <a:rPr lang="en-US" altLang="ja-JP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>
              <a:lnSpc>
                <a:spcPts val="3300"/>
              </a:lnSpc>
            </a:pPr>
            <a:endParaRPr lang="en-US" altLang="ja-JP" sz="14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</a:pP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7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7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入院を要しない者は原則宿泊療養</a:t>
            </a:r>
            <a:endParaRPr lang="en-US" altLang="ja-JP" sz="17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84138" indent="-84138"/>
            <a:endParaRPr lang="ja-JP" altLang="en-US" sz="10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949" y="5537438"/>
            <a:ext cx="1402500" cy="86166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232949" y="52457"/>
            <a:ext cx="1508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ja-JP" altLang="en-US" dirty="0" smtClean="0"/>
              <a:t>１－７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228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</TotalTime>
  <Words>129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UD デジタル 教科書体 N-B</vt:lpstr>
      <vt:lpstr>UD デジタル 教科書体 NK-B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FukaeR@mbox.pref.osaka.lg.jp</dc:creator>
  <cp:revision>199</cp:revision>
  <cp:lastPrinted>2021-09-03T06:16:09Z</cp:lastPrinted>
  <dcterms:created xsi:type="dcterms:W3CDTF">2021-06-04T05:22:19Z</dcterms:created>
  <dcterms:modified xsi:type="dcterms:W3CDTF">2021-09-09T07:26:38Z</dcterms:modified>
</cp:coreProperties>
</file>