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8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ED7D31"/>
    <a:srgbClr val="FFCCCC"/>
    <a:srgbClr val="FF66FF"/>
    <a:srgbClr val="FFFF99"/>
    <a:srgbClr val="EE4642"/>
    <a:srgbClr val="70A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79" autoAdjust="0"/>
    <p:restoredTop sz="94660"/>
  </p:normalViewPr>
  <p:slideViewPr>
    <p:cSldViewPr snapToGrid="0">
      <p:cViewPr varScale="1">
        <p:scale>
          <a:sx n="70" d="100"/>
          <a:sy n="70" d="100"/>
        </p:scale>
        <p:origin x="16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575" cy="498475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8689DE73-FB0D-4502-9D09-FA318AD9A849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6" rIns="91431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83138"/>
            <a:ext cx="5445125" cy="3913187"/>
          </a:xfrm>
          <a:prstGeom prst="rect">
            <a:avLst/>
          </a:prstGeom>
        </p:spPr>
        <p:txBody>
          <a:bodyPr vert="horz" lIns="91431" tIns="45716" rIns="91431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8475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E761425C-A58F-424E-9AE7-73B9C01943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5989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2B49-83A6-4ADD-A441-A9B33A367464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4D0C1-35CA-4174-A409-A306F2D00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577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2B49-83A6-4ADD-A441-A9B33A367464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4D0C1-35CA-4174-A409-A306F2D00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009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2B49-83A6-4ADD-A441-A9B33A367464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4D0C1-35CA-4174-A409-A306F2D00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0970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2B49-83A6-4ADD-A441-A9B33A367464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4D0C1-35CA-4174-A409-A306F2D00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142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2B49-83A6-4ADD-A441-A9B33A367464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4D0C1-35CA-4174-A409-A306F2D00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426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2B49-83A6-4ADD-A441-A9B33A367464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4D0C1-35CA-4174-A409-A306F2D00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3934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2B49-83A6-4ADD-A441-A9B33A367464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4D0C1-35CA-4174-A409-A306F2D00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247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2B49-83A6-4ADD-A441-A9B33A367464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4D0C1-35CA-4174-A409-A306F2D00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3535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2B49-83A6-4ADD-A441-A9B33A367464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4D0C1-35CA-4174-A409-A306F2D00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8880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2B49-83A6-4ADD-A441-A9B33A367464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4D0C1-35CA-4174-A409-A306F2D00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7361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2B49-83A6-4ADD-A441-A9B33A367464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4D0C1-35CA-4174-A409-A306F2D00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7920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72B49-83A6-4ADD-A441-A9B33A367464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4D0C1-35CA-4174-A409-A306F2D00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4858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-13099"/>
            <a:ext cx="9906000" cy="49065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宿泊療養体制の充実について</a:t>
            </a:r>
            <a:endParaRPr kumimoji="1" lang="en-US" altLang="ja-JP" sz="2400"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7BB25880-739B-4591-9D6A-2CC7615DC6CC}"/>
              </a:ext>
            </a:extLst>
          </p:cNvPr>
          <p:cNvSpPr/>
          <p:nvPr/>
        </p:nvSpPr>
        <p:spPr>
          <a:xfrm>
            <a:off x="0" y="477560"/>
            <a:ext cx="9906000" cy="905394"/>
          </a:xfrm>
          <a:prstGeom prst="rect">
            <a:avLst/>
          </a:prstGeom>
          <a:solidFill>
            <a:srgbClr val="FFFF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t"/>
          <a:lstStyle/>
          <a:p>
            <a:pPr marL="268288" indent="-268288">
              <a:lnSpc>
                <a:spcPts val="2500"/>
              </a:lnSpc>
            </a:pPr>
            <a:r>
              <a:rPr lang="ja-JP" altLang="en-US" sz="19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◆</a:t>
            </a:r>
            <a:r>
              <a:rPr lang="ja-JP" altLang="en-US" sz="19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宿泊療養施設の拡大（</a:t>
            </a:r>
            <a:r>
              <a:rPr lang="en-US" altLang="ja-JP" sz="19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8,408</a:t>
            </a:r>
            <a:r>
              <a:rPr lang="ja-JP" altLang="en-US" sz="19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室）に伴い、現行の弾力的な運用から、</a:t>
            </a:r>
            <a:r>
              <a:rPr lang="en-US" altLang="ja-JP" sz="19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20</a:t>
            </a:r>
            <a:r>
              <a:rPr lang="ja-JP" altLang="en-US" sz="19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</a:t>
            </a:r>
            <a:r>
              <a:rPr lang="en-US" altLang="ja-JP" sz="19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30</a:t>
            </a:r>
            <a:r>
              <a:rPr lang="ja-JP" altLang="en-US" sz="19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歳代を含め</a:t>
            </a:r>
            <a:r>
              <a:rPr lang="ja-JP" altLang="en-US" sz="19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</a:t>
            </a:r>
            <a:endParaRPr lang="en-US" altLang="ja-JP" sz="1900" b="1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268288" indent="-268288">
              <a:lnSpc>
                <a:spcPts val="2500"/>
              </a:lnSpc>
            </a:pPr>
            <a:r>
              <a:rPr lang="ja-JP" altLang="en-US" sz="19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入院を要しない者は「原則宿泊療養」とする。</a:t>
            </a:r>
            <a:endParaRPr lang="ja-JP" altLang="en-US" sz="190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C8208BD-03DB-4833-A10C-459BF18455A7}"/>
              </a:ext>
            </a:extLst>
          </p:cNvPr>
          <p:cNvSpPr txBox="1"/>
          <p:nvPr/>
        </p:nvSpPr>
        <p:spPr>
          <a:xfrm>
            <a:off x="188348" y="1953909"/>
            <a:ext cx="4136909" cy="840811"/>
          </a:xfrm>
          <a:prstGeom prst="rect">
            <a:avLst/>
          </a:prstGeom>
          <a:solidFill>
            <a:srgbClr val="FFFF00"/>
          </a:solidFill>
          <a:ln w="19050">
            <a:noFill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現在の弾力的な運用</a:t>
            </a:r>
            <a:endParaRPr lang="en-US" altLang="ja-JP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（感染拡大時の対応）</a:t>
            </a:r>
            <a:endParaRPr lang="ja-JP" altLang="en-US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188348" y="2952370"/>
            <a:ext cx="4136909" cy="3188941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72000" tIns="36000" rIns="72000" bIns="36000" rtlCol="0" anchor="t" anchorCtr="0">
            <a:spAutoFit/>
          </a:bodyPr>
          <a:lstStyle/>
          <a:p>
            <a:pPr algn="ctr">
              <a:lnSpc>
                <a:spcPts val="3300"/>
              </a:lnSpc>
            </a:pPr>
            <a:r>
              <a:rPr lang="en-US" altLang="ja-JP" sz="170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【</a:t>
            </a:r>
            <a:r>
              <a:rPr lang="ja-JP" altLang="en-US" sz="17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宿泊療養</a:t>
            </a:r>
            <a:r>
              <a:rPr lang="en-US" altLang="ja-JP" sz="170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】</a:t>
            </a:r>
          </a:p>
          <a:p>
            <a:pPr>
              <a:lnSpc>
                <a:spcPts val="3300"/>
              </a:lnSpc>
            </a:pPr>
            <a:endParaRPr lang="en-US" altLang="ja-JP" sz="1400" kern="100" dirty="0" smtClean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marL="84138" indent="-84138">
              <a:lnSpc>
                <a:spcPts val="3300"/>
              </a:lnSpc>
            </a:pPr>
            <a:r>
              <a:rPr lang="ja-JP" altLang="en-US" sz="170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・４０歳</a:t>
            </a:r>
            <a:r>
              <a:rPr lang="ja-JP" altLang="en-US" sz="17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以上の</a:t>
            </a:r>
            <a:r>
              <a:rPr lang="ja-JP" altLang="en-US" sz="170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患者は原則</a:t>
            </a:r>
            <a:r>
              <a:rPr lang="ja-JP" altLang="en-US" sz="17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宿泊</a:t>
            </a:r>
            <a:r>
              <a:rPr lang="ja-JP" altLang="en-US" sz="170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療養</a:t>
            </a:r>
          </a:p>
          <a:p>
            <a:pPr marL="84138" indent="-84138">
              <a:lnSpc>
                <a:spcPts val="3300"/>
              </a:lnSpc>
            </a:pPr>
            <a:r>
              <a:rPr lang="ja-JP" altLang="en-US" sz="170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・４０歳未満の重症化リスクのある患者</a:t>
            </a:r>
            <a:endParaRPr lang="en-US" altLang="ja-JP" sz="1700" kern="100" dirty="0" smtClean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marL="84138" indent="-84138">
              <a:lnSpc>
                <a:spcPts val="3300"/>
              </a:lnSpc>
            </a:pPr>
            <a:r>
              <a:rPr lang="ja-JP" altLang="en-US" sz="17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70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（無症状含む）</a:t>
            </a:r>
          </a:p>
          <a:p>
            <a:pPr marL="84138" indent="-84138">
              <a:lnSpc>
                <a:spcPts val="3300"/>
              </a:lnSpc>
            </a:pPr>
            <a:r>
              <a:rPr lang="ja-JP" altLang="en-US" sz="170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・自宅において適切な感染対策が取れない</a:t>
            </a:r>
            <a:endParaRPr lang="en-US" altLang="ja-JP" sz="1700" kern="100" dirty="0" smtClean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marL="84138" indent="-84138">
              <a:lnSpc>
                <a:spcPts val="3300"/>
              </a:lnSpc>
            </a:pPr>
            <a:r>
              <a:rPr lang="ja-JP" altLang="en-US" sz="17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70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患者等を優先</a:t>
            </a:r>
            <a:endParaRPr lang="en-US" altLang="ja-JP" sz="1700" kern="100" dirty="0" smtClean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marL="84138" indent="-84138"/>
            <a:endParaRPr lang="ja-JP" altLang="en-US" sz="1000" kern="100" dirty="0" smtClean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" name="二等辺三角形 2"/>
          <p:cNvSpPr/>
          <p:nvPr/>
        </p:nvSpPr>
        <p:spPr>
          <a:xfrm rot="16200000" flipV="1">
            <a:off x="4162699" y="4242690"/>
            <a:ext cx="1580601" cy="588656"/>
          </a:xfrm>
          <a:prstGeom prst="triangle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C8208BD-03DB-4833-A10C-459BF18455A7}"/>
              </a:ext>
            </a:extLst>
          </p:cNvPr>
          <p:cNvSpPr txBox="1"/>
          <p:nvPr/>
        </p:nvSpPr>
        <p:spPr>
          <a:xfrm>
            <a:off x="5498541" y="1953909"/>
            <a:ext cx="4136909" cy="840811"/>
          </a:xfrm>
          <a:prstGeom prst="rect">
            <a:avLst/>
          </a:prstGeom>
          <a:solidFill>
            <a:srgbClr val="FFFF00"/>
          </a:solidFill>
          <a:ln w="19050">
            <a:noFill/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宿泊療養体制の拡大に伴う運用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C8208BD-03DB-4833-A10C-459BF18455A7}"/>
              </a:ext>
            </a:extLst>
          </p:cNvPr>
          <p:cNvSpPr txBox="1"/>
          <p:nvPr/>
        </p:nvSpPr>
        <p:spPr>
          <a:xfrm rot="16200000">
            <a:off x="4736120" y="2761078"/>
            <a:ext cx="377656" cy="1199382"/>
          </a:xfrm>
          <a:prstGeom prst="rect">
            <a:avLst/>
          </a:prstGeom>
          <a:noFill/>
          <a:ln w="28575">
            <a:noFill/>
          </a:ln>
        </p:spPr>
        <p:txBody>
          <a:bodyPr vert="eaVert" wrap="square" rtlCol="0" anchor="ctr">
            <a:noAutofit/>
          </a:bodyPr>
          <a:lstStyle/>
          <a:p>
            <a:pPr algn="ctr"/>
            <a:r>
              <a:rPr lang="ja-JP" altLang="en-US" sz="2000" kern="100" dirty="0" smtClean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対象</a:t>
            </a:r>
            <a:r>
              <a:rPr lang="ja-JP" altLang="en-US" sz="2000" kern="100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拡大</a:t>
            </a:r>
            <a:endParaRPr lang="en-US" altLang="ja-JP" sz="20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0" name="楕円 9"/>
          <p:cNvSpPr/>
          <p:nvPr/>
        </p:nvSpPr>
        <p:spPr>
          <a:xfrm>
            <a:off x="4397792" y="2978154"/>
            <a:ext cx="1037093" cy="77325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5498540" y="2952369"/>
            <a:ext cx="4136909" cy="3188941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72000" tIns="36000" rIns="72000" bIns="36000" rtlCol="0" anchor="t" anchorCtr="0">
            <a:noAutofit/>
          </a:bodyPr>
          <a:lstStyle/>
          <a:p>
            <a:pPr algn="ctr">
              <a:lnSpc>
                <a:spcPts val="3300"/>
              </a:lnSpc>
            </a:pPr>
            <a:r>
              <a:rPr lang="en-US" altLang="ja-JP" sz="170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【</a:t>
            </a:r>
            <a:r>
              <a:rPr lang="ja-JP" altLang="en-US" sz="17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宿泊療養</a:t>
            </a:r>
            <a:r>
              <a:rPr lang="en-US" altLang="ja-JP" sz="170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】</a:t>
            </a:r>
          </a:p>
          <a:p>
            <a:pPr>
              <a:lnSpc>
                <a:spcPts val="3300"/>
              </a:lnSpc>
            </a:pPr>
            <a:endParaRPr lang="en-US" altLang="ja-JP" sz="1400" kern="100" dirty="0" smtClean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>
              <a:lnSpc>
                <a:spcPts val="3300"/>
              </a:lnSpc>
            </a:pPr>
            <a:endParaRPr lang="en-US" altLang="ja-JP" sz="14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700" kern="100" dirty="0" smtClean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・</a:t>
            </a:r>
            <a:r>
              <a:rPr lang="ja-JP" altLang="en-US" sz="1700" kern="100" dirty="0">
                <a:solidFill>
                  <a:srgbClr val="000000"/>
                </a:solidFill>
                <a:latin typeface="游明朝" panose="020204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入院を要しない者は原則宿泊療養</a:t>
            </a:r>
            <a:endParaRPr lang="en-US" altLang="ja-JP" sz="1700" kern="100" dirty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marL="84138" indent="-84138"/>
            <a:endParaRPr lang="ja-JP" altLang="en-US" sz="1000" kern="100" dirty="0" smtClean="0">
              <a:solidFill>
                <a:srgbClr val="000000"/>
              </a:solidFill>
              <a:latin typeface="游明朝" panose="020204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25" name="図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2949" y="5537438"/>
            <a:ext cx="1402500" cy="861664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8232949" y="52457"/>
            <a:ext cx="150888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資料</a:t>
            </a:r>
            <a:r>
              <a:rPr kumimoji="1" lang="ja-JP" altLang="en-US" dirty="0" smtClean="0"/>
              <a:t>１－７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72281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1470</TotalTime>
  <Words>129</Words>
  <Application>Microsoft Office PowerPoint</Application>
  <PresentationFormat>A4 210 x 297 mm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UD デジタル 教科書体 N-B</vt:lpstr>
      <vt:lpstr>UD デジタル 教科書体 NK-B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FukaeR@mbox.pref.osaka.lg.jp</dc:creator>
  <cp:revision>199</cp:revision>
  <cp:lastPrinted>2021-09-03T06:16:09Z</cp:lastPrinted>
  <dcterms:created xsi:type="dcterms:W3CDTF">2021-06-04T05:22:19Z</dcterms:created>
  <dcterms:modified xsi:type="dcterms:W3CDTF">2021-09-09T07:26:38Z</dcterms:modified>
</cp:coreProperties>
</file>