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506649"/>
            <a:ext cx="12195770" cy="4899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417209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r>
              <a:rPr lang="ja-JP" altLang="en-US" sz="105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</a:t>
            </a:r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2198"/>
              </p:ext>
            </p:extLst>
          </p:nvPr>
        </p:nvGraphicFramePr>
        <p:xfrm>
          <a:off x="33044" y="1707114"/>
          <a:ext cx="6560388" cy="377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920">
                  <a:extLst>
                    <a:ext uri="{9D8B030D-6E8A-4147-A177-3AD203B41FA5}">
                      <a16:colId xmlns:a16="http://schemas.microsoft.com/office/drawing/2014/main" val="2383684622"/>
                    </a:ext>
                  </a:extLst>
                </a:gridCol>
                <a:gridCol w="2803726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856591">
                  <a:extLst>
                    <a:ext uri="{9D8B030D-6E8A-4147-A177-3AD203B41FA5}">
                      <a16:colId xmlns:a16="http://schemas.microsoft.com/office/drawing/2014/main" val="1154268585"/>
                    </a:ext>
                  </a:extLst>
                </a:gridCol>
                <a:gridCol w="796098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383053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30140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８月３１日時点運用室数（施設数）　　６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,1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３１室（２２施設：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大阪市外３か所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含む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　　</a:t>
                      </a: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運用中</a:t>
                      </a:r>
                      <a:endParaRPr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75912"/>
                  </a:ext>
                </a:extLst>
              </a:tr>
              <a:tr h="30140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pc="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新規開設施設の状況</a:t>
                      </a:r>
                      <a:endParaRPr kumimoji="1" lang="ja-JP" altLang="en-US" sz="1400" b="1" spc="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675831"/>
                  </a:ext>
                </a:extLst>
              </a:tr>
              <a:tr h="3014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施設数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施設名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所在地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室数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開設状況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41922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東横イン大阪なんば日本橋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浪速区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219</a:t>
                      </a:r>
                      <a:endParaRPr kumimoji="1" lang="ja-JP" altLang="en-US" sz="1400" b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9/7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42003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東横イン大阪十三駅西口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Ⅱ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淀川区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216</a:t>
                      </a:r>
                      <a:endParaRPr kumimoji="1" lang="ja-JP" altLang="en-US" sz="1400" b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9/8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58022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アパホテル大阪天満橋駅前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289</a:t>
                      </a:r>
                      <a:endParaRPr kumimoji="1" lang="ja-JP" altLang="en-US" sz="1400" b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9/9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8024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ビスポークホテル大阪心斎橋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236</a:t>
                      </a:r>
                      <a:endParaRPr kumimoji="1" lang="ja-JP" altLang="en-US" sz="1400" b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9/14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319013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ダイワロイネットホテル大阪心斎橋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193</a:t>
                      </a:r>
                      <a:endParaRPr kumimoji="1" lang="ja-JP" altLang="en-US" sz="1400" b="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9/15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5285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カンデオホテルズ大阪なんば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483</a:t>
                      </a:r>
                      <a:endParaRPr kumimoji="1"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9/16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84400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7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ホテルフォルツァ大阪北浜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223</a:t>
                      </a:r>
                      <a:endParaRPr kumimoji="1"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9/17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20980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ホテルイルクオーレなんば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浪速区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216</a:t>
                      </a:r>
                      <a:endParaRPr kumimoji="1"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9/18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013766"/>
                  </a:ext>
                </a:extLst>
              </a:tr>
              <a:tr h="2842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ホテルアルファーワン北心斎橋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202</a:t>
                      </a:r>
                      <a:endParaRPr kumimoji="1"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9/19</a:t>
                      </a:r>
                      <a:r>
                        <a:rPr lang="ja-JP" altLang="en-US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2566"/>
                  </a:ext>
                </a:extLst>
              </a:tr>
              <a:tr h="3014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　　　　　　　　　　　　　　　　　　　　　合　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2,277</a:t>
                      </a:r>
                      <a:endParaRPr kumimoji="1"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8692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6494962" y="5877144"/>
            <a:ext cx="5324784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10631136" y="51596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25316"/>
              </p:ext>
            </p:extLst>
          </p:nvPr>
        </p:nvGraphicFramePr>
        <p:xfrm>
          <a:off x="6967511" y="1702769"/>
          <a:ext cx="5159845" cy="377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91">
                  <a:extLst>
                    <a:ext uri="{9D8B030D-6E8A-4147-A177-3AD203B41FA5}">
                      <a16:colId xmlns:a16="http://schemas.microsoft.com/office/drawing/2014/main" val="443164274"/>
                    </a:ext>
                  </a:extLst>
                </a:gridCol>
                <a:gridCol w="1177118">
                  <a:extLst>
                    <a:ext uri="{9D8B030D-6E8A-4147-A177-3AD203B41FA5}">
                      <a16:colId xmlns:a16="http://schemas.microsoft.com/office/drawing/2014/main" val="2982293597"/>
                    </a:ext>
                  </a:extLst>
                </a:gridCol>
                <a:gridCol w="3072736">
                  <a:extLst>
                    <a:ext uri="{9D8B030D-6E8A-4147-A177-3AD203B41FA5}">
                      <a16:colId xmlns:a16="http://schemas.microsoft.com/office/drawing/2014/main" val="4247647115"/>
                    </a:ext>
                  </a:extLst>
                </a:gridCol>
              </a:tblGrid>
              <a:tr h="45525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運用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室数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次ﾌｪｰｽﾞ移行の判断基準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下記基準と感染拡大状況から総合的に判断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52618"/>
                  </a:ext>
                </a:extLst>
              </a:tr>
              <a:tr h="2276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感染拡大時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84621"/>
                  </a:ext>
                </a:extLst>
              </a:tr>
              <a:tr h="518931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240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r>
                        <a:rPr kumimoji="1" lang="en-US" altLang="ja-JP" sz="1600" baseline="300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フェーズ２移行準備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8450"/>
                  </a:ext>
                </a:extLst>
              </a:tr>
              <a:tr h="518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2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1,600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フェーズ３移行準備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68998"/>
                  </a:ext>
                </a:extLst>
              </a:tr>
              <a:tr h="518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3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2,400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1,200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フェーズ４移行準備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07694"/>
                  </a:ext>
                </a:extLst>
              </a:tr>
              <a:tr h="518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4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4,000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およそ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2,000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</a:p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  <a:endParaRPr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21673"/>
                  </a:ext>
                </a:extLst>
              </a:tr>
              <a:tr h="518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5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6,000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およそ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3,000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</a:p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26162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ﾌｪｰｽﾞ６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8,400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‐</a:t>
                      </a:r>
                      <a:endParaRPr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21057"/>
                  </a:ext>
                </a:extLst>
              </a:tr>
            </a:tbl>
          </a:graphicData>
        </a:graphic>
      </p:graphicFrame>
      <p:sp>
        <p:nvSpPr>
          <p:cNvPr id="38" name="角丸四角形 37"/>
          <p:cNvSpPr/>
          <p:nvPr/>
        </p:nvSpPr>
        <p:spPr>
          <a:xfrm>
            <a:off x="33044" y="553280"/>
            <a:ext cx="11248849" cy="36138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 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８月２５日に総入所者が３，０００人を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超えるなど、感染者の急増により ８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室 を確保していく。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-3770" y="1314402"/>
            <a:ext cx="5650763" cy="22146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 ８月３</a:t>
            </a:r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日時点運用施設と新規開設施設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640613" y="1306356"/>
            <a:ext cx="5300364" cy="23755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〇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宿泊療養施設確保計画（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9</a:t>
            </a:r>
            <a:r>
              <a:rPr lang="ja-JP" altLang="en-US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月７日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改定）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10800000">
            <a:off x="4622134" y="5747607"/>
            <a:ext cx="4036957" cy="33275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1020235" y="5565798"/>
            <a:ext cx="5474727" cy="134650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7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7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8724001" y="5574997"/>
            <a:ext cx="3204097" cy="50536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r"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 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総入所者数（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9/8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時点  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lang="ja-JP" altLang="en-US" sz="1400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，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409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人）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>
              <a:lnSpc>
                <a:spcPts val="1800"/>
              </a:lnSpc>
            </a:pPr>
            <a:endParaRPr lang="en-US" altLang="ja-JP" sz="1400" i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78686"/>
              </p:ext>
            </p:extLst>
          </p:nvPr>
        </p:nvGraphicFramePr>
        <p:xfrm>
          <a:off x="3561570" y="6300999"/>
          <a:ext cx="5505672" cy="50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672">
                  <a:extLst>
                    <a:ext uri="{9D8B030D-6E8A-4147-A177-3AD203B41FA5}">
                      <a16:colId xmlns:a16="http://schemas.microsoft.com/office/drawing/2014/main" val="2573539383"/>
                    </a:ext>
                  </a:extLst>
                </a:gridCol>
              </a:tblGrid>
              <a:tr h="506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ja-JP" altLang="en-US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合計    </a:t>
                      </a:r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8,408</a:t>
                      </a:r>
                      <a:r>
                        <a:rPr kumimoji="1" lang="ja-JP" altLang="en-US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室（</a:t>
                      </a:r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31</a:t>
                      </a:r>
                      <a:r>
                        <a:rPr kumimoji="1" lang="ja-JP" altLang="en-US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施設） 　確保</a:t>
                      </a:r>
                      <a:endParaRPr kumimoji="1" lang="en-US" altLang="ja-JP" sz="2400" dirty="0" smtClean="0">
                        <a:solidFill>
                          <a:srgbClr val="FF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108000" marB="3600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577067"/>
                  </a:ext>
                </a:extLst>
              </a:tr>
            </a:tbl>
          </a:graphicData>
        </a:graphic>
      </p:graphicFrame>
      <p:sp>
        <p:nvSpPr>
          <p:cNvPr id="3" name="右カーブ矢印 2"/>
          <p:cNvSpPr/>
          <p:nvPr/>
        </p:nvSpPr>
        <p:spPr>
          <a:xfrm>
            <a:off x="6672472" y="4737117"/>
            <a:ext cx="216000" cy="5323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370</Words>
  <Application>Microsoft Office PowerPoint</Application>
  <PresentationFormat>ワイド画面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馬場　祐二</cp:lastModifiedBy>
  <cp:revision>346</cp:revision>
  <cp:lastPrinted>2021-09-09T00:19:58Z</cp:lastPrinted>
  <dcterms:created xsi:type="dcterms:W3CDTF">2021-03-29T04:27:50Z</dcterms:created>
  <dcterms:modified xsi:type="dcterms:W3CDTF">2021-09-09T06:18:29Z</dcterms:modified>
</cp:coreProperties>
</file>