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1"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2639" autoAdjust="0"/>
  </p:normalViewPr>
  <p:slideViewPr>
    <p:cSldViewPr snapToGrid="0">
      <p:cViewPr varScale="1">
        <p:scale>
          <a:sx n="74" d="100"/>
          <a:sy n="74" d="100"/>
        </p:scale>
        <p:origin x="576"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2021/9/9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54086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2021/9/9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2021/9/9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2021/9/9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2021/9/9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737453"/>
            <a:ext cx="12192000" cy="5755422"/>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a:t>
            </a:r>
            <a:r>
              <a:rPr kumimoji="1"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直近１週間の新規陽性者数は減少に転じた</a:t>
            </a:r>
            <a:r>
              <a:rPr lang="ja-JP" altLang="en-US" sz="1600" dirty="0" smtClean="0">
                <a:latin typeface="Meiryo UI" panose="020B0604030504040204" pitchFamily="50" charset="-128"/>
                <a:ea typeface="Meiryo UI" panose="020B0604030504040204" pitchFamily="50" charset="-128"/>
              </a:rPr>
              <a:t>が、</a:t>
            </a:r>
            <a:r>
              <a:rPr lang="ja-JP" altLang="en-US" sz="1600" b="1" dirty="0" smtClean="0">
                <a:latin typeface="Meiryo UI" panose="020B0604030504040204" pitchFamily="50" charset="-128"/>
                <a:ea typeface="Meiryo UI" panose="020B0604030504040204" pitchFamily="50" charset="-128"/>
              </a:rPr>
              <a:t>第四波のピーク時の約２倍と依然、高水準</a:t>
            </a:r>
            <a:r>
              <a:rPr lang="ja-JP" altLang="en-US" sz="1600" dirty="0" smtClean="0">
                <a:latin typeface="Meiryo UI" panose="020B0604030504040204" pitchFamily="50" charset="-128"/>
                <a:ea typeface="Meiryo UI" panose="020B0604030504040204" pitchFamily="50" charset="-128"/>
              </a:rPr>
              <a:t>であり、</a:t>
            </a:r>
            <a:r>
              <a:rPr lang="ja-JP" altLang="en-US" sz="1600" b="1" dirty="0" smtClean="0">
                <a:latin typeface="Meiryo UI" panose="020B0604030504040204" pitchFamily="50" charset="-128"/>
                <a:ea typeface="Meiryo UI" panose="020B0604030504040204" pitchFamily="50" charset="-128"/>
              </a:rPr>
              <a:t>陽性率も</a:t>
            </a:r>
            <a:r>
              <a:rPr lang="en-US" altLang="ja-JP" sz="1600" b="1" dirty="0" smtClean="0">
                <a:latin typeface="Meiryo UI" panose="020B0604030504040204" pitchFamily="50" charset="-128"/>
                <a:ea typeface="Meiryo UI" panose="020B0604030504040204" pitchFamily="50" charset="-128"/>
              </a:rPr>
              <a:t>10</a:t>
            </a:r>
            <a:r>
              <a:rPr lang="ja-JP" altLang="en-US" sz="1600" b="1" dirty="0" smtClean="0">
                <a:latin typeface="Meiryo UI" panose="020B0604030504040204" pitchFamily="50" charset="-128"/>
                <a:ea typeface="Meiryo UI" panose="020B0604030504040204" pitchFamily="50" charset="-128"/>
              </a:rPr>
              <a:t>％を超過した状態。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人流は８月２日の緊急事態措置適用後やや減少して以降、横ばいからやや増加傾向</a:t>
            </a:r>
            <a:r>
              <a:rPr lang="ja-JP" altLang="en-US" sz="1600" dirty="0" smtClean="0">
                <a:latin typeface="Meiryo UI" panose="020B0604030504040204" pitchFamily="50" charset="-128"/>
                <a:ea typeface="Meiryo UI" panose="020B0604030504040204" pitchFamily="50" charset="-128"/>
              </a:rPr>
              <a:t>。今後、</a:t>
            </a:r>
            <a:r>
              <a:rPr lang="ja-JP" altLang="en-US" sz="1600" b="1" dirty="0" smtClean="0">
                <a:latin typeface="Meiryo UI" panose="020B0604030504040204" pitchFamily="50" charset="-128"/>
                <a:ea typeface="Meiryo UI" panose="020B0604030504040204" pitchFamily="50" charset="-128"/>
              </a:rPr>
              <a:t>感染再拡大の恐れ。</a:t>
            </a:r>
            <a:endParaRPr lang="en-US" altLang="ja-JP"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大阪府でも、感染力が極めて高いとされるデルタ株への置き換わりが８月に急速に進み、現在、ほぼ置き換わったものと推定。</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デルタ株の影響により、これまでクラスターの発生が見られなかった大型商業施設や、感染防止対策を一定講じていても、３密のいずれかに</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該当す</a:t>
            </a:r>
            <a:r>
              <a:rPr lang="ja-JP" altLang="en-US" sz="1600" b="1" dirty="0">
                <a:latin typeface="Meiryo UI" panose="020B0604030504040204" pitchFamily="50" charset="-128"/>
                <a:ea typeface="Meiryo UI" panose="020B0604030504040204" pitchFamily="50" charset="-128"/>
              </a:rPr>
              <a:t>る</a:t>
            </a:r>
            <a:r>
              <a:rPr lang="ja-JP" altLang="en-US" sz="1600" b="1" dirty="0" smtClean="0">
                <a:latin typeface="Meiryo UI" panose="020B0604030504040204" pitchFamily="50" charset="-128"/>
                <a:ea typeface="Meiryo UI" panose="020B0604030504040204" pitchFamily="50" charset="-128"/>
              </a:rPr>
              <a:t>ケースでの感染が確認</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また</a:t>
            </a:r>
            <a:r>
              <a:rPr lang="ja-JP" altLang="en-US" sz="1600"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感染が比較的少なかった</a:t>
            </a:r>
            <a:r>
              <a:rPr lang="en-US" altLang="ja-JP" sz="1600" b="1" dirty="0" smtClean="0">
                <a:latin typeface="Meiryo UI" panose="020B0604030504040204" pitchFamily="50" charset="-128"/>
                <a:ea typeface="Meiryo UI" panose="020B0604030504040204" pitchFamily="50" charset="-128"/>
              </a:rPr>
              <a:t>10</a:t>
            </a:r>
            <a:r>
              <a:rPr lang="ja-JP" altLang="en-US" sz="1600" b="1" dirty="0" smtClean="0">
                <a:latin typeface="Meiryo UI" panose="020B0604030504040204" pitchFamily="50" charset="-128"/>
                <a:ea typeface="Meiryo UI" panose="020B0604030504040204" pitchFamily="50" charset="-128"/>
              </a:rPr>
              <a:t>代以下の感染が急増</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推定感染経路として、子どもから大人への感染が疑われる事例も複数確認。</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第四波以前にはない感染拡大の場面や感染経路が確認</a:t>
            </a:r>
            <a:r>
              <a:rPr lang="ja-JP" altLang="en-US" sz="1600" dirty="0" smtClean="0">
                <a:latin typeface="Meiryo UI" panose="020B0604030504040204" pitchFamily="50" charset="-128"/>
                <a:ea typeface="Meiryo UI" panose="020B0604030504040204" pitchFamily="50" charset="-128"/>
              </a:rPr>
              <a:t>されている。 </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これらの影響から、</a:t>
            </a:r>
            <a:r>
              <a:rPr lang="ja-JP" altLang="en-US" sz="1600" b="1" dirty="0" smtClean="0">
                <a:latin typeface="Meiryo UI" panose="020B0604030504040204" pitchFamily="50" charset="-128"/>
                <a:ea typeface="Meiryo UI" panose="020B0604030504040204" pitchFamily="50" charset="-128"/>
              </a:rPr>
              <a:t>クラスターとして、児童施設関連、大学・学校関連、企業事業所関連の割合が大きく増加</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a:t>
            </a:r>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）感染・療養状況とワクチン接種状況</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ワクチン２回接種率は、</a:t>
            </a:r>
            <a:r>
              <a:rPr lang="en-US" altLang="ja-JP" sz="1600" b="1" dirty="0" smtClean="0">
                <a:latin typeface="Meiryo UI" panose="020B0604030504040204" pitchFamily="50" charset="-128"/>
                <a:ea typeface="Meiryo UI" panose="020B0604030504040204" pitchFamily="50" charset="-128"/>
              </a:rPr>
              <a:t>65</a:t>
            </a:r>
            <a:r>
              <a:rPr lang="ja-JP" altLang="en-US" sz="1600" b="1" dirty="0" smtClean="0">
                <a:latin typeface="Meiryo UI" panose="020B0604030504040204" pitchFamily="50" charset="-128"/>
                <a:ea typeface="Meiryo UI" panose="020B0604030504040204" pitchFamily="50" charset="-128"/>
              </a:rPr>
              <a:t>歳以上が</a:t>
            </a:r>
            <a:r>
              <a:rPr lang="en-US" altLang="ja-JP" sz="1600" b="1" dirty="0" smtClean="0">
                <a:latin typeface="Meiryo UI" panose="020B0604030504040204" pitchFamily="50" charset="-128"/>
                <a:ea typeface="Meiryo UI" panose="020B0604030504040204" pitchFamily="50" charset="-128"/>
              </a:rPr>
              <a:t>84.7</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40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64</a:t>
            </a:r>
            <a:r>
              <a:rPr lang="ja-JP" altLang="en-US" sz="1600" b="1" dirty="0" smtClean="0">
                <a:latin typeface="Meiryo UI" panose="020B0604030504040204" pitchFamily="50" charset="-128"/>
                <a:ea typeface="Meiryo UI" panose="020B0604030504040204" pitchFamily="50" charset="-128"/>
              </a:rPr>
              <a:t>歳で</a:t>
            </a:r>
            <a:r>
              <a:rPr lang="en-US" altLang="ja-JP" sz="1600" b="1" dirty="0" smtClean="0">
                <a:latin typeface="Meiryo UI" panose="020B0604030504040204" pitchFamily="50" charset="-128"/>
                <a:ea typeface="Meiryo UI" panose="020B0604030504040204" pitchFamily="50" charset="-128"/>
              </a:rPr>
              <a:t>36.2</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39</a:t>
            </a:r>
            <a:r>
              <a:rPr lang="ja-JP" altLang="en-US" sz="1600" b="1" dirty="0" smtClean="0">
                <a:latin typeface="Meiryo UI" panose="020B0604030504040204" pitchFamily="50" charset="-128"/>
                <a:ea typeface="Meiryo UI" panose="020B0604030504040204" pitchFamily="50" charset="-128"/>
              </a:rPr>
              <a:t>歳以下で</a:t>
            </a:r>
            <a:r>
              <a:rPr lang="en-US" altLang="ja-JP" sz="1600" b="1" dirty="0" smtClean="0">
                <a:latin typeface="Meiryo UI" panose="020B0604030504040204" pitchFamily="50" charset="-128"/>
                <a:ea typeface="Meiryo UI" panose="020B0604030504040204" pitchFamily="50" charset="-128"/>
              </a:rPr>
              <a:t>11.0</a:t>
            </a:r>
            <a:r>
              <a:rPr lang="ja-JP" altLang="en-US" sz="1600" b="1"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となり、現役世代を含めて進んでいる。</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　ワクチン</a:t>
            </a:r>
            <a:r>
              <a:rPr lang="ja-JP" altLang="en-US" sz="1600" dirty="0">
                <a:latin typeface="Meiryo UI" panose="020B0604030504040204" pitchFamily="50" charset="-128"/>
                <a:ea typeface="Meiryo UI" panose="020B0604030504040204" pitchFamily="50" charset="-128"/>
              </a:rPr>
              <a:t>未接種者における新規陽性者数と比べ、</a:t>
            </a:r>
            <a:r>
              <a:rPr lang="ja-JP" altLang="en-US" sz="1600" b="1" dirty="0">
                <a:latin typeface="Meiryo UI" panose="020B0604030504040204" pitchFamily="50" charset="-128"/>
                <a:ea typeface="Meiryo UI" panose="020B0604030504040204" pitchFamily="50" charset="-128"/>
              </a:rPr>
              <a:t>ワクチン接種者に占める新規陽性者数は</a:t>
            </a:r>
            <a:r>
              <a:rPr lang="ja-JP" altLang="en-US" sz="1600" b="1" dirty="0" smtClean="0">
                <a:latin typeface="Meiryo UI" panose="020B0604030504040204" pitchFamily="50" charset="-128"/>
                <a:ea typeface="Meiryo UI" panose="020B0604030504040204" pitchFamily="50" charset="-128"/>
              </a:rPr>
              <a:t>少ない</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60</a:t>
            </a:r>
            <a:r>
              <a:rPr lang="ja-JP" altLang="en-US" sz="1600" dirty="0" smtClean="0">
                <a:latin typeface="Meiryo UI" panose="020B0604030504040204" pitchFamily="50" charset="-128"/>
                <a:ea typeface="Meiryo UI" panose="020B0604030504040204" pitchFamily="50" charset="-128"/>
              </a:rPr>
              <a:t>代以上の新規陽性者数は、発症予防効果が期待されるワクチン接種の推進により、他の年代と比べ発生が抑制されているものの、</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２回接種後</a:t>
            </a:r>
            <a:r>
              <a:rPr lang="en-US" altLang="ja-JP" sz="1600" b="1" dirty="0" smtClean="0">
                <a:latin typeface="Meiryo UI" panose="020B0604030504040204" pitchFamily="50" charset="-128"/>
                <a:ea typeface="Meiryo UI" panose="020B0604030504040204" pitchFamily="50" charset="-128"/>
              </a:rPr>
              <a:t>14</a:t>
            </a:r>
            <a:r>
              <a:rPr lang="ja-JP" altLang="en-US" sz="1600" b="1" dirty="0" smtClean="0">
                <a:latin typeface="Meiryo UI" panose="020B0604030504040204" pitchFamily="50" charset="-128"/>
                <a:ea typeface="Meiryo UI" panose="020B0604030504040204" pitchFamily="50" charset="-128"/>
              </a:rPr>
              <a:t>日以降に発症（無症状病原体保有者を含む）した者の割合が徐々に増加（８月（</a:t>
            </a:r>
            <a:r>
              <a:rPr lang="en-US" altLang="ja-JP" sz="1600" b="1" dirty="0" smtClean="0">
                <a:latin typeface="Meiryo UI" panose="020B0604030504040204" pitchFamily="50" charset="-128"/>
                <a:ea typeface="Meiryo UI" panose="020B0604030504040204" pitchFamily="50" charset="-128"/>
              </a:rPr>
              <a:t>29</a:t>
            </a:r>
            <a:r>
              <a:rPr lang="ja-JP" altLang="en-US" sz="1600" b="1" dirty="0" smtClean="0">
                <a:latin typeface="Meiryo UI" panose="020B0604030504040204" pitchFamily="50" charset="-128"/>
                <a:ea typeface="Meiryo UI" panose="020B0604030504040204" pitchFamily="50" charset="-128"/>
              </a:rPr>
              <a:t>日時点）：</a:t>
            </a:r>
            <a:r>
              <a:rPr lang="en-US" altLang="ja-JP" sz="1600" b="1" dirty="0" smtClean="0">
                <a:latin typeface="Meiryo UI" panose="020B0604030504040204" pitchFamily="50" charset="-128"/>
                <a:ea typeface="Meiryo UI" panose="020B0604030504040204" pitchFamily="50" charset="-128"/>
              </a:rPr>
              <a:t>13.9</a:t>
            </a:r>
            <a:r>
              <a:rPr lang="ja-JP" altLang="en-US" sz="1600" b="1"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ワクチン接種後も感染する可能性や発症予防効果により感染に気付かないまま周囲に感染を拡げる可能性もあることから、</a:t>
            </a:r>
            <a:r>
              <a:rPr lang="ja-JP" altLang="en-US" sz="1600" b="1" dirty="0" smtClean="0">
                <a:latin typeface="Meiryo UI" panose="020B0604030504040204" pitchFamily="50" charset="-128"/>
                <a:ea typeface="Meiryo UI" panose="020B0604030504040204" pitchFamily="50" charset="-128"/>
              </a:rPr>
              <a:t>ワクチン接種後</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の感染予防対策継続が必要。</a:t>
            </a: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　６月以降新規陽性者のうち、ワクチン２回接種後</a:t>
            </a:r>
            <a:r>
              <a:rPr lang="en-US" altLang="ja-JP" sz="1600" dirty="0" smtClean="0">
                <a:latin typeface="Meiryo UI" panose="020B0604030504040204" pitchFamily="50" charset="-128"/>
                <a:ea typeface="Meiryo UI" panose="020B0604030504040204" pitchFamily="50" charset="-128"/>
              </a:rPr>
              <a:t>14</a:t>
            </a:r>
            <a:r>
              <a:rPr lang="ja-JP" altLang="en-US" sz="1600" dirty="0" smtClean="0">
                <a:latin typeface="Meiryo UI" panose="020B0604030504040204" pitchFamily="50" charset="-128"/>
                <a:ea typeface="Meiryo UI" panose="020B0604030504040204" pitchFamily="50" charset="-128"/>
              </a:rPr>
              <a:t>日以降の発症者</a:t>
            </a:r>
            <a:r>
              <a:rPr lang="en-US" altLang="ja-JP" sz="1600" dirty="0">
                <a:latin typeface="Meiryo UI" panose="020B0604030504040204" pitchFamily="50" charset="-128"/>
                <a:ea typeface="Meiryo UI" panose="020B0604030504040204" pitchFamily="50" charset="-128"/>
              </a:rPr>
              <a:t>920</a:t>
            </a:r>
            <a:r>
              <a:rPr lang="ja-JP" altLang="en-US" sz="1600" dirty="0" smtClean="0">
                <a:latin typeface="Meiryo UI" panose="020B0604030504040204" pitchFamily="50" charset="-128"/>
                <a:ea typeface="Meiryo UI" panose="020B0604030504040204" pitchFamily="50" charset="-128"/>
              </a:rPr>
              <a:t>名のうち、</a:t>
            </a:r>
            <a:r>
              <a:rPr lang="ja-JP" altLang="en-US" sz="1600" b="1" dirty="0" smtClean="0">
                <a:latin typeface="Meiryo UI" panose="020B0604030504040204" pitchFamily="50" charset="-128"/>
                <a:ea typeface="Meiryo UI" panose="020B0604030504040204" pitchFamily="50" charset="-128"/>
              </a:rPr>
              <a:t>重症化した者は３名、死亡例２名確認</a:t>
            </a:r>
            <a:r>
              <a:rPr lang="ja-JP" altLang="en-US" sz="1200" dirty="0" smtClean="0">
                <a:latin typeface="Meiryo UI" panose="020B0604030504040204" pitchFamily="50" charset="-128"/>
                <a:ea typeface="Meiryo UI" panose="020B0604030504040204" pitchFamily="50" charset="-128"/>
              </a:rPr>
              <a:t>（１名重複）</a:t>
            </a:r>
            <a:r>
              <a:rPr lang="ja-JP" altLang="en-US" sz="1600" b="1"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ワクチン接種歴別の重症・死亡の割合は、未接種者に比べ、２回接種後</a:t>
            </a:r>
            <a:r>
              <a:rPr lang="en-US" altLang="ja-JP" sz="1600" b="1" dirty="0" smtClean="0">
                <a:latin typeface="Meiryo UI" panose="020B0604030504040204" pitchFamily="50" charset="-128"/>
                <a:ea typeface="Meiryo UI" panose="020B0604030504040204" pitchFamily="50" charset="-128"/>
              </a:rPr>
              <a:t>14</a:t>
            </a:r>
            <a:r>
              <a:rPr lang="ja-JP" altLang="en-US" sz="1600" b="1" dirty="0" smtClean="0">
                <a:latin typeface="Meiryo UI" panose="020B0604030504040204" pitchFamily="50" charset="-128"/>
                <a:ea typeface="Meiryo UI" panose="020B0604030504040204" pitchFamily="50" charset="-128"/>
              </a:rPr>
              <a:t>日以降に発症した者の方が低い（ワクチンによる重症化</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予防効果が期待）。</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a:t>
            </a:r>
            <a:r>
              <a:rPr kumimoji="1" lang="ja-JP" altLang="en-US" sz="1600" dirty="0" smtClean="0">
                <a:latin typeface="ＭＳ ゴシック" panose="020B0609070205080204" pitchFamily="49" charset="-128"/>
                <a:ea typeface="ＭＳ ゴシック" panose="020B0609070205080204" pitchFamily="49" charset="-128"/>
              </a:rPr>
              <a:t>１－４</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3" name="スライド番号プレースホルダー 2"/>
          <p:cNvSpPr>
            <a:spLocks noGrp="1"/>
          </p:cNvSpPr>
          <p:nvPr>
            <p:ph type="sldNum" sz="quarter" idx="12"/>
          </p:nvPr>
        </p:nvSpPr>
        <p:spPr>
          <a:xfrm>
            <a:off x="9448800" y="6492875"/>
            <a:ext cx="2743200" cy="365125"/>
          </a:xfrm>
        </p:spPr>
        <p:txBody>
          <a:bodyPr/>
          <a:lstStyle/>
          <a:p>
            <a:fld id="{9AE8D62C-51FD-4D41-806D-1D2DE4710F3C}" type="slidenum">
              <a:rPr kumimoji="1" lang="ja-JP" altLang="en-US" smtClean="0"/>
              <a:t>2</a:t>
            </a:fld>
            <a:endParaRPr kumimoji="1" lang="ja-JP" altLang="en-US" dirty="0"/>
          </a:p>
        </p:txBody>
      </p:sp>
      <p:sp>
        <p:nvSpPr>
          <p:cNvPr id="9" name="角丸四角形 8"/>
          <p:cNvSpPr/>
          <p:nvPr/>
        </p:nvSpPr>
        <p:spPr>
          <a:xfrm>
            <a:off x="48491" y="529105"/>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
        <p:nvSpPr>
          <p:cNvPr id="11" name="テキスト ボックス 10"/>
          <p:cNvSpPr txBox="1"/>
          <p:nvPr/>
        </p:nvSpPr>
        <p:spPr>
          <a:xfrm>
            <a:off x="0" y="674214"/>
            <a:ext cx="12496800" cy="1815882"/>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一般医療と両立可能な重症病床使用率は約９割（</a:t>
            </a:r>
            <a:r>
              <a:rPr lang="en-US" altLang="ja-JP" sz="1600" b="1" dirty="0" smtClean="0">
                <a:latin typeface="Meiryo UI" panose="020B0604030504040204" pitchFamily="50" charset="-128"/>
                <a:ea typeface="Meiryo UI" panose="020B0604030504040204" pitchFamily="50" charset="-128"/>
              </a:rPr>
              <a:t>8/17</a:t>
            </a:r>
            <a:r>
              <a:rPr lang="ja-JP" altLang="en-US" sz="1600" b="1" dirty="0" smtClean="0">
                <a:latin typeface="Meiryo UI" panose="020B0604030504040204" pitchFamily="50" charset="-128"/>
                <a:ea typeface="Meiryo UI" panose="020B0604030504040204" pitchFamily="50" charset="-128"/>
              </a:rPr>
              <a:t>時点は約５割）から急増し、</a:t>
            </a:r>
            <a:r>
              <a:rPr lang="en-US" altLang="ja-JP" sz="1600" b="1" dirty="0" smtClean="0">
                <a:latin typeface="Meiryo UI" panose="020B0604030504040204" pitchFamily="50" charset="-128"/>
                <a:ea typeface="Meiryo UI" panose="020B0604030504040204" pitchFamily="50" charset="-128"/>
              </a:rPr>
              <a:t>60</a:t>
            </a:r>
            <a:r>
              <a:rPr lang="ja-JP" altLang="en-US" sz="1600" b="1" dirty="0" smtClean="0">
                <a:latin typeface="Meiryo UI" panose="020B0604030504040204" pitchFamily="50" charset="-128"/>
                <a:ea typeface="Meiryo UI" panose="020B0604030504040204" pitchFamily="50" charset="-128"/>
              </a:rPr>
              <a:t>代以上新規陽性者数がやや増加傾向にあること</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から、更なる重症者数の増加が懸念され、極めて厳しい状況。災害級非常事態</a:t>
            </a:r>
            <a:r>
              <a:rPr lang="en-US" altLang="ja-JP" sz="1600" b="1" dirty="0" smtClean="0">
                <a:latin typeface="Meiryo UI" panose="020B0604030504040204" pitchFamily="50" charset="-128"/>
                <a:ea typeface="Meiryo UI" panose="020B0604030504040204" pitchFamily="50" charset="-128"/>
              </a:rPr>
              <a:t>589</a:t>
            </a:r>
            <a:r>
              <a:rPr lang="ja-JP" altLang="en-US" sz="1600" b="1" dirty="0" smtClean="0">
                <a:latin typeface="Meiryo UI" panose="020B0604030504040204" pitchFamily="50" charset="-128"/>
                <a:ea typeface="Meiryo UI" panose="020B0604030504040204" pitchFamily="50" charset="-128"/>
              </a:rPr>
              <a:t>床を分母とする重症病床使用率も約５割と厳しい状況。</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軽症</a:t>
            </a:r>
            <a:r>
              <a:rPr lang="ja-JP" altLang="en-US" sz="1600" b="1" dirty="0">
                <a:latin typeface="Meiryo UI" panose="020B0604030504040204" pitchFamily="50" charset="-128"/>
                <a:ea typeface="Meiryo UI" panose="020B0604030504040204" pitchFamily="50" charset="-128"/>
              </a:rPr>
              <a:t>中等症病床</a:t>
            </a:r>
            <a:r>
              <a:rPr lang="ja-JP" altLang="en-US" sz="1600" b="1" dirty="0" smtClean="0">
                <a:latin typeface="Meiryo UI" panose="020B0604030504040204" pitchFamily="50" charset="-128"/>
                <a:ea typeface="Meiryo UI" panose="020B0604030504040204" pitchFamily="50" charset="-128"/>
              </a:rPr>
              <a:t>使用率</a:t>
            </a:r>
            <a:r>
              <a:rPr lang="ja-JP" altLang="en-US" sz="1600" b="1" dirty="0">
                <a:latin typeface="Meiryo UI" panose="020B0604030504040204" pitchFamily="50" charset="-128"/>
                <a:ea typeface="Meiryo UI" panose="020B0604030504040204" pitchFamily="50" charset="-128"/>
              </a:rPr>
              <a:t>も</a:t>
            </a:r>
            <a:r>
              <a:rPr lang="ja-JP" altLang="en-US" sz="1600" b="1" dirty="0" smtClean="0">
                <a:latin typeface="Meiryo UI" panose="020B0604030504040204" pitchFamily="50" charset="-128"/>
                <a:ea typeface="Meiryo UI" panose="020B0604030504040204" pitchFamily="50" charset="-128"/>
              </a:rPr>
              <a:t>７割</a:t>
            </a:r>
            <a:r>
              <a:rPr lang="ja-JP" altLang="en-US" sz="1600" b="1" dirty="0">
                <a:latin typeface="Meiryo UI" panose="020B0604030504040204" pitchFamily="50" charset="-128"/>
                <a:ea typeface="Meiryo UI" panose="020B0604030504040204" pitchFamily="50" charset="-128"/>
              </a:rPr>
              <a:t>強と</a:t>
            </a:r>
            <a:r>
              <a:rPr lang="ja-JP" altLang="en-US" sz="1600" b="1" dirty="0" smtClean="0">
                <a:latin typeface="Meiryo UI" panose="020B0604030504040204" pitchFamily="50" charset="-128"/>
                <a:ea typeface="Meiryo UI" panose="020B0604030504040204" pitchFamily="50" charset="-128"/>
              </a:rPr>
              <a:t>ひっ迫。</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第五波</a:t>
            </a:r>
            <a:r>
              <a:rPr lang="ja-JP" altLang="en-US" sz="1200" dirty="0">
                <a:latin typeface="Meiryo UI" panose="020B0604030504040204" pitchFamily="50" charset="-128"/>
                <a:ea typeface="Meiryo UI" panose="020B0604030504040204" pitchFamily="50" charset="-128"/>
              </a:rPr>
              <a:t>（現時点約２か月半）</a:t>
            </a:r>
            <a:r>
              <a:rPr lang="ja-JP" altLang="en-US" sz="1600" dirty="0">
                <a:latin typeface="Meiryo UI" panose="020B0604030504040204" pitchFamily="50" charset="-128"/>
                <a:ea typeface="Meiryo UI" panose="020B0604030504040204" pitchFamily="50" charset="-128"/>
              </a:rPr>
              <a:t>では、</a:t>
            </a:r>
            <a:r>
              <a:rPr lang="en-US" altLang="ja-JP" sz="1600" dirty="0">
                <a:latin typeface="Meiryo UI" panose="020B0604030504040204" pitchFamily="50" charset="-128"/>
                <a:ea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rPr>
              <a:t>代以下</a:t>
            </a:r>
            <a:r>
              <a:rPr lang="ja-JP" altLang="en-US" sz="1600" dirty="0" smtClean="0">
                <a:latin typeface="Meiryo UI" panose="020B0604030504040204" pitchFamily="50" charset="-128"/>
                <a:ea typeface="Meiryo UI" panose="020B0604030504040204" pitchFamily="50" charset="-128"/>
              </a:rPr>
              <a:t>の新規重症者数</a:t>
            </a:r>
            <a:r>
              <a:rPr lang="ja-JP" altLang="en-US" sz="1600" dirty="0">
                <a:latin typeface="Meiryo UI" panose="020B0604030504040204" pitchFamily="50" charset="-128"/>
                <a:ea typeface="Meiryo UI" panose="020B0604030504040204" pitchFamily="50" charset="-128"/>
              </a:rPr>
              <a:t>が第四波</a:t>
            </a:r>
            <a:r>
              <a:rPr lang="ja-JP" altLang="en-US" sz="1200" dirty="0">
                <a:latin typeface="Meiryo UI" panose="020B0604030504040204" pitchFamily="50" charset="-128"/>
                <a:ea typeface="Meiryo UI" panose="020B0604030504040204" pitchFamily="50" charset="-128"/>
              </a:rPr>
              <a:t>（約３か月半）</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超過し、</a:t>
            </a:r>
            <a:r>
              <a:rPr lang="ja-JP" altLang="en-US" sz="1600" b="1" dirty="0" smtClean="0">
                <a:latin typeface="Meiryo UI" panose="020B0604030504040204" pitchFamily="50" charset="-128"/>
                <a:ea typeface="Meiryo UI" panose="020B0604030504040204" pitchFamily="50" charset="-128"/>
              </a:rPr>
              <a:t>若年層の重症化が多く見られる。 </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40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50</a:t>
            </a:r>
            <a:r>
              <a:rPr lang="ja-JP" altLang="en-US" sz="1600" b="1" dirty="0" smtClean="0">
                <a:latin typeface="Meiryo UI" panose="020B0604030504040204" pitchFamily="50" charset="-128"/>
                <a:ea typeface="Meiryo UI" panose="020B0604030504040204" pitchFamily="50" charset="-128"/>
              </a:rPr>
              <a:t>代の重症者数も</a:t>
            </a:r>
            <a:r>
              <a:rPr lang="ja-JP" altLang="en-US" sz="1600" b="1" dirty="0">
                <a:latin typeface="Meiryo UI" panose="020B0604030504040204" pitchFamily="50" charset="-128"/>
                <a:ea typeface="Meiryo UI" panose="020B0604030504040204" pitchFamily="50" charset="-128"/>
              </a:rPr>
              <a:t>第四波と同水準まで</a:t>
            </a:r>
            <a:r>
              <a:rPr lang="ja-JP" altLang="en-US" sz="1600" b="1" dirty="0" smtClean="0">
                <a:latin typeface="Meiryo UI" panose="020B0604030504040204" pitchFamily="50" charset="-128"/>
                <a:ea typeface="Meiryo UI" panose="020B0604030504040204" pitchFamily="50" charset="-128"/>
              </a:rPr>
              <a:t>増加</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一方、</a:t>
            </a:r>
            <a:r>
              <a:rPr lang="ja-JP" altLang="en-US" sz="1600" b="1" dirty="0" smtClean="0">
                <a:latin typeface="Meiryo UI" panose="020B0604030504040204" pitchFamily="50" charset="-128"/>
                <a:ea typeface="Meiryo UI" panose="020B0604030504040204" pitchFamily="50" charset="-128"/>
              </a:rPr>
              <a:t>ワクチンによる重症化予防効果により、</a:t>
            </a:r>
            <a:r>
              <a:rPr lang="en-US" altLang="ja-JP" sz="1600" b="1" dirty="0" smtClean="0">
                <a:latin typeface="Meiryo UI" panose="020B0604030504040204" pitchFamily="50" charset="-128"/>
                <a:ea typeface="Meiryo UI" panose="020B0604030504040204" pitchFamily="50" charset="-128"/>
              </a:rPr>
              <a:t>60</a:t>
            </a:r>
            <a:r>
              <a:rPr lang="ja-JP" altLang="en-US" sz="1600" b="1" dirty="0" smtClean="0">
                <a:latin typeface="Meiryo UI" panose="020B0604030504040204" pitchFamily="50" charset="-128"/>
                <a:ea typeface="Meiryo UI" panose="020B0604030504040204" pitchFamily="50" charset="-128"/>
              </a:rPr>
              <a:t>代以上の重症者数は第四波と比較し</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激減。</a:t>
            </a:r>
            <a:endParaRPr lang="en-US" altLang="ja-JP" sz="1400" b="1" dirty="0" smtClean="0">
              <a:latin typeface="Meiryo UI" panose="020B0604030504040204" pitchFamily="50" charset="-128"/>
              <a:ea typeface="Meiryo UI" panose="020B0604030504040204" pitchFamily="50" charset="-128"/>
            </a:endParaRPr>
          </a:p>
        </p:txBody>
      </p:sp>
      <p:sp>
        <p:nvSpPr>
          <p:cNvPr id="12" name="角丸四角形 11"/>
          <p:cNvSpPr/>
          <p:nvPr/>
        </p:nvSpPr>
        <p:spPr>
          <a:xfrm>
            <a:off x="48491" y="3023720"/>
            <a:ext cx="11967498" cy="3737688"/>
          </a:xfrm>
          <a:prstGeom prst="roundRect">
            <a:avLst>
              <a:gd name="adj" fmla="val 42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直</a:t>
            </a:r>
            <a:r>
              <a:rPr lang="ja-JP" altLang="en-US" sz="1600" dirty="0" smtClean="0">
                <a:solidFill>
                  <a:schemeClr val="tx1"/>
                </a:solidFill>
                <a:latin typeface="Meiryo UI" panose="020B0604030504040204" pitchFamily="50" charset="-128"/>
                <a:ea typeface="Meiryo UI" panose="020B0604030504040204" pitchFamily="50" charset="-128"/>
              </a:rPr>
              <a:t>近１週間の新規陽性者数は減少に転じている</a:t>
            </a:r>
            <a:r>
              <a:rPr lang="ja-JP" altLang="en-US" sz="1600" dirty="0">
                <a:solidFill>
                  <a:schemeClr val="tx1"/>
                </a:solidFill>
                <a:latin typeface="Meiryo UI" panose="020B0604030504040204" pitchFamily="50" charset="-128"/>
                <a:ea typeface="Meiryo UI" panose="020B0604030504040204" pitchFamily="50" charset="-128"/>
              </a:rPr>
              <a:t>が</a:t>
            </a:r>
            <a:r>
              <a:rPr lang="ja-JP" altLang="en-US" sz="1600" dirty="0" smtClean="0">
                <a:solidFill>
                  <a:schemeClr val="tx1"/>
                </a:solidFill>
                <a:latin typeface="Meiryo UI" panose="020B0604030504040204" pitchFamily="50" charset="-128"/>
                <a:ea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rPr>
              <a:t>1</a:t>
            </a:r>
            <a:r>
              <a:rPr lang="ja-JP" altLang="en-US" sz="1600" dirty="0" smtClean="0">
                <a:solidFill>
                  <a:schemeClr val="tx1"/>
                </a:solidFill>
                <a:latin typeface="Meiryo UI" panose="020B0604030504040204" pitchFamily="50" charset="-128"/>
                <a:ea typeface="Meiryo UI" panose="020B0604030504040204" pitchFamily="50" charset="-128"/>
              </a:rPr>
              <a:t>日平均</a:t>
            </a:r>
            <a:r>
              <a:rPr lang="en-US" altLang="ja-JP" sz="1600" dirty="0" smtClean="0">
                <a:solidFill>
                  <a:schemeClr val="tx1"/>
                </a:solidFill>
                <a:latin typeface="Meiryo UI" panose="020B0604030504040204" pitchFamily="50" charset="-128"/>
                <a:ea typeface="Meiryo UI" panose="020B0604030504040204" pitchFamily="50" charset="-128"/>
              </a:rPr>
              <a:t>2000</a:t>
            </a:r>
            <a:r>
              <a:rPr lang="ja-JP" altLang="en-US" sz="1600" dirty="0" smtClean="0">
                <a:solidFill>
                  <a:schemeClr val="tx1"/>
                </a:solidFill>
                <a:latin typeface="Meiryo UI" panose="020B0604030504040204" pitchFamily="50" charset="-128"/>
                <a:ea typeface="Meiryo UI" panose="020B0604030504040204" pitchFamily="50" charset="-128"/>
              </a:rPr>
              <a:t>人と極めて高水準。</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人流がやや</a:t>
            </a:r>
            <a:r>
              <a:rPr lang="ja-JP" altLang="en-US" sz="1600" dirty="0">
                <a:solidFill>
                  <a:schemeClr val="tx1"/>
                </a:solidFill>
                <a:latin typeface="Meiryo UI" panose="020B0604030504040204" pitchFamily="50" charset="-128"/>
                <a:ea typeface="Meiryo UI" panose="020B0604030504040204" pitchFamily="50" charset="-128"/>
              </a:rPr>
              <a:t>増加傾向に</a:t>
            </a:r>
            <a:r>
              <a:rPr lang="ja-JP" altLang="en-US" sz="1600" dirty="0" smtClean="0">
                <a:solidFill>
                  <a:schemeClr val="tx1"/>
                </a:solidFill>
                <a:latin typeface="Meiryo UI" panose="020B0604030504040204" pitchFamily="50" charset="-128"/>
                <a:ea typeface="Meiryo UI" panose="020B0604030504040204" pitchFamily="50" charset="-128"/>
              </a:rPr>
              <a:t>あることから、今後</a:t>
            </a:r>
            <a:r>
              <a:rPr lang="ja-JP" altLang="en-US" sz="1600" dirty="0">
                <a:solidFill>
                  <a:schemeClr val="tx1"/>
                </a:solidFill>
                <a:latin typeface="Meiryo UI" panose="020B0604030504040204" pitchFamily="50" charset="-128"/>
                <a:ea typeface="Meiryo UI" panose="020B0604030504040204" pitchFamily="50" charset="-128"/>
              </a:rPr>
              <a:t>、感染再拡大の</a:t>
            </a:r>
            <a:r>
              <a:rPr lang="ja-JP" altLang="en-US" sz="1600" dirty="0" smtClean="0">
                <a:solidFill>
                  <a:schemeClr val="tx1"/>
                </a:solidFill>
                <a:latin typeface="Meiryo UI" panose="020B0604030504040204" pitchFamily="50" charset="-128"/>
                <a:ea typeface="Meiryo UI" panose="020B0604030504040204" pitchFamily="50" charset="-128"/>
              </a:rPr>
              <a:t>恐れがある</a:t>
            </a:r>
            <a:r>
              <a:rPr lang="ja-JP" altLang="en-US" sz="1600" dirty="0">
                <a:solidFill>
                  <a:schemeClr val="tx1"/>
                </a:solidFill>
                <a:latin typeface="Meiryo UI" panose="020B0604030504040204" pitchFamily="50" charset="-128"/>
                <a:ea typeface="Meiryo UI" panose="020B0604030504040204" pitchFamily="50" charset="-128"/>
              </a:rPr>
              <a:t>。</a:t>
            </a:r>
          </a:p>
          <a:p>
            <a:r>
              <a:rPr lang="ja-JP" altLang="en-US" sz="1600" dirty="0" smtClean="0">
                <a:solidFill>
                  <a:schemeClr val="tx1"/>
                </a:solidFill>
                <a:latin typeface="Meiryo UI" panose="020B0604030504040204" pitchFamily="50" charset="-128"/>
                <a:ea typeface="Meiryo UI" panose="020B0604030504040204" pitchFamily="50" charset="-128"/>
              </a:rPr>
              <a:t>○デルタ</a:t>
            </a:r>
            <a:r>
              <a:rPr lang="ja-JP" altLang="en-US" sz="1600" dirty="0">
                <a:solidFill>
                  <a:schemeClr val="tx1"/>
                </a:solidFill>
                <a:latin typeface="Meiryo UI" panose="020B0604030504040204" pitchFamily="50" charset="-128"/>
                <a:ea typeface="Meiryo UI" panose="020B0604030504040204" pitchFamily="50" charset="-128"/>
              </a:rPr>
              <a:t>株の影響により</a:t>
            </a:r>
            <a:r>
              <a:rPr lang="ja-JP" altLang="en-US" sz="1600" dirty="0" smtClean="0">
                <a:solidFill>
                  <a:schemeClr val="tx1"/>
                </a:solidFill>
                <a:latin typeface="Meiryo UI" panose="020B0604030504040204" pitchFamily="50" charset="-128"/>
                <a:ea typeface="Meiryo UI" panose="020B0604030504040204" pitchFamily="50" charset="-128"/>
              </a:rPr>
              <a:t>、 ３密のいずれかに該当する場合での感染や</a:t>
            </a:r>
            <a:r>
              <a:rPr lang="en-US" altLang="ja-JP" sz="1600" dirty="0" smtClean="0">
                <a:solidFill>
                  <a:schemeClr val="tx1"/>
                </a:solidFill>
                <a:latin typeface="Meiryo UI" panose="020B0604030504040204" pitchFamily="50" charset="-128"/>
                <a:ea typeface="Meiryo UI" panose="020B0604030504040204" pitchFamily="50" charset="-128"/>
              </a:rPr>
              <a:t>10</a:t>
            </a:r>
            <a:r>
              <a:rPr lang="ja-JP" altLang="en-US" sz="1600" dirty="0" smtClean="0">
                <a:solidFill>
                  <a:schemeClr val="tx1"/>
                </a:solidFill>
                <a:latin typeface="Meiryo UI" panose="020B0604030504040204" pitchFamily="50" charset="-128"/>
                <a:ea typeface="Meiryo UI" panose="020B0604030504040204" pitchFamily="50" charset="-128"/>
              </a:rPr>
              <a:t>代以下に多く感染が拡がるなど、第四波以前にはない、感染拡大の</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場面</a:t>
            </a:r>
            <a:r>
              <a:rPr lang="ja-JP" altLang="en-US" sz="1600" dirty="0">
                <a:solidFill>
                  <a:schemeClr val="tx1"/>
                </a:solidFill>
                <a:latin typeface="Meiryo UI" panose="020B0604030504040204" pitchFamily="50" charset="-128"/>
                <a:ea typeface="Meiryo UI" panose="020B0604030504040204" pitchFamily="50" charset="-128"/>
              </a:rPr>
              <a:t>や感染経路が</a:t>
            </a:r>
            <a:r>
              <a:rPr lang="ja-JP" altLang="en-US" sz="1600" dirty="0" smtClean="0">
                <a:solidFill>
                  <a:schemeClr val="tx1"/>
                </a:solidFill>
                <a:latin typeface="Meiryo UI" panose="020B0604030504040204" pitchFamily="50" charset="-128"/>
                <a:ea typeface="Meiryo UI" panose="020B0604030504040204" pitchFamily="50" charset="-128"/>
              </a:rPr>
              <a:t>確認</a:t>
            </a:r>
            <a:r>
              <a:rPr lang="ja-JP" altLang="en-US" sz="1600" dirty="0">
                <a:solidFill>
                  <a:schemeClr val="tx1"/>
                </a:solidFill>
                <a:latin typeface="Meiryo UI" panose="020B0604030504040204" pitchFamily="50" charset="-128"/>
                <a:ea typeface="Meiryo UI" panose="020B0604030504040204" pitchFamily="50" charset="-128"/>
              </a:rPr>
              <a:t>。</a:t>
            </a:r>
          </a:p>
          <a:p>
            <a:r>
              <a:rPr lang="ja-JP" altLang="en-US" sz="1600" dirty="0" smtClean="0">
                <a:solidFill>
                  <a:schemeClr val="tx1"/>
                </a:solidFill>
                <a:latin typeface="Meiryo UI" panose="020B0604030504040204" pitchFamily="50" charset="-128"/>
                <a:ea typeface="Meiryo UI" panose="020B0604030504040204" pitchFamily="50" charset="-128"/>
              </a:rPr>
              <a:t>○一般医療の制限が今後懸念されるレベルまで重症者数</a:t>
            </a:r>
            <a:r>
              <a:rPr lang="ja-JP" altLang="en-US" sz="1600" dirty="0">
                <a:solidFill>
                  <a:schemeClr val="tx1"/>
                </a:solidFill>
                <a:latin typeface="Meiryo UI" panose="020B0604030504040204" pitchFamily="50" charset="-128"/>
                <a:ea typeface="Meiryo UI" panose="020B0604030504040204" pitchFamily="50" charset="-128"/>
              </a:rPr>
              <a:t>が</a:t>
            </a:r>
            <a:r>
              <a:rPr lang="ja-JP" altLang="en-US" sz="1600" dirty="0" smtClean="0">
                <a:solidFill>
                  <a:schemeClr val="tx1"/>
                </a:solidFill>
                <a:latin typeface="Meiryo UI" panose="020B0604030504040204" pitchFamily="50" charset="-128"/>
                <a:ea typeface="Meiryo UI" panose="020B0604030504040204" pitchFamily="50" charset="-128"/>
              </a:rPr>
              <a:t>増加し、極めてひっ迫。ワクチン未接種層が多い</a:t>
            </a:r>
            <a:r>
              <a:rPr lang="en-US" altLang="ja-JP" sz="1600" dirty="0" smtClean="0">
                <a:solidFill>
                  <a:schemeClr val="tx1"/>
                </a:solidFill>
                <a:latin typeface="Meiryo UI" panose="020B0604030504040204" pitchFamily="50" charset="-128"/>
                <a:ea typeface="Meiryo UI" panose="020B0604030504040204" pitchFamily="50" charset="-128"/>
              </a:rPr>
              <a:t>40</a:t>
            </a:r>
            <a:r>
              <a:rPr lang="ja-JP" altLang="en-US" sz="1600" dirty="0" smtClean="0">
                <a:solidFill>
                  <a:schemeClr val="tx1"/>
                </a:solidFill>
                <a:latin typeface="Meiryo UI" panose="020B0604030504040204" pitchFamily="50" charset="-128"/>
                <a:ea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rPr>
              <a:t>50</a:t>
            </a:r>
            <a:r>
              <a:rPr lang="ja-JP" altLang="en-US" sz="1600" dirty="0" smtClean="0">
                <a:solidFill>
                  <a:schemeClr val="tx1"/>
                </a:solidFill>
                <a:latin typeface="Meiryo UI" panose="020B0604030504040204" pitchFamily="50" charset="-128"/>
                <a:ea typeface="Meiryo UI" panose="020B0604030504040204" pitchFamily="50" charset="-128"/>
              </a:rPr>
              <a:t>代や</a:t>
            </a:r>
            <a:r>
              <a:rPr lang="en-US" altLang="ja-JP" sz="1600" dirty="0" smtClean="0">
                <a:solidFill>
                  <a:schemeClr val="tx1"/>
                </a:solidFill>
                <a:latin typeface="Meiryo UI" panose="020B0604030504040204" pitchFamily="50" charset="-128"/>
                <a:ea typeface="Meiryo UI" panose="020B0604030504040204" pitchFamily="50" charset="-128"/>
              </a:rPr>
              <a:t>30</a:t>
            </a:r>
            <a:r>
              <a:rPr lang="ja-JP" altLang="en-US" sz="1600" dirty="0" smtClean="0">
                <a:solidFill>
                  <a:schemeClr val="tx1"/>
                </a:solidFill>
                <a:latin typeface="Meiryo UI" panose="020B0604030504040204" pitchFamily="50" charset="-128"/>
                <a:ea typeface="Meiryo UI" panose="020B0604030504040204" pitchFamily="50" charset="-128"/>
              </a:rPr>
              <a:t>代以下の若年層にも</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重症患者が多く確認。軽症中等症病床もひっ迫。</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rPr>
              <a:t>60</a:t>
            </a:r>
            <a:r>
              <a:rPr lang="ja-JP" altLang="en-US" sz="1600" dirty="0" smtClean="0">
                <a:solidFill>
                  <a:schemeClr val="tx1"/>
                </a:solidFill>
                <a:latin typeface="Meiryo UI" panose="020B0604030504040204" pitchFamily="50" charset="-128"/>
                <a:ea typeface="Meiryo UI" panose="020B0604030504040204" pitchFamily="50" charset="-128"/>
              </a:rPr>
              <a:t>代以上新規陽性者に占めるワクチン２回</a:t>
            </a:r>
            <a:r>
              <a:rPr lang="ja-JP" altLang="en-US" sz="1600" dirty="0">
                <a:solidFill>
                  <a:schemeClr val="tx1"/>
                </a:solidFill>
                <a:latin typeface="Meiryo UI" panose="020B0604030504040204" pitchFamily="50" charset="-128"/>
                <a:ea typeface="Meiryo UI" panose="020B0604030504040204" pitchFamily="50" charset="-128"/>
              </a:rPr>
              <a:t>接種後</a:t>
            </a:r>
            <a:r>
              <a:rPr lang="en-US" altLang="ja-JP" sz="1600" dirty="0">
                <a:solidFill>
                  <a:schemeClr val="tx1"/>
                </a:solidFill>
                <a:latin typeface="Meiryo UI" panose="020B0604030504040204" pitchFamily="50" charset="-128"/>
                <a:ea typeface="Meiryo UI" panose="020B0604030504040204" pitchFamily="50" charset="-128"/>
              </a:rPr>
              <a:t>14</a:t>
            </a:r>
            <a:r>
              <a:rPr lang="ja-JP" altLang="en-US" sz="1600" dirty="0">
                <a:solidFill>
                  <a:schemeClr val="tx1"/>
                </a:solidFill>
                <a:latin typeface="Meiryo UI" panose="020B0604030504040204" pitchFamily="50" charset="-128"/>
                <a:ea typeface="Meiryo UI" panose="020B0604030504040204" pitchFamily="50" charset="-128"/>
              </a:rPr>
              <a:t>日以降に発症（無症状病原体保有者を含む）した者</a:t>
            </a:r>
            <a:r>
              <a:rPr lang="ja-JP" altLang="en-US" sz="1600" dirty="0" smtClean="0">
                <a:solidFill>
                  <a:schemeClr val="tx1"/>
                </a:solidFill>
                <a:latin typeface="Meiryo UI" panose="020B0604030504040204" pitchFamily="50" charset="-128"/>
                <a:ea typeface="Meiryo UI" panose="020B0604030504040204" pitchFamily="50" charset="-128"/>
              </a:rPr>
              <a:t>の割合</a:t>
            </a:r>
            <a:r>
              <a:rPr lang="ja-JP" altLang="en-US" sz="1600" dirty="0">
                <a:solidFill>
                  <a:schemeClr val="tx1"/>
                </a:solidFill>
                <a:latin typeface="Meiryo UI" panose="020B0604030504040204" pitchFamily="50" charset="-128"/>
                <a:ea typeface="Meiryo UI" panose="020B0604030504040204" pitchFamily="50" charset="-128"/>
              </a:rPr>
              <a:t>が徐々に</a:t>
            </a:r>
            <a:r>
              <a:rPr lang="ja-JP" altLang="en-US" sz="1600" dirty="0" smtClean="0">
                <a:solidFill>
                  <a:schemeClr val="tx1"/>
                </a:solidFill>
                <a:latin typeface="Meiryo UI" panose="020B0604030504040204" pitchFamily="50" charset="-128"/>
                <a:ea typeface="Meiryo UI" panose="020B0604030504040204" pitchFamily="50" charset="-128"/>
              </a:rPr>
              <a:t>増加。</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ワクチン</a:t>
            </a:r>
            <a:r>
              <a:rPr lang="ja-JP" altLang="en-US" sz="1600" dirty="0" smtClean="0">
                <a:solidFill>
                  <a:schemeClr val="tx1"/>
                </a:solidFill>
                <a:latin typeface="Meiryo UI" panose="020B0604030504040204" pitchFamily="50" charset="-128"/>
                <a:ea typeface="Meiryo UI" panose="020B0604030504040204" pitchFamily="50" charset="-128"/>
              </a:rPr>
              <a:t>効果の低下や３回目接種の必要性については、国等における科学的知見を注視。</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⇒医療提供体制は極めてひっ迫しており、新規陽性者数が１日２千人程度と高水準である現状においては、緊急事態措置の下、</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人流抑制による感染の最大限の早期収束が必要。</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⇒デルタ</a:t>
            </a:r>
            <a:r>
              <a:rPr lang="ja-JP" altLang="en-US" sz="1600" b="1" dirty="0">
                <a:solidFill>
                  <a:schemeClr val="tx1"/>
                </a:solidFill>
                <a:latin typeface="Meiryo UI" panose="020B0604030504040204" pitchFamily="50" charset="-128"/>
                <a:ea typeface="Meiryo UI" panose="020B0604030504040204" pitchFamily="50" charset="-128"/>
              </a:rPr>
              <a:t>株の影響により</a:t>
            </a:r>
            <a:r>
              <a:rPr lang="ja-JP" altLang="en-US" sz="1600" b="1" dirty="0" smtClean="0">
                <a:solidFill>
                  <a:schemeClr val="tx1"/>
                </a:solidFill>
                <a:latin typeface="Meiryo UI" panose="020B0604030504040204" pitchFamily="50" charset="-128"/>
                <a:ea typeface="Meiryo UI" panose="020B0604030504040204" pitchFamily="50" charset="-128"/>
              </a:rPr>
              <a:t>、今まで以上の換気や人との距離、大声を出さないなどの３密を回避した感染予防対策の更なる徹底が必要。</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⇒ワクチン接種による重症化予防、発症予防効果</a:t>
            </a:r>
            <a:r>
              <a:rPr lang="ja-JP" altLang="en-US" sz="1600" b="1" dirty="0">
                <a:solidFill>
                  <a:schemeClr val="tx1"/>
                </a:solidFill>
                <a:latin typeface="Meiryo UI" panose="020B0604030504040204" pitchFamily="50" charset="-128"/>
                <a:ea typeface="Meiryo UI" panose="020B0604030504040204" pitchFamily="50" charset="-128"/>
              </a:rPr>
              <a:t>が</a:t>
            </a:r>
            <a:r>
              <a:rPr lang="ja-JP" altLang="en-US" sz="1600" b="1" dirty="0" smtClean="0">
                <a:solidFill>
                  <a:schemeClr val="tx1"/>
                </a:solidFill>
                <a:latin typeface="Meiryo UI" panose="020B0604030504040204" pitchFamily="50" charset="-128"/>
                <a:ea typeface="Meiryo UI" panose="020B0604030504040204" pitchFamily="50" charset="-128"/>
              </a:rPr>
              <a:t>見られることから、</a:t>
            </a:r>
            <a:r>
              <a:rPr lang="en-US" altLang="ja-JP" sz="1600" b="1" dirty="0" smtClean="0">
                <a:solidFill>
                  <a:schemeClr val="tx1"/>
                </a:solidFill>
                <a:latin typeface="Meiryo UI" panose="020B0604030504040204" pitchFamily="50" charset="-128"/>
                <a:ea typeface="Meiryo UI" panose="020B0604030504040204" pitchFamily="50" charset="-128"/>
              </a:rPr>
              <a:t>50</a:t>
            </a:r>
            <a:r>
              <a:rPr lang="ja-JP" altLang="en-US" sz="1600" b="1" dirty="0" smtClean="0">
                <a:solidFill>
                  <a:schemeClr val="tx1"/>
                </a:solidFill>
                <a:latin typeface="Meiryo UI" panose="020B0604030504040204" pitchFamily="50" charset="-128"/>
                <a:ea typeface="Meiryo UI" panose="020B0604030504040204" pitchFamily="50" charset="-128"/>
              </a:rPr>
              <a:t>代以下のワクチン接種の促進が必要。</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一方、ワクチン２回接種後</a:t>
            </a:r>
            <a:r>
              <a:rPr lang="en-US" altLang="ja-JP" sz="1600" b="1" dirty="0" smtClean="0">
                <a:solidFill>
                  <a:schemeClr val="tx1"/>
                </a:solidFill>
                <a:latin typeface="Meiryo UI" panose="020B0604030504040204" pitchFamily="50" charset="-128"/>
                <a:ea typeface="Meiryo UI" panose="020B0604030504040204" pitchFamily="50" charset="-128"/>
              </a:rPr>
              <a:t>14</a:t>
            </a:r>
            <a:r>
              <a:rPr lang="ja-JP" altLang="en-US" sz="1600" b="1" dirty="0" smtClean="0">
                <a:solidFill>
                  <a:schemeClr val="tx1"/>
                </a:solidFill>
                <a:latin typeface="Meiryo UI" panose="020B0604030504040204" pitchFamily="50" charset="-128"/>
                <a:ea typeface="Meiryo UI" panose="020B0604030504040204" pitchFamily="50" charset="-128"/>
              </a:rPr>
              <a:t>日以降の発症者の増加や、ワクチン接種が各年代層に十分に進んでいない状況での周囲への感染の拡がり</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を防ぐため、ワクチン接種後も感染防止対策の徹底の働きかけが必要。</a:t>
            </a:r>
            <a:endParaRPr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a:xfrm>
            <a:off x="48491" y="2538361"/>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Tree>
    <p:extLst>
      <p:ext uri="{BB962C8B-B14F-4D97-AF65-F5344CB8AC3E}">
        <p14:creationId xmlns:p14="http://schemas.microsoft.com/office/powerpoint/2010/main" val="27233860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5336</TotalTime>
  <Words>1096</Words>
  <Application>Microsoft Office PowerPoint</Application>
  <PresentationFormat>ワイド画面</PresentationFormat>
  <Paragraphs>54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37</cp:revision>
  <cp:lastPrinted>2021-08-17T03:28:13Z</cp:lastPrinted>
  <dcterms:created xsi:type="dcterms:W3CDTF">2020-07-15T08:05:42Z</dcterms:created>
  <dcterms:modified xsi:type="dcterms:W3CDTF">2021-09-09T02:07:58Z</dcterms:modified>
</cp:coreProperties>
</file>