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17BA1-D3D7-45E2-970A-CB7C24E57292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8E667-37A0-4A31-803A-441A98B804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64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A46B-3EC5-4541-B853-403068AD5E00}" type="datetime3">
              <a:rPr kumimoji="1" lang="ja-JP" altLang="en-US" smtClean="0"/>
              <a:t>令和3年8月18日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14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5EEE-F01F-479F-817F-7D609CBF6ECE}" type="datetime3">
              <a:rPr kumimoji="1" lang="ja-JP" altLang="en-US" smtClean="0"/>
              <a:t>令和3年8月18日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7DBA-1984-4D37-865A-64385BCEB893}" type="datetime3">
              <a:rPr kumimoji="1" lang="ja-JP" altLang="en-US" smtClean="0"/>
              <a:t>令和3年8月18日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7B26-906A-43EF-BA69-0269BFE33F4A}" type="datetime3">
              <a:rPr kumimoji="1" lang="ja-JP" altLang="en-US" smtClean="0"/>
              <a:t>令和3年8月18日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4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44C38-FDFC-4794-99E9-2C4B0CD5168F}" type="datetime3">
              <a:rPr kumimoji="1" lang="ja-JP" altLang="en-US" smtClean="0"/>
              <a:t>令和3年8月18日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76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AD9-B493-4E66-BC87-5D9380344681}" type="datetime3">
              <a:rPr kumimoji="1" lang="ja-JP" altLang="en-US" smtClean="0"/>
              <a:t>令和3年8月18日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26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95C2-570E-471C-9B8A-7B409081C7B1}" type="datetime3">
              <a:rPr kumimoji="1" lang="ja-JP" altLang="en-US" smtClean="0"/>
              <a:t>令和3年8月18日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62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72A5-2CC1-4889-8FCE-9E25547C8F55}" type="datetime3">
              <a:rPr kumimoji="1" lang="ja-JP" altLang="en-US" smtClean="0"/>
              <a:t>令和3年8月18日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C832-B755-4EB6-A716-1C79D031EC79}" type="datetime3">
              <a:rPr kumimoji="1" lang="ja-JP" altLang="en-US" smtClean="0"/>
              <a:t>令和3年8月18日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A4E0D-3395-4DEC-8401-1236F4075E10}" type="datetime3">
              <a:rPr kumimoji="1" lang="ja-JP" altLang="en-US" smtClean="0"/>
              <a:t>令和3年8月18日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8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C18B-4797-4ECB-917B-79CFE96BFC94}" type="datetime3">
              <a:rPr kumimoji="1" lang="ja-JP" altLang="en-US" smtClean="0"/>
              <a:t>令和3年8月18日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36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E9C8D-387B-4003-A7E7-7BD8978E9EEE}" type="datetime3">
              <a:rPr kumimoji="1" lang="ja-JP" altLang="en-US" smtClean="0"/>
              <a:t>令和3年8月18日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33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-1628"/>
            <a:ext cx="12191999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緊急事態措置の実効性確保に向けた取組み</a:t>
            </a:r>
            <a:endParaRPr lang="en-US" altLang="ja-JP" sz="20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47153" y="2736852"/>
            <a:ext cx="5314275" cy="400110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「飲食店」見回り隊（措置内容の周知徹底）</a:t>
            </a:r>
            <a:endParaRPr lang="en-US" altLang="ja-JP" sz="20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240244" y="3204858"/>
            <a:ext cx="1260000" cy="288000"/>
          </a:xfrm>
          <a:prstGeom prst="round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　　象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267205" y="4001312"/>
            <a:ext cx="1260000" cy="288000"/>
          </a:xfrm>
          <a:prstGeom prst="round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実施内容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688762" y="3941554"/>
            <a:ext cx="10311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酒類提供又はカラオケ設備提供する場合の施設の休止や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営業にあたっての要請事項（マスク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会食の周知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、アクリル板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の設置等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）の措置内容の周知徹底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675703" y="3599938"/>
            <a:ext cx="9355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最大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班（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人）体制（民間委託）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期間：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8/2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8/31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17:00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20:00】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688762" y="3217645"/>
            <a:ext cx="10476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約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57,000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店（テイクアウト店等を除く）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147153" y="451180"/>
            <a:ext cx="1723549" cy="400110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夜の見回り隊</a:t>
            </a:r>
            <a:endParaRPr lang="en-US" altLang="ja-JP" sz="20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176961" y="918443"/>
            <a:ext cx="1260000" cy="288000"/>
          </a:xfrm>
          <a:prstGeom prst="round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　　象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228477" y="1713894"/>
            <a:ext cx="1260000" cy="288000"/>
          </a:xfrm>
          <a:prstGeom prst="round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実施内容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203261" y="1307384"/>
            <a:ext cx="1260000" cy="288000"/>
          </a:xfrm>
          <a:prstGeom prst="round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　　制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641023" y="908747"/>
            <a:ext cx="9038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約９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0,000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店（飲食店営業許可店舗。ただし、重点見回り地区の店舗除く）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637843" y="1297366"/>
            <a:ext cx="92136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最大</a:t>
            </a:r>
            <a:r>
              <a:rPr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人体制（民間委託）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期間：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8/2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8/31 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20:00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21:30】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642708" y="1660333"/>
            <a:ext cx="10123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営業時間短縮要請にかかる現地確認　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⇒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未協力店舗に対して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、府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職員による実地調査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を行い、個別</a:t>
            </a:r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要請、命令等の法的措置を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実施</a:t>
            </a:r>
            <a:endParaRPr lang="ja-JP" altLang="en-US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996960" y="6316174"/>
            <a:ext cx="2743200" cy="365125"/>
          </a:xfrm>
        </p:spPr>
        <p:txBody>
          <a:bodyPr/>
          <a:lstStyle/>
          <a:p>
            <a:fld id="{885B2FA2-BC9A-47D4-898D-1328FFDC8D83}" type="slidenum">
              <a:rPr kumimoji="1" lang="ja-JP" altLang="en-US" sz="1800" smtClean="0"/>
              <a:t>1</a:t>
            </a:fld>
            <a:endParaRPr kumimoji="1" lang="ja-JP" altLang="en-US" sz="1800" dirty="0"/>
          </a:p>
        </p:txBody>
      </p:sp>
      <p:sp>
        <p:nvSpPr>
          <p:cNvPr id="20" name="角丸四角形 19"/>
          <p:cNvSpPr/>
          <p:nvPr/>
        </p:nvSpPr>
        <p:spPr>
          <a:xfrm>
            <a:off x="215208" y="2206273"/>
            <a:ext cx="1260000" cy="288000"/>
          </a:xfrm>
          <a:prstGeom prst="round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実施状況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267205" y="4524881"/>
            <a:ext cx="1260000" cy="288000"/>
          </a:xfrm>
          <a:prstGeom prst="round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実施状況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0362697" y="557079"/>
            <a:ext cx="1584017" cy="307777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※8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kumimoji="1"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日現在</a:t>
            </a:r>
            <a:endParaRPr kumimoji="1"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10825759" y="33184"/>
            <a:ext cx="1161552" cy="32347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</a:pPr>
            <a:r>
              <a:rPr kumimoji="1" lang="ja-JP" altLang="en-US" sz="140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資料１ｰ７</a:t>
            </a:r>
            <a:endParaRPr kumimoji="1" lang="ja-JP" altLang="en-US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55757"/>
              </p:ext>
            </p:extLst>
          </p:nvPr>
        </p:nvGraphicFramePr>
        <p:xfrm>
          <a:off x="870244" y="5064692"/>
          <a:ext cx="10575127" cy="1774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780">
                  <a:extLst>
                    <a:ext uri="{9D8B030D-6E8A-4147-A177-3AD203B41FA5}">
                      <a16:colId xmlns:a16="http://schemas.microsoft.com/office/drawing/2014/main" val="3164104115"/>
                    </a:ext>
                  </a:extLst>
                </a:gridCol>
                <a:gridCol w="1275347">
                  <a:extLst>
                    <a:ext uri="{9D8B030D-6E8A-4147-A177-3AD203B41FA5}">
                      <a16:colId xmlns:a16="http://schemas.microsoft.com/office/drawing/2014/main" val="2573443804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3839469970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1101165813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2696678852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2019230294"/>
                    </a:ext>
                  </a:extLst>
                </a:gridCol>
              </a:tblGrid>
              <a:tr h="48108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4/5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4/24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まん延防止等重点措置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（大阪市内）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4/25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～５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/11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緊急事態措置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（大阪市内）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6/21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～７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１１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まん延防止等重点措置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（大阪府内）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８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２～８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１５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緊急事態措置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（大阪府内）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239333"/>
                  </a:ext>
                </a:extLst>
              </a:tr>
              <a:tr h="284652">
                <a:tc row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要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請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内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容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飲食店等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5401950"/>
                  </a:ext>
                </a:extLst>
              </a:tr>
              <a:tr h="35240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酒類の提供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19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時まで可能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停止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（提供の場合は休業要請）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19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時まで可能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（ＧＳ認証等、</a:t>
                      </a: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人以内）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停止</a:t>
                      </a:r>
                      <a:endParaRPr kumimoji="1" lang="en-US" altLang="ja-JP" sz="12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（提供の場合は休業要請）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955741"/>
                  </a:ext>
                </a:extLst>
              </a:tr>
              <a:tr h="2138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大規模商業施設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時まで時短協力依頼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休業要請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時まで時短要請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時まで時短要請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8486605"/>
                  </a:ext>
                </a:extLst>
              </a:tr>
              <a:tr h="284652"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臨時休業等率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22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76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40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60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4915481"/>
                  </a:ext>
                </a:extLst>
              </a:tr>
            </a:tbl>
          </a:graphicData>
        </a:graphic>
      </p:graphicFrame>
      <p:sp>
        <p:nvSpPr>
          <p:cNvPr id="26" name="角丸四角形 25"/>
          <p:cNvSpPr/>
          <p:nvPr/>
        </p:nvSpPr>
        <p:spPr>
          <a:xfrm>
            <a:off x="242850" y="3586081"/>
            <a:ext cx="1260000" cy="288000"/>
          </a:xfrm>
          <a:prstGeom prst="round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　　制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88762" y="4523321"/>
            <a:ext cx="10311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見回り店舗数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24,131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店（うち訪問済 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9,170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店、臨時休業等 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13,818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店、廃業・対象外 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1,143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店）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〔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臨時休業等率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60.1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％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廃業・対象外除く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〕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635106" y="2192644"/>
            <a:ext cx="10311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見回り店舗数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38,727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店（うち協力店舗 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37,772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店、未協力 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435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店、判断できなかった 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520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店）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〔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協力率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98.9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％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判断できなかった店舗除く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〕</a:t>
            </a:r>
          </a:p>
        </p:txBody>
      </p:sp>
    </p:spTree>
    <p:extLst>
      <p:ext uri="{BB962C8B-B14F-4D97-AF65-F5344CB8AC3E}">
        <p14:creationId xmlns:p14="http://schemas.microsoft.com/office/powerpoint/2010/main" val="101574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6232"/>
            <a:ext cx="12191999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緊急事態措置の実効性確保に向けた取組み</a:t>
            </a:r>
            <a:endParaRPr lang="en-US" altLang="ja-JP" sz="24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147152" y="643487"/>
            <a:ext cx="11796733" cy="40011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繁華街（キタ地区、北新地地区、ミナミ地区）における重点的な夜の見回り及び店舗への働きかけ</a:t>
            </a:r>
            <a:endParaRPr lang="en-US" altLang="ja-JP" sz="20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151203" y="1141203"/>
            <a:ext cx="1260000" cy="374571"/>
          </a:xfrm>
          <a:prstGeom prst="round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　　象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185790" y="2178731"/>
            <a:ext cx="1260000" cy="374571"/>
          </a:xfrm>
          <a:prstGeom prst="round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実施内容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189190" y="1630378"/>
            <a:ext cx="1260000" cy="374571"/>
          </a:xfrm>
          <a:prstGeom prst="round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　　制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682759" y="1192719"/>
            <a:ext cx="88198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キタ地区、北新地地区、ミナミ地区の約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8,000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　　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対象エリアはＰ３参照　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693097" y="1592102"/>
            <a:ext cx="9617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最大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人体制（民間委託）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「夜の見回り隊」とは別体制。期間中に複数回、巡回。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期間：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8/2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8/31 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20:00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21:30】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646847" y="2202266"/>
            <a:ext cx="3876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「夜の見回り隊」と同様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200686" y="6390009"/>
            <a:ext cx="2743200" cy="365125"/>
          </a:xfrm>
        </p:spPr>
        <p:txBody>
          <a:bodyPr/>
          <a:lstStyle/>
          <a:p>
            <a:fld id="{885B2FA2-BC9A-47D4-898D-1328FFDC8D83}" type="slidenum">
              <a:rPr kumimoji="1" lang="ja-JP" altLang="en-US" sz="1800" smtClean="0"/>
              <a:t>2</a:t>
            </a:fld>
            <a:endParaRPr kumimoji="1" lang="ja-JP" altLang="en-US" sz="1800" dirty="0"/>
          </a:p>
        </p:txBody>
      </p:sp>
      <p:sp>
        <p:nvSpPr>
          <p:cNvPr id="15" name="角丸四角形 14"/>
          <p:cNvSpPr/>
          <p:nvPr/>
        </p:nvSpPr>
        <p:spPr>
          <a:xfrm>
            <a:off x="174803" y="2650900"/>
            <a:ext cx="1260000" cy="374571"/>
          </a:xfrm>
          <a:prstGeom prst="round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実施状況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2758" y="3128018"/>
            <a:ext cx="1584017" cy="307777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kumimoji="1"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kumimoji="1"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５日現在）</a:t>
            </a:r>
            <a:endParaRPr kumimoji="1"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80190" y="4935284"/>
            <a:ext cx="1260000" cy="374571"/>
          </a:xfrm>
          <a:prstGeom prst="round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　　象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280190" y="5516021"/>
            <a:ext cx="1260000" cy="374571"/>
          </a:xfrm>
          <a:prstGeom prst="round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　　制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834462" y="4990037"/>
            <a:ext cx="77183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繁華街において、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時以降営業が確認された店舗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834462" y="5466057"/>
            <a:ext cx="9617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班（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人）体制（大阪府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人、大阪府警察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人）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期間：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8/17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8/20 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20:00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21:30】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40716" y="4176326"/>
            <a:ext cx="11409603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繁華街において、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時以降営業している店舗に対し、警察の協力の下、府職員が直接訪問し、時短要請に応じてもらえるよう個別店舗への働きかけを実施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10800000">
            <a:off x="4007115" y="3865039"/>
            <a:ext cx="3811762" cy="19048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93097" y="2686194"/>
            <a:ext cx="3876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見回り店舗数　延べ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14,296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925069" y="2974107"/>
            <a:ext cx="9662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うち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8/2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8/9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（１巡）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見回り店舗数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7,455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店（うち協力店舗 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7,063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店、未協力 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201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店、判断できなかった </a:t>
            </a:r>
            <a:r>
              <a:rPr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91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店）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〔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協力率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97.2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％　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判断できなかった店舗除く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〕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625" y="4822657"/>
            <a:ext cx="2671970" cy="2003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342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図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34" y="538789"/>
            <a:ext cx="3873360" cy="2706687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394" y="538789"/>
            <a:ext cx="3310924" cy="4514141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45" y="538788"/>
            <a:ext cx="3179863" cy="4213515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" y="6232"/>
            <a:ext cx="12191999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緊急事態措置の実効性確保に向けた取組み</a:t>
            </a:r>
            <a:endParaRPr lang="en-US" altLang="ja-JP" sz="24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200686" y="6390009"/>
            <a:ext cx="2743200" cy="365125"/>
          </a:xfrm>
        </p:spPr>
        <p:txBody>
          <a:bodyPr/>
          <a:lstStyle/>
          <a:p>
            <a:fld id="{885B2FA2-BC9A-47D4-898D-1328FFDC8D83}" type="slidenum">
              <a:rPr kumimoji="1" lang="ja-JP" altLang="en-US" sz="1800" smtClean="0"/>
              <a:t>3</a:t>
            </a:fld>
            <a:endParaRPr kumimoji="1" lang="ja-JP" altLang="en-US" sz="1800" dirty="0"/>
          </a:p>
        </p:txBody>
      </p:sp>
      <p:sp>
        <p:nvSpPr>
          <p:cNvPr id="7" name="正方形/長方形 6"/>
          <p:cNvSpPr/>
          <p:nvPr/>
        </p:nvSpPr>
        <p:spPr>
          <a:xfrm>
            <a:off x="188840" y="5017328"/>
            <a:ext cx="10187404" cy="400110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府民への呼びかけ（外出自粛、路上飲みへの注意喚起等）にかかる広報活動について</a:t>
            </a:r>
            <a:endParaRPr lang="en-US" altLang="ja-JP" sz="20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4750" y="5502712"/>
            <a:ext cx="1136231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○各市町村、消防等と連携した活動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・青色防犯パトロール車（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27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市町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140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台）、消防車、ゴミ収集車、広報車の巡回による呼びかけの実施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・防災行政無線、広報誌、ＳＮＳ等を活用した発信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・鉄道（ＪＲ、大阪メトロ等）や高速道路等のデジタルサイネージ、車内放送による呼びかけの実施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など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6462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2620</TotalTime>
  <Words>772</Words>
  <Application>Microsoft Office PowerPoint</Application>
  <PresentationFormat>ワイド画面</PresentationFormat>
  <Paragraphs>95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UD デジタル 教科書体 NK-B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351</cp:revision>
  <cp:lastPrinted>2021-08-17T06:16:26Z</cp:lastPrinted>
  <dcterms:created xsi:type="dcterms:W3CDTF">2021-04-05T13:06:10Z</dcterms:created>
  <dcterms:modified xsi:type="dcterms:W3CDTF">2021-08-18T01:52:57Z</dcterms:modified>
</cp:coreProperties>
</file>