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1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0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9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9FF-38EC-4F1A-A796-F9D761ED2E4A}" type="datetimeFigureOut">
              <a:rPr kumimoji="1" lang="ja-JP" altLang="en-US" smtClean="0"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9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3770" y="491862"/>
            <a:ext cx="12195770" cy="7684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417209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宿泊療養施設の確保について</a:t>
            </a:r>
            <a:r>
              <a:rPr lang="ja-JP" altLang="en-US" sz="105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</a:t>
            </a:r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378048"/>
              </p:ext>
            </p:extLst>
          </p:nvPr>
        </p:nvGraphicFramePr>
        <p:xfrm>
          <a:off x="184024" y="1827534"/>
          <a:ext cx="6292670" cy="3408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500">
                  <a:extLst>
                    <a:ext uri="{9D8B030D-6E8A-4147-A177-3AD203B41FA5}">
                      <a16:colId xmlns:a16="http://schemas.microsoft.com/office/drawing/2014/main" val="2383684622"/>
                    </a:ext>
                  </a:extLst>
                </a:gridCol>
                <a:gridCol w="2689311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1154268585"/>
                    </a:ext>
                  </a:extLst>
                </a:gridCol>
                <a:gridCol w="763611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  <a:gridCol w="1326613">
                  <a:extLst>
                    <a:ext uri="{9D8B030D-6E8A-4147-A177-3AD203B41FA5}">
                      <a16:colId xmlns:a16="http://schemas.microsoft.com/office/drawing/2014/main" val="2599516011"/>
                    </a:ext>
                  </a:extLst>
                </a:gridCol>
              </a:tblGrid>
              <a:tr h="34305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８月１５日時点運用施設数（室数）　　１５施設　　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4,148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　</a:t>
                      </a:r>
                      <a:endParaRPr lang="ja-JP" altLang="en-US" sz="16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75912"/>
                  </a:ext>
                </a:extLst>
              </a:tr>
              <a:tr h="299146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spc="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新規開設施設の状況</a:t>
                      </a:r>
                      <a:endParaRPr kumimoji="1" lang="ja-JP" altLang="en-US" sz="1600" b="1" spc="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675831"/>
                  </a:ext>
                </a:extLst>
              </a:tr>
              <a:tr h="2991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施設数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施設名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所在地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室数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新規開設状況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441922"/>
                  </a:ext>
                </a:extLst>
              </a:tr>
              <a:tr h="347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スマイルホテルプレミアム大阪本町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286</a:t>
                      </a:r>
                      <a:endParaRPr kumimoji="1" lang="ja-JP" altLang="en-US" sz="16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8/16</a:t>
                      </a:r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42003"/>
                  </a:ext>
                </a:extLst>
              </a:tr>
              <a:tr h="347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ホリデイ・イン大阪難波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282</a:t>
                      </a:r>
                      <a:endParaRPr kumimoji="1" lang="ja-JP" altLang="en-US" sz="16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8/17</a:t>
                      </a:r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58022"/>
                  </a:ext>
                </a:extLst>
              </a:tr>
              <a:tr h="347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東横イン大阪伊丹空港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豊中市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270</a:t>
                      </a:r>
                      <a:endParaRPr kumimoji="1" lang="ja-JP" altLang="en-US" sz="16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8/18</a:t>
                      </a:r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28024"/>
                  </a:ext>
                </a:extLst>
              </a:tr>
              <a:tr h="347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４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ライズホテル大阪なんば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浪速区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２８４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8/19</a:t>
                      </a:r>
                      <a:r>
                        <a:rPr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319013"/>
                  </a:ext>
                </a:extLst>
              </a:tr>
              <a:tr h="347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５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東横イン淀屋橋駅南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中央区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３４８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8/21</a:t>
                      </a:r>
                      <a:r>
                        <a:rPr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95285"/>
                  </a:ext>
                </a:extLst>
              </a:tr>
              <a:tr h="3476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６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東横インあべの天王寺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西成区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３８１</a:t>
                      </a:r>
                      <a:endParaRPr kumimoji="1"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8/25</a:t>
                      </a:r>
                      <a:r>
                        <a:rPr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予定</a:t>
                      </a:r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84400"/>
                  </a:ext>
                </a:extLst>
              </a:tr>
              <a:tr h="3476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　　　　　　　　　　　　　　　　　　　　　　　　　　　　　　　合　計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１，</a:t>
                      </a:r>
                      <a:r>
                        <a:rPr kumimoji="1" lang="en-US" altLang="ja-JP" sz="1600" b="1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851</a:t>
                      </a:r>
                      <a:endParaRPr kumimoji="1"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600" b="1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86928"/>
                  </a:ext>
                </a:extLst>
              </a:tr>
            </a:tbl>
          </a:graphicData>
        </a:graphic>
      </p:graphicFrame>
      <p:sp>
        <p:nvSpPr>
          <p:cNvPr id="31" name="サブタイトル 2"/>
          <p:cNvSpPr txBox="1">
            <a:spLocks/>
          </p:cNvSpPr>
          <p:nvPr/>
        </p:nvSpPr>
        <p:spPr>
          <a:xfrm>
            <a:off x="10631136" y="51596"/>
            <a:ext cx="1501957" cy="2853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資料１－５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861614"/>
              </p:ext>
            </p:extLst>
          </p:nvPr>
        </p:nvGraphicFramePr>
        <p:xfrm>
          <a:off x="6915995" y="1827536"/>
          <a:ext cx="5159845" cy="340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91">
                  <a:extLst>
                    <a:ext uri="{9D8B030D-6E8A-4147-A177-3AD203B41FA5}">
                      <a16:colId xmlns:a16="http://schemas.microsoft.com/office/drawing/2014/main" val="443164274"/>
                    </a:ext>
                  </a:extLst>
                </a:gridCol>
                <a:gridCol w="1177118">
                  <a:extLst>
                    <a:ext uri="{9D8B030D-6E8A-4147-A177-3AD203B41FA5}">
                      <a16:colId xmlns:a16="http://schemas.microsoft.com/office/drawing/2014/main" val="2982293597"/>
                    </a:ext>
                  </a:extLst>
                </a:gridCol>
                <a:gridCol w="3072736">
                  <a:extLst>
                    <a:ext uri="{9D8B030D-6E8A-4147-A177-3AD203B41FA5}">
                      <a16:colId xmlns:a16="http://schemas.microsoft.com/office/drawing/2014/main" val="4247647115"/>
                    </a:ext>
                  </a:extLst>
                </a:gridCol>
              </a:tblGrid>
              <a:tr h="47790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運用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ﾌｪｰｽﾞ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施設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室数</a:t>
                      </a:r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次ﾌｪｰｽﾞ移行の判断基準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下記基準と感染拡大状況から総合的に判断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052618"/>
                  </a:ext>
                </a:extLst>
              </a:tr>
              <a:tr h="2389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感染拡大時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284621"/>
                  </a:ext>
                </a:extLst>
              </a:tr>
              <a:tr h="54149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ﾌｪｰｽﾞ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240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r>
                        <a:rPr kumimoji="1" lang="en-US" altLang="ja-JP" sz="1600" baseline="300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※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フェーズ２移行準備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8450"/>
                  </a:ext>
                </a:extLst>
              </a:tr>
              <a:tr h="541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2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1,600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800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フェーズ３移行準備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068998"/>
                  </a:ext>
                </a:extLst>
              </a:tr>
              <a:tr h="541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3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2,400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  およそ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1,200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フェーズ４移行準備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07694"/>
                  </a:ext>
                </a:extLst>
              </a:tr>
              <a:tr h="5414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4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4,000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 およそ</a:t>
                      </a:r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2,000</a:t>
                      </a:r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人以上</a:t>
                      </a:r>
                    </a:p>
                    <a:p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➔ フェーズ</a:t>
                      </a:r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</a:t>
                      </a:r>
                      <a:r>
                        <a:rPr lang="ja-JP" altLang="en-US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移行準備</a:t>
                      </a:r>
                      <a:endParaRPr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21673"/>
                  </a:ext>
                </a:extLst>
              </a:tr>
              <a:tr h="525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ﾌｪｰｽﾞ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5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6,000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600" dirty="0" smtClean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-</a:t>
                      </a:r>
                      <a:endParaRPr lang="ja-JP" altLang="en-US" sz="1600" dirty="0"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826162"/>
                  </a:ext>
                </a:extLst>
              </a:tr>
            </a:tbl>
          </a:graphicData>
        </a:graphic>
      </p:graphicFrame>
      <p:sp>
        <p:nvSpPr>
          <p:cNvPr id="38" name="角丸四角形 37"/>
          <p:cNvSpPr/>
          <p:nvPr/>
        </p:nvSpPr>
        <p:spPr>
          <a:xfrm>
            <a:off x="21562" y="537106"/>
            <a:ext cx="12055675" cy="72318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❏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新型コロナウイルス感染者の急増により、８月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日に総入所者が２，０００人を超え、確保計画に基づいた、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 運用フェーズ５の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6,000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室を順次確保。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lang="ja-JP" altLang="en-US" sz="11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0" y="1497574"/>
            <a:ext cx="5650763" cy="22146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 フェーズ４からフェーズ５への移行状況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640613" y="1487849"/>
            <a:ext cx="5300364" cy="23755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〇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宿泊療養施設確保計画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6" name="二等辺三角形 25"/>
          <p:cNvSpPr/>
          <p:nvPr/>
        </p:nvSpPr>
        <p:spPr>
          <a:xfrm rot="10800000">
            <a:off x="4622135" y="5544389"/>
            <a:ext cx="4036957" cy="33275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1020235" y="5565798"/>
            <a:ext cx="5474727" cy="1346501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7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700" b="1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7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8871743" y="5306081"/>
            <a:ext cx="3204097" cy="193627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pPr algn="r">
              <a:lnSpc>
                <a:spcPts val="1800"/>
              </a:lnSpc>
            </a:pP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 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総入所者数（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８</a:t>
            </a:r>
            <a:r>
              <a:rPr lang="en-US" altLang="ja-JP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/</a:t>
            </a:r>
            <a:r>
              <a:rPr lang="ja-JP" altLang="en-US" sz="14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１時点２，００４人）</a:t>
            </a:r>
            <a:endParaRPr lang="en-US" altLang="ja-JP" sz="14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82406"/>
              </p:ext>
            </p:extLst>
          </p:nvPr>
        </p:nvGraphicFramePr>
        <p:xfrm>
          <a:off x="3887778" y="6067945"/>
          <a:ext cx="5505672" cy="69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672">
                  <a:extLst>
                    <a:ext uri="{9D8B030D-6E8A-4147-A177-3AD203B41FA5}">
                      <a16:colId xmlns:a16="http://schemas.microsoft.com/office/drawing/2014/main" val="2573539383"/>
                    </a:ext>
                  </a:extLst>
                </a:gridCol>
              </a:tblGrid>
              <a:tr h="6920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  <a:r>
                        <a:rPr kumimoji="1" lang="ja-JP" altLang="en-US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合計    </a:t>
                      </a:r>
                      <a:r>
                        <a:rPr kumimoji="1" lang="en-US" altLang="ja-JP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5,999</a:t>
                      </a:r>
                      <a:r>
                        <a:rPr kumimoji="1" lang="ja-JP" altLang="en-US" sz="2400" dirty="0" smtClean="0">
                          <a:solidFill>
                            <a:srgbClr val="FF0000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室  　確保</a:t>
                      </a:r>
                      <a:endParaRPr kumimoji="1" lang="en-US" altLang="ja-JP" sz="2400" dirty="0" smtClean="0">
                        <a:solidFill>
                          <a:srgbClr val="FF0000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36000" marR="36000" marT="108000" marB="3600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577067"/>
                  </a:ext>
                </a:extLst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4745949" y="6466516"/>
            <a:ext cx="4064497" cy="3175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さらに大阪南部の宿泊施設を準備中</a:t>
            </a:r>
            <a:endParaRPr kumimoji="1"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上カーブ矢印 2"/>
          <p:cNvSpPr/>
          <p:nvPr/>
        </p:nvSpPr>
        <p:spPr>
          <a:xfrm rot="5400000">
            <a:off x="6457558" y="4641638"/>
            <a:ext cx="524720" cy="18601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9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335</Words>
  <Application>Microsoft Office PowerPoint</Application>
  <PresentationFormat>ワイド画面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339</cp:revision>
  <cp:lastPrinted>2021-08-17T02:28:29Z</cp:lastPrinted>
  <dcterms:created xsi:type="dcterms:W3CDTF">2021-03-29T04:27:50Z</dcterms:created>
  <dcterms:modified xsi:type="dcterms:W3CDTF">2021-08-18T01:51:14Z</dcterms:modified>
</cp:coreProperties>
</file>