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9" r:id="rId2"/>
    <p:sldId id="271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99"/>
    <a:srgbClr val="FF993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639" autoAdjust="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B1B45-5C22-4CEE-8323-970FED29B128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6C24B-3581-4302-A2F9-B8782FBC7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74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6C24B-3581-4302-A2F9-B8782FBC780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722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6C24B-3581-4302-A2F9-B8782FBC780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86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0BC2-6C0F-4DFC-90CE-CC6C5AA34635}" type="datetime1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23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2A0E-D0EF-4A58-BD75-56434BA56490}" type="datetime1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9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F144-5A6F-4C69-B57B-237BCEF89E4F}" type="datetime1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4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968-3AAD-4639-AB6C-C1D89E312425}" type="datetime1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5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A592-3928-49E4-A791-0BBF40EA1C5F}" type="datetime1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2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302B-D854-45A5-B45C-06B33223A715}" type="datetime1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14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1CA8-DB69-4CF6-A0D8-171507DF8EDC}" type="datetime1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1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D104-362C-4B9D-AA8F-04CECB899D86}" type="datetime1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BACE-A5C8-41B9-811F-83831181E20E}" type="datetime1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5529-7BAE-4920-B9A5-1B2B5C8DB297}" type="datetime1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81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994D-8268-44FE-97FA-730E4BED3EBF}" type="datetime1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97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9E30-17B9-4BDA-B8CC-3964B5C6232A}" type="datetime1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2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-1844"/>
            <a:ext cx="12192000" cy="46828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感染状況と医療提供体制の状況について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2085" y="577332"/>
            <a:ext cx="12192000" cy="69865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kumimoji="1"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（１）大阪府の発生動向</a:t>
            </a:r>
            <a:endParaRPr kumimoji="1"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１カ月以上の長期間にわたって感染が急拡大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しており、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一日平均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1,588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名と第四波の感染規模を大きく上回っている。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第四波の感染急拡大の大きな要因となったアルファ株よりも、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感染力が約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倍高いとされるデルタ株への置き換わりが約８割と急速に進み、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９月上旬にはほぼ置き換わるものと予測され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（アドバイザリーボード資料）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更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なる感染拡大が継続することが懸念。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8/2</a:t>
            </a:r>
            <a:r>
              <a:rPr lang="ja-JP" altLang="en-US" sz="16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の緊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急事態措置適用後に人流はや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減少に転じたが、第四波の緊急事態措置適用（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4/25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）後と比較すると、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減少幅は小さく、第四波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lang="ja-JP" altLang="en-US" sz="16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ほどには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減少していない。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第四波は、緊急事態措置適用後、強い措置により人流抑制を図った結果、急速に感染が収束したが、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第五波は措置適用後も感染が急拡大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した状態が継続。現時点、新規陽性者数の減少傾向が見られない。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新規陽性者数に占める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代以下の割合が６割強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代以下の世代で依然、増加しており、微増にとどまっていた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代以上も増加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新規陽性者に占める感染経路不明の割合は、依然、６割以上で高止まりしており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市中感染による感染拡大が継続する恐れ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　直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近１週間の人口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万人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あたりの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新規陽性者数は、市内・市外ともに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8/2</a:t>
            </a:r>
            <a:r>
              <a:rPr lang="ja-JP" altLang="en-US" sz="16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の緊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急事態措置適用後も急増。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（２）クラスター</a:t>
            </a:r>
            <a:r>
              <a:rPr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の発生</a:t>
            </a:r>
            <a:r>
              <a:rPr lang="ja-JP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動向・陽性者のエピソード関連</a:t>
            </a:r>
            <a:endParaRPr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クラスターとしては、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第三・四波と比べ、施設関連の割合が低い一方、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大学・学校関連と企業事業所関連の割合が増加。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 大学・学校関連では、部活動が４分の３を占め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、うち運動部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大半。就学児～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学生の１割強に部活動や集団活動等のエピソード有。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　未就学児・就学児の陽性者が急増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児童クラスターも複数確認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。陽性者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のエピソードとして、旅行や出張が多く確認。</a:t>
            </a:r>
          </a:p>
          <a:p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（３）感染・療養状況とワクチン接種状況</a:t>
            </a:r>
            <a:endParaRPr lang="en-US" altLang="ja-JP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　年齢別ワクチン接種率（２回接種）は、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歳以上が８割を超過、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64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歳は５割弱、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代は２割弱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となっている（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8/15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時点）。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新規陽性者に占める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代以上の割合は、依然、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％を下回っている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ものの、感染拡大を背景に新規陽性者数は増加。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　統計的分析が可能な状態までデータは蓄積されていないが、現時点で、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ワクチン未接種者における新規陽性者数と比べ、ワクチン接種者に占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 </a:t>
            </a:r>
            <a:r>
              <a:rPr lang="ja-JP" altLang="en-US" sz="16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める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新規陽性者数は少なく、また、ワクチン接種者のうち、ワクチン効果が期待される２回接種後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日以降に発症した者も少ない。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（上記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日以降の発症者も確認されていることから、ワクチン接種により感染リスクがゼロになるものではなく、引き続き感染対策が必要。）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 また、上記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日以降の発症者のうち、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重症、死亡例は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日時点で確認されていない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A396F46-6F5F-483F-BC68-432494F2ED7F}"/>
              </a:ext>
            </a:extLst>
          </p:cNvPr>
          <p:cNvSpPr txBox="1"/>
          <p:nvPr/>
        </p:nvSpPr>
        <p:spPr>
          <a:xfrm>
            <a:off x="10739438" y="55613"/>
            <a:ext cx="134822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１－４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367838" y="6492875"/>
            <a:ext cx="2743200" cy="365125"/>
          </a:xfrm>
        </p:spPr>
        <p:txBody>
          <a:bodyPr/>
          <a:lstStyle/>
          <a:p>
            <a:fld id="{9AE8D62C-51FD-4D41-806D-1D2DE4710F3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100722" y="480200"/>
            <a:ext cx="2830067" cy="388029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新規陽性者の発生動向</a:t>
            </a:r>
          </a:p>
        </p:txBody>
      </p:sp>
    </p:spTree>
    <p:extLst>
      <p:ext uri="{BB962C8B-B14F-4D97-AF65-F5344CB8AC3E}">
        <p14:creationId xmlns:p14="http://schemas.microsoft.com/office/powerpoint/2010/main" val="163619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-1844"/>
            <a:ext cx="12192000" cy="46828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感染状況と医療提供体制の状況について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296695" y="6511636"/>
            <a:ext cx="2743200" cy="365125"/>
          </a:xfrm>
        </p:spPr>
        <p:txBody>
          <a:bodyPr/>
          <a:lstStyle/>
          <a:p>
            <a:fld id="{9AE8D62C-51FD-4D41-806D-1D2DE4710F3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48491" y="529105"/>
            <a:ext cx="2830067" cy="388029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医療提供体制の状況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674214"/>
            <a:ext cx="12496800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kumimoji="1"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軽症中等症病床使用率、運用率ともに７割前後とひっ迫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しており、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一般医療と両立可能な重症病床使用率は約５割と、状況は厳しく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なっている。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新規重症者の内訳として、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代の新規重症者数に占める割合が、第四波の約３割から第五波では５割強となり、ワクチン未接種層の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重症化傾向が強く見られる。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代以下の重症例も複数見られる。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府においては、８月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日付で感染拡大時の対応として、中等症以上又は重症化リスクの高い患者を入院治療の対象とし、症状が安定した患者は宿泊療養へ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速やかに切り替え、宿泊療養は原則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歳以上の患者を優先して入所する等の方針を示している。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00298" y="3407925"/>
            <a:ext cx="11991404" cy="2928482"/>
          </a:xfrm>
          <a:prstGeom prst="roundRect">
            <a:avLst>
              <a:gd name="adj" fmla="val 288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新規陽性者数は、第四波の規模を大きく上回り、増加が継続。緊急事態措置による人流抑制効果は第四波ほど見られず、感染力が高いと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されるデルタ株への置き換わりにより、更なる感染拡大が懸念。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○感染者数の急速な増加により、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軽症中等症病床はひっ迫しており、重症者数も増加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。特に、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ワクチン未接種層における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代の重症患者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が多く見られる。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これまでに経験のない感染拡大の局面を迎えていることにより、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医療提供体制が極めてひっ迫す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恐れ。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⇒緊急事態措置期間の延長により、引き続き人流を抑制させ、感染拡大を防止し、医療提供体制のひっ迫を防ぐことが必要。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新規陽性者数の年齢構成が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若年・中年層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中心となっていることから、これら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世代へのワクチン接種の促進と、ワクチン接種の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有無にかかわらず、感染防止対策の徹底を強く働きかけることが必要。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としては、抗体カクテル療法による早期治療など重症化予防の推進、宿泊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・自宅療養への支援強化を図っていく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48491" y="2944093"/>
            <a:ext cx="2830067" cy="39112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今後の対応方針について</a:t>
            </a:r>
          </a:p>
        </p:txBody>
      </p:sp>
    </p:spTree>
    <p:extLst>
      <p:ext uri="{BB962C8B-B14F-4D97-AF65-F5344CB8AC3E}">
        <p14:creationId xmlns:p14="http://schemas.microsoft.com/office/powerpoint/2010/main" val="2723386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5164</TotalTime>
  <Words>1111</Words>
  <Application>Microsoft Office PowerPoint</Application>
  <PresentationFormat>ワイド画面</PresentationFormat>
  <Paragraphs>53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ゴシック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國本　由衣</cp:lastModifiedBy>
  <cp:revision>24</cp:revision>
  <cp:lastPrinted>2021-08-17T03:28:13Z</cp:lastPrinted>
  <dcterms:created xsi:type="dcterms:W3CDTF">2020-07-15T08:05:42Z</dcterms:created>
  <dcterms:modified xsi:type="dcterms:W3CDTF">2021-08-18T01:35:32Z</dcterms:modified>
</cp:coreProperties>
</file>