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4" r:id="rId2"/>
    <p:sldId id="265" r:id="rId3"/>
    <p:sldId id="266" r:id="rId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51" autoAdjust="0"/>
    <p:restoredTop sz="92280" autoAdjust="0"/>
  </p:normalViewPr>
  <p:slideViewPr>
    <p:cSldViewPr snapToGrid="0">
      <p:cViewPr varScale="1">
        <p:scale>
          <a:sx n="69" d="100"/>
          <a:sy n="69" d="100"/>
        </p:scale>
        <p:origin x="9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C6080C6-8DE0-4C33-B48B-23B39AC73CF8}" type="datetimeFigureOut">
              <a:rPr kumimoji="1" lang="ja-JP" altLang="en-US" smtClean="0"/>
              <a:t>2021/8/18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56F8C0A5-8159-4DC3-B6BA-7FD1C00BE6A2}" type="slidenum">
              <a:rPr kumimoji="1" lang="ja-JP" altLang="en-US" smtClean="0"/>
              <a:t>‹#›</a:t>
            </a:fld>
            <a:endParaRPr kumimoji="1" lang="ja-JP" altLang="en-US"/>
          </a:p>
        </p:txBody>
      </p:sp>
    </p:spTree>
    <p:extLst>
      <p:ext uri="{BB962C8B-B14F-4D97-AF65-F5344CB8AC3E}">
        <p14:creationId xmlns:p14="http://schemas.microsoft.com/office/powerpoint/2010/main" val="35603089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6F8C0A5-8159-4DC3-B6BA-7FD1C00BE6A2}" type="slidenum">
              <a:rPr kumimoji="1" lang="ja-JP" altLang="en-US" smtClean="0"/>
              <a:t>3</a:t>
            </a:fld>
            <a:endParaRPr kumimoji="1" lang="ja-JP" altLang="en-US"/>
          </a:p>
        </p:txBody>
      </p:sp>
    </p:spTree>
    <p:extLst>
      <p:ext uri="{BB962C8B-B14F-4D97-AF65-F5344CB8AC3E}">
        <p14:creationId xmlns:p14="http://schemas.microsoft.com/office/powerpoint/2010/main" val="506994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23BE52A-B670-434C-8F52-E1D374C3093E}" type="datetime1">
              <a:rPr kumimoji="1" lang="ja-JP" altLang="en-US" smtClean="0"/>
              <a:t>2021/8/18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B7765F-E097-4344-8336-3810B148F1B7}" type="slidenum">
              <a:rPr kumimoji="1" lang="ja-JP" altLang="en-US" smtClean="0"/>
              <a:t>‹#›</a:t>
            </a:fld>
            <a:endParaRPr kumimoji="1" lang="ja-JP" altLang="en-US"/>
          </a:p>
        </p:txBody>
      </p:sp>
    </p:spTree>
    <p:extLst>
      <p:ext uri="{BB962C8B-B14F-4D97-AF65-F5344CB8AC3E}">
        <p14:creationId xmlns:p14="http://schemas.microsoft.com/office/powerpoint/2010/main" val="3553573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AEE2A80-BA40-4C75-AE14-0C59E8E44683}" type="datetime1">
              <a:rPr kumimoji="1" lang="ja-JP" altLang="en-US" smtClean="0"/>
              <a:t>2021/8/18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B7765F-E097-4344-8336-3810B148F1B7}" type="slidenum">
              <a:rPr kumimoji="1" lang="ja-JP" altLang="en-US" smtClean="0"/>
              <a:t>‹#›</a:t>
            </a:fld>
            <a:endParaRPr kumimoji="1" lang="ja-JP" altLang="en-US"/>
          </a:p>
        </p:txBody>
      </p:sp>
    </p:spTree>
    <p:extLst>
      <p:ext uri="{BB962C8B-B14F-4D97-AF65-F5344CB8AC3E}">
        <p14:creationId xmlns:p14="http://schemas.microsoft.com/office/powerpoint/2010/main" val="3970090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635F4C2-C1B4-4CC8-B5C1-D1D97AC9E12B}" type="datetime1">
              <a:rPr kumimoji="1" lang="ja-JP" altLang="en-US" smtClean="0"/>
              <a:t>2021/8/18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B7765F-E097-4344-8336-3810B148F1B7}" type="slidenum">
              <a:rPr kumimoji="1" lang="ja-JP" altLang="en-US" smtClean="0"/>
              <a:t>‹#›</a:t>
            </a:fld>
            <a:endParaRPr kumimoji="1" lang="ja-JP" altLang="en-US"/>
          </a:p>
        </p:txBody>
      </p:sp>
    </p:spTree>
    <p:extLst>
      <p:ext uri="{BB962C8B-B14F-4D97-AF65-F5344CB8AC3E}">
        <p14:creationId xmlns:p14="http://schemas.microsoft.com/office/powerpoint/2010/main" val="2229301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D5E5268-0007-4B76-9855-6AD72E00BCC7}" type="datetime1">
              <a:rPr kumimoji="1" lang="ja-JP" altLang="en-US" smtClean="0"/>
              <a:t>2021/8/18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B7765F-E097-4344-8336-3810B148F1B7}" type="slidenum">
              <a:rPr kumimoji="1" lang="ja-JP" altLang="en-US" smtClean="0"/>
              <a:t>‹#›</a:t>
            </a:fld>
            <a:endParaRPr kumimoji="1" lang="ja-JP" altLang="en-US"/>
          </a:p>
        </p:txBody>
      </p:sp>
    </p:spTree>
    <p:extLst>
      <p:ext uri="{BB962C8B-B14F-4D97-AF65-F5344CB8AC3E}">
        <p14:creationId xmlns:p14="http://schemas.microsoft.com/office/powerpoint/2010/main" val="2902824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E804642-DC89-4A46-BD09-A5ECBB30C746}" type="datetime1">
              <a:rPr kumimoji="1" lang="ja-JP" altLang="en-US" smtClean="0"/>
              <a:t>2021/8/18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B7765F-E097-4344-8336-3810B148F1B7}" type="slidenum">
              <a:rPr kumimoji="1" lang="ja-JP" altLang="en-US" smtClean="0"/>
              <a:t>‹#›</a:t>
            </a:fld>
            <a:endParaRPr kumimoji="1" lang="ja-JP" altLang="en-US"/>
          </a:p>
        </p:txBody>
      </p:sp>
    </p:spTree>
    <p:extLst>
      <p:ext uri="{BB962C8B-B14F-4D97-AF65-F5344CB8AC3E}">
        <p14:creationId xmlns:p14="http://schemas.microsoft.com/office/powerpoint/2010/main" val="3968661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41B7E48-9F96-4DB3-8EDE-0B6F60F1616F}" type="datetime1">
              <a:rPr kumimoji="1" lang="ja-JP" altLang="en-US" smtClean="0"/>
              <a:t>2021/8/18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B7765F-E097-4344-8336-3810B148F1B7}" type="slidenum">
              <a:rPr kumimoji="1" lang="ja-JP" altLang="en-US" smtClean="0"/>
              <a:t>‹#›</a:t>
            </a:fld>
            <a:endParaRPr kumimoji="1" lang="ja-JP" altLang="en-US"/>
          </a:p>
        </p:txBody>
      </p:sp>
    </p:spTree>
    <p:extLst>
      <p:ext uri="{BB962C8B-B14F-4D97-AF65-F5344CB8AC3E}">
        <p14:creationId xmlns:p14="http://schemas.microsoft.com/office/powerpoint/2010/main" val="1900235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ADE26DC-85F2-4E3F-A565-F5634BFF48FA}" type="datetime1">
              <a:rPr kumimoji="1" lang="ja-JP" altLang="en-US" smtClean="0"/>
              <a:t>2021/8/18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B7765F-E097-4344-8336-3810B148F1B7}" type="slidenum">
              <a:rPr kumimoji="1" lang="ja-JP" altLang="en-US" smtClean="0"/>
              <a:t>‹#›</a:t>
            </a:fld>
            <a:endParaRPr kumimoji="1" lang="ja-JP" altLang="en-US"/>
          </a:p>
        </p:txBody>
      </p:sp>
    </p:spTree>
    <p:extLst>
      <p:ext uri="{BB962C8B-B14F-4D97-AF65-F5344CB8AC3E}">
        <p14:creationId xmlns:p14="http://schemas.microsoft.com/office/powerpoint/2010/main" val="3529171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B1F8229-C932-4A98-9939-C68DA906FDF6}" type="datetime1">
              <a:rPr kumimoji="1" lang="ja-JP" altLang="en-US" smtClean="0"/>
              <a:t>2021/8/18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B7765F-E097-4344-8336-3810B148F1B7}" type="slidenum">
              <a:rPr kumimoji="1" lang="ja-JP" altLang="en-US" smtClean="0"/>
              <a:t>‹#›</a:t>
            </a:fld>
            <a:endParaRPr kumimoji="1" lang="ja-JP" altLang="en-US"/>
          </a:p>
        </p:txBody>
      </p:sp>
    </p:spTree>
    <p:extLst>
      <p:ext uri="{BB962C8B-B14F-4D97-AF65-F5344CB8AC3E}">
        <p14:creationId xmlns:p14="http://schemas.microsoft.com/office/powerpoint/2010/main" val="3987885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41202D1-CE56-4DC6-B264-822A0ABE4322}" type="datetime1">
              <a:rPr kumimoji="1" lang="ja-JP" altLang="en-US" smtClean="0"/>
              <a:t>2021/8/18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B7765F-E097-4344-8336-3810B148F1B7}" type="slidenum">
              <a:rPr kumimoji="1" lang="ja-JP" altLang="en-US" smtClean="0"/>
              <a:t>‹#›</a:t>
            </a:fld>
            <a:endParaRPr kumimoji="1" lang="ja-JP" altLang="en-US"/>
          </a:p>
        </p:txBody>
      </p:sp>
    </p:spTree>
    <p:extLst>
      <p:ext uri="{BB962C8B-B14F-4D97-AF65-F5344CB8AC3E}">
        <p14:creationId xmlns:p14="http://schemas.microsoft.com/office/powerpoint/2010/main" val="1054503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51BBBFC-B87A-4177-993C-F001E7F574D7}" type="datetime1">
              <a:rPr kumimoji="1" lang="ja-JP" altLang="en-US" smtClean="0"/>
              <a:t>2021/8/18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B7765F-E097-4344-8336-3810B148F1B7}" type="slidenum">
              <a:rPr kumimoji="1" lang="ja-JP" altLang="en-US" smtClean="0"/>
              <a:t>‹#›</a:t>
            </a:fld>
            <a:endParaRPr kumimoji="1" lang="ja-JP" altLang="en-US"/>
          </a:p>
        </p:txBody>
      </p:sp>
    </p:spTree>
    <p:extLst>
      <p:ext uri="{BB962C8B-B14F-4D97-AF65-F5344CB8AC3E}">
        <p14:creationId xmlns:p14="http://schemas.microsoft.com/office/powerpoint/2010/main" val="2339379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B44F6FD-0893-42AB-BF1C-1B6F30152006}" type="datetime1">
              <a:rPr kumimoji="1" lang="ja-JP" altLang="en-US" smtClean="0"/>
              <a:t>2021/8/18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B7765F-E097-4344-8336-3810B148F1B7}" type="slidenum">
              <a:rPr kumimoji="1" lang="ja-JP" altLang="en-US" smtClean="0"/>
              <a:t>‹#›</a:t>
            </a:fld>
            <a:endParaRPr kumimoji="1" lang="ja-JP" altLang="en-US"/>
          </a:p>
        </p:txBody>
      </p:sp>
    </p:spTree>
    <p:extLst>
      <p:ext uri="{BB962C8B-B14F-4D97-AF65-F5344CB8AC3E}">
        <p14:creationId xmlns:p14="http://schemas.microsoft.com/office/powerpoint/2010/main" val="2314492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998BDF-E51D-4B5E-ADD9-5AC3A369B3A9}" type="datetime1">
              <a:rPr kumimoji="1" lang="ja-JP" altLang="en-US" smtClean="0"/>
              <a:t>2021/8/18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7765F-E097-4344-8336-3810B148F1B7}" type="slidenum">
              <a:rPr kumimoji="1" lang="ja-JP" altLang="en-US" smtClean="0"/>
              <a:t>‹#›</a:t>
            </a:fld>
            <a:endParaRPr kumimoji="1" lang="ja-JP" altLang="en-US"/>
          </a:p>
        </p:txBody>
      </p:sp>
    </p:spTree>
    <p:extLst>
      <p:ext uri="{BB962C8B-B14F-4D97-AF65-F5344CB8AC3E}">
        <p14:creationId xmlns:p14="http://schemas.microsoft.com/office/powerpoint/2010/main" val="637901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a:stretch>
            <a:fillRect/>
          </a:stretch>
        </p:blipFill>
        <p:spPr>
          <a:xfrm>
            <a:off x="109599" y="1550618"/>
            <a:ext cx="11863844" cy="5261304"/>
          </a:xfrm>
          <a:prstGeom prst="rect">
            <a:avLst/>
          </a:prstGeom>
        </p:spPr>
      </p:pic>
      <p:sp>
        <p:nvSpPr>
          <p:cNvPr id="4" name="正方形/長方形 3"/>
          <p:cNvSpPr/>
          <p:nvPr/>
        </p:nvSpPr>
        <p:spPr>
          <a:xfrm>
            <a:off x="-140677" y="0"/>
            <a:ext cx="12492110" cy="464234"/>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UD デジタル 教科書体 NK-B" panose="02020700000000000000" pitchFamily="18" charset="-128"/>
                <a:ea typeface="UD デジタル 教科書体 NK-B" panose="02020700000000000000" pitchFamily="18" charset="-128"/>
              </a:rPr>
              <a:t>新規陽性者数のシミュレーション</a:t>
            </a:r>
            <a:endParaRPr kumimoji="1" lang="ja-JP" altLang="en-US" dirty="0">
              <a:latin typeface="UD デジタル 教科書体 NK-B" panose="02020700000000000000" pitchFamily="18" charset="-128"/>
              <a:ea typeface="UD デジタル 教科書体 NK-B" panose="02020700000000000000" pitchFamily="18" charset="-128"/>
            </a:endParaRPr>
          </a:p>
        </p:txBody>
      </p:sp>
      <p:sp>
        <p:nvSpPr>
          <p:cNvPr id="2" name="下矢印 1"/>
          <p:cNvSpPr/>
          <p:nvPr/>
        </p:nvSpPr>
        <p:spPr>
          <a:xfrm>
            <a:off x="5849808" y="2289412"/>
            <a:ext cx="193183" cy="2833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4594117" y="1996891"/>
            <a:ext cx="2511381" cy="253916"/>
          </a:xfrm>
          <a:prstGeom prst="rect">
            <a:avLst/>
          </a:prstGeom>
          <a:noFill/>
        </p:spPr>
        <p:txBody>
          <a:bodyPr wrap="square" rtlCol="0">
            <a:spAutoFit/>
          </a:bodyPr>
          <a:lstStyle/>
          <a:p>
            <a:r>
              <a:rPr kumimoji="1" lang="ja-JP" altLang="en-US" sz="1050" dirty="0" smtClean="0">
                <a:latin typeface="Meiryo UI" panose="020B0604030504040204" pitchFamily="50" charset="-128"/>
                <a:ea typeface="Meiryo UI" panose="020B0604030504040204" pitchFamily="50" charset="-128"/>
              </a:rPr>
              <a:t>（参考）第四波　緊急事態措置適用</a:t>
            </a:r>
            <a:endParaRPr kumimoji="1" lang="ja-JP" altLang="en-US" sz="105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12540" y="495707"/>
            <a:ext cx="12079459" cy="95410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■前提条件：第五波において新規陽性者数が増加に転じた日（新規陽性者数の今週先週比が</a:t>
            </a:r>
            <a:r>
              <a:rPr kumimoji="1" lang="en-US" altLang="ja-JP" sz="1400" dirty="0" smtClean="0">
                <a:latin typeface="Meiryo UI" panose="020B0604030504040204" pitchFamily="50" charset="-128"/>
                <a:ea typeface="Meiryo UI" panose="020B0604030504040204" pitchFamily="50" charset="-128"/>
              </a:rPr>
              <a:t>1</a:t>
            </a:r>
            <a:r>
              <a:rPr kumimoji="1" lang="ja-JP" altLang="en-US" sz="1400" dirty="0" smtClean="0">
                <a:latin typeface="Meiryo UI" panose="020B0604030504040204" pitchFamily="50" charset="-128"/>
                <a:ea typeface="Meiryo UI" panose="020B0604030504040204" pitchFamily="50" charset="-128"/>
              </a:rPr>
              <a:t>を超えた日：</a:t>
            </a:r>
            <a:r>
              <a:rPr lang="en-US" altLang="ja-JP" sz="1400" dirty="0">
                <a:latin typeface="Meiryo UI" panose="020B0604030504040204" pitchFamily="50" charset="-128"/>
                <a:ea typeface="Meiryo UI" panose="020B0604030504040204" pitchFamily="50" charset="-128"/>
              </a:rPr>
              <a:t>6</a:t>
            </a:r>
            <a:r>
              <a:rPr kumimoji="1" lang="ja-JP" altLang="en-US" sz="1400" dirty="0" smtClean="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25</a:t>
            </a:r>
            <a:r>
              <a:rPr kumimoji="1" lang="ja-JP" altLang="en-US" sz="1400" dirty="0" smtClean="0">
                <a:latin typeface="Meiryo UI" panose="020B0604030504040204" pitchFamily="50" charset="-128"/>
                <a:ea typeface="Meiryo UI" panose="020B0604030504040204" pitchFamily="50" charset="-128"/>
              </a:rPr>
              <a:t>日）を起点として、以下の想定で増減する。</a:t>
            </a:r>
            <a:endParaRPr lang="en-US" altLang="ja-JP" sz="1400" dirty="0">
              <a:latin typeface="Meiryo UI" panose="020B0604030504040204" pitchFamily="50" charset="-128"/>
              <a:ea typeface="Meiryo UI" panose="020B0604030504040204" pitchFamily="50" charset="-128"/>
            </a:endParaRPr>
          </a:p>
          <a:p>
            <a:r>
              <a:rPr kumimoji="1" lang="en-US" altLang="ja-JP"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なお</a:t>
            </a:r>
            <a:r>
              <a:rPr kumimoji="1"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60</a:t>
            </a:r>
            <a:r>
              <a:rPr lang="ja-JP" altLang="en-US" sz="1400" dirty="0" smtClean="0">
                <a:latin typeface="Meiryo UI" panose="020B0604030504040204" pitchFamily="50" charset="-128"/>
                <a:ea typeface="Meiryo UI" panose="020B0604030504040204" pitchFamily="50" charset="-128"/>
              </a:rPr>
              <a:t>代未満は第四波と同じ割合で推移するが、</a:t>
            </a:r>
            <a:r>
              <a:rPr lang="en-US" altLang="ja-JP" sz="1400" dirty="0" smtClean="0">
                <a:latin typeface="Meiryo UI" panose="020B0604030504040204" pitchFamily="50" charset="-128"/>
                <a:ea typeface="Meiryo UI" panose="020B0604030504040204" pitchFamily="50" charset="-128"/>
              </a:rPr>
              <a:t>60</a:t>
            </a:r>
            <a:r>
              <a:rPr lang="ja-JP" altLang="en-US" sz="1400" dirty="0" smtClean="0">
                <a:latin typeface="Meiryo UI" panose="020B0604030504040204" pitchFamily="50" charset="-128"/>
                <a:ea typeface="Meiryo UI" panose="020B0604030504040204" pitchFamily="50" charset="-128"/>
              </a:rPr>
              <a:t>代以上はワクチンの効果により</a:t>
            </a:r>
            <a:r>
              <a:rPr lang="en-US" altLang="ja-JP" sz="1400" dirty="0" smtClean="0">
                <a:latin typeface="Meiryo UI" panose="020B0604030504040204" pitchFamily="50" charset="-128"/>
                <a:ea typeface="Meiryo UI" panose="020B0604030504040204" pitchFamily="50" charset="-128"/>
              </a:rPr>
              <a:t>8</a:t>
            </a:r>
            <a:r>
              <a:rPr lang="ja-JP" altLang="en-US" sz="1400" dirty="0" smtClean="0">
                <a:latin typeface="Meiryo UI" panose="020B0604030504040204" pitchFamily="50" charset="-128"/>
                <a:ea typeface="Meiryo UI" panose="020B0604030504040204" pitchFamily="50" charset="-128"/>
              </a:rPr>
              <a:t>割減少する。</a:t>
            </a:r>
            <a:r>
              <a:rPr lang="ja-JP" altLang="en-US" sz="1400" dirty="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想定①：第四波と同じ前週増加比（</a:t>
            </a:r>
            <a:r>
              <a:rPr lang="ja-JP" altLang="en-US" sz="1400" dirty="0">
                <a:latin typeface="Meiryo UI" panose="020B0604030504040204" pitchFamily="50" charset="-128"/>
                <a:ea typeface="Meiryo UI" panose="020B0604030504040204" pitchFamily="50" charset="-128"/>
              </a:rPr>
              <a:t>新規陽性者数の今週先週比が</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を超えた日</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日</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以降の前週増加比）で増減する</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想定➁：第四波前週増加比の</a:t>
            </a:r>
            <a:r>
              <a:rPr lang="en-US" altLang="ja-JP" sz="1400" dirty="0" smtClean="0">
                <a:latin typeface="Meiryo UI" panose="020B0604030504040204" pitchFamily="50" charset="-128"/>
                <a:ea typeface="Meiryo UI" panose="020B0604030504040204" pitchFamily="50" charset="-128"/>
              </a:rPr>
              <a:t>1.1</a:t>
            </a:r>
            <a:r>
              <a:rPr lang="ja-JP" altLang="en-US" sz="1400" dirty="0" smtClean="0">
                <a:latin typeface="Meiryo UI" panose="020B0604030504040204" pitchFamily="50" charset="-128"/>
                <a:ea typeface="Meiryo UI" panose="020B0604030504040204" pitchFamily="50" charset="-128"/>
              </a:rPr>
              <a:t>倍（新規陽性者数の今週先週比が</a:t>
            </a:r>
            <a:r>
              <a:rPr lang="en-US" altLang="ja-JP" sz="1400" dirty="0" smtClean="0">
                <a:latin typeface="Meiryo UI" panose="020B0604030504040204" pitchFamily="50" charset="-128"/>
                <a:ea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rPr>
              <a:t>を超えた日</a:t>
            </a:r>
            <a:r>
              <a:rPr lang="en-US" altLang="ja-JP" sz="1400" dirty="0" smtClean="0">
                <a:latin typeface="Meiryo UI" panose="020B0604030504040204" pitchFamily="50" charset="-128"/>
                <a:ea typeface="Meiryo UI" panose="020B0604030504040204" pitchFamily="50" charset="-128"/>
              </a:rPr>
              <a:t>(3</a:t>
            </a:r>
            <a:r>
              <a:rPr lang="ja-JP" altLang="en-US" sz="1400" dirty="0" smtClean="0">
                <a:latin typeface="Meiryo UI" panose="020B0604030504040204" pitchFamily="50" charset="-128"/>
                <a:ea typeface="Meiryo UI" panose="020B0604030504040204" pitchFamily="50" charset="-128"/>
              </a:rPr>
              <a:t>月</a:t>
            </a:r>
            <a:r>
              <a:rPr lang="en-US" altLang="ja-JP" sz="1400" dirty="0" smtClean="0">
                <a:latin typeface="Meiryo UI" panose="020B0604030504040204" pitchFamily="50" charset="-128"/>
                <a:ea typeface="Meiryo UI" panose="020B0604030504040204" pitchFamily="50" charset="-128"/>
              </a:rPr>
              <a:t>6</a:t>
            </a:r>
            <a:r>
              <a:rPr lang="ja-JP" altLang="en-US" sz="1400" dirty="0" smtClean="0">
                <a:latin typeface="Meiryo UI" panose="020B0604030504040204" pitchFamily="50" charset="-128"/>
                <a:ea typeface="Meiryo UI" panose="020B0604030504040204" pitchFamily="50" charset="-128"/>
              </a:rPr>
              <a:t>日</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以降の前週増加比）で</a:t>
            </a:r>
            <a:r>
              <a:rPr lang="ja-JP" altLang="en-US" sz="1400" dirty="0">
                <a:latin typeface="Meiryo UI" panose="020B0604030504040204" pitchFamily="50" charset="-128"/>
                <a:ea typeface="Meiryo UI" panose="020B0604030504040204" pitchFamily="50" charset="-128"/>
              </a:rPr>
              <a:t>増加</a:t>
            </a:r>
            <a:r>
              <a:rPr lang="ja-JP" altLang="en-US" sz="1400" dirty="0" smtClean="0">
                <a:latin typeface="Meiryo UI" panose="020B0604030504040204" pitchFamily="50" charset="-128"/>
                <a:ea typeface="Meiryo UI" panose="020B0604030504040204" pitchFamily="50" charset="-128"/>
              </a:rPr>
              <a:t>する（減少は第四波と同じ比）。</a:t>
            </a:r>
            <a:r>
              <a:rPr kumimoji="1" lang="ja-JP" altLang="en-US" sz="1400" dirty="0" smtClean="0">
                <a:latin typeface="Meiryo UI" panose="020B0604030504040204" pitchFamily="50" charset="-128"/>
                <a:ea typeface="Meiryo UI" panose="020B0604030504040204" pitchFamily="50" charset="-128"/>
              </a:rPr>
              <a:t>　　</a:t>
            </a:r>
            <a:endParaRPr kumimoji="1" lang="ja-JP" altLang="en-US" sz="1400" dirty="0">
              <a:latin typeface="Meiryo UI" panose="020B0604030504040204" pitchFamily="50" charset="-128"/>
              <a:ea typeface="Meiryo UI" panose="020B0604030504040204" pitchFamily="50" charset="-128"/>
            </a:endParaRPr>
          </a:p>
        </p:txBody>
      </p:sp>
      <p:sp>
        <p:nvSpPr>
          <p:cNvPr id="9" name="下矢印 8"/>
          <p:cNvSpPr/>
          <p:nvPr/>
        </p:nvSpPr>
        <p:spPr>
          <a:xfrm>
            <a:off x="3647638" y="4239599"/>
            <a:ext cx="193183" cy="2833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1216645" y="3927354"/>
            <a:ext cx="2892931" cy="253916"/>
          </a:xfrm>
          <a:prstGeom prst="rect">
            <a:avLst/>
          </a:prstGeom>
          <a:noFill/>
        </p:spPr>
        <p:txBody>
          <a:bodyPr wrap="square" rtlCol="0">
            <a:spAutoFit/>
          </a:bodyPr>
          <a:lstStyle/>
          <a:p>
            <a:r>
              <a:rPr kumimoji="1" lang="ja-JP" altLang="en-US" sz="1050" dirty="0" smtClean="0">
                <a:latin typeface="Meiryo UI" panose="020B0604030504040204" pitchFamily="50" charset="-128"/>
                <a:ea typeface="Meiryo UI" panose="020B0604030504040204" pitchFamily="50" charset="-128"/>
              </a:rPr>
              <a:t>（参考）第四波　まん延防止等重点措置適用</a:t>
            </a:r>
            <a:endParaRPr kumimoji="1" lang="ja-JP" altLang="en-US" sz="1050" dirty="0">
              <a:latin typeface="Meiryo UI" panose="020B0604030504040204" pitchFamily="50" charset="-128"/>
              <a:ea typeface="Meiryo UI" panose="020B0604030504040204" pitchFamily="50" charset="-128"/>
            </a:endParaRPr>
          </a:p>
        </p:txBody>
      </p:sp>
      <p:sp>
        <p:nvSpPr>
          <p:cNvPr id="12" name="下矢印 11"/>
          <p:cNvSpPr/>
          <p:nvPr/>
        </p:nvSpPr>
        <p:spPr>
          <a:xfrm>
            <a:off x="3120225" y="4629475"/>
            <a:ext cx="193183" cy="2833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754707" y="4356257"/>
            <a:ext cx="2892931" cy="253916"/>
          </a:xfrm>
          <a:prstGeom prst="rect">
            <a:avLst/>
          </a:prstGeom>
          <a:noFill/>
        </p:spPr>
        <p:txBody>
          <a:bodyPr wrap="square" rtlCol="0">
            <a:spAutoFit/>
          </a:bodyPr>
          <a:lstStyle/>
          <a:p>
            <a:r>
              <a:rPr kumimoji="1" lang="ja-JP" altLang="en-US" sz="1050" dirty="0" smtClean="0">
                <a:latin typeface="Meiryo UI" panose="020B0604030504040204" pitchFamily="50" charset="-128"/>
                <a:ea typeface="Meiryo UI" panose="020B0604030504040204" pitchFamily="50" charset="-128"/>
              </a:rPr>
              <a:t>（参考）第四波　府全域</a:t>
            </a:r>
            <a:r>
              <a:rPr kumimoji="1" lang="en-US" altLang="ja-JP" sz="1050" dirty="0" smtClean="0">
                <a:latin typeface="Meiryo UI" panose="020B0604030504040204" pitchFamily="50" charset="-128"/>
                <a:ea typeface="Meiryo UI" panose="020B0604030504040204" pitchFamily="50" charset="-128"/>
              </a:rPr>
              <a:t>21</a:t>
            </a:r>
            <a:r>
              <a:rPr kumimoji="1" lang="ja-JP" altLang="en-US" sz="1050" dirty="0" smtClean="0">
                <a:latin typeface="Meiryo UI" panose="020B0604030504040204" pitchFamily="50" charset="-128"/>
                <a:ea typeface="Meiryo UI" panose="020B0604030504040204" pitchFamily="50" charset="-128"/>
              </a:rPr>
              <a:t>時まで時短要請</a:t>
            </a:r>
            <a:endParaRPr kumimoji="1" lang="ja-JP" altLang="en-US" sz="105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10247279" y="27400"/>
            <a:ext cx="1726164" cy="369332"/>
          </a:xfrm>
          <a:prstGeom prst="rect">
            <a:avLst/>
          </a:prstGeom>
          <a:solidFill>
            <a:schemeClr val="bg1"/>
          </a:solidFill>
        </p:spPr>
        <p:txBody>
          <a:bodyPr wrap="square" rtlCol="0">
            <a:spAutoFit/>
          </a:bodyPr>
          <a:lstStyle/>
          <a:p>
            <a:pPr algn="ctr"/>
            <a:r>
              <a:rPr kumimoji="1" lang="ja-JP" altLang="en-US" dirty="0" smtClean="0"/>
              <a:t>資料１－３</a:t>
            </a:r>
            <a:endParaRPr kumimoji="1" lang="ja-JP" altLang="en-US" dirty="0"/>
          </a:p>
        </p:txBody>
      </p:sp>
      <p:sp>
        <p:nvSpPr>
          <p:cNvPr id="3" name="スライド番号プレースホルダー 2"/>
          <p:cNvSpPr>
            <a:spLocks noGrp="1"/>
          </p:cNvSpPr>
          <p:nvPr>
            <p:ph type="sldNum" sz="quarter" idx="12"/>
          </p:nvPr>
        </p:nvSpPr>
        <p:spPr>
          <a:xfrm>
            <a:off x="9230243" y="6492875"/>
            <a:ext cx="2743200" cy="365125"/>
          </a:xfrm>
        </p:spPr>
        <p:txBody>
          <a:bodyPr/>
          <a:lstStyle/>
          <a:p>
            <a:fld id="{A9B7765F-E097-4344-8336-3810B148F1B7}" type="slidenum">
              <a:rPr kumimoji="1" lang="ja-JP" altLang="en-US" smtClean="0"/>
              <a:t>1</a:t>
            </a:fld>
            <a:endParaRPr kumimoji="1" lang="ja-JP" altLang="en-US" dirty="0"/>
          </a:p>
        </p:txBody>
      </p:sp>
    </p:spTree>
    <p:extLst>
      <p:ext uri="{BB962C8B-B14F-4D97-AF65-F5344CB8AC3E}">
        <p14:creationId xmlns:p14="http://schemas.microsoft.com/office/powerpoint/2010/main" val="16556181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5955323" y="2787882"/>
            <a:ext cx="5444200" cy="4048095"/>
          </a:xfrm>
          <a:prstGeom prst="rect">
            <a:avLst/>
          </a:prstGeom>
        </p:spPr>
      </p:pic>
      <p:pic>
        <p:nvPicPr>
          <p:cNvPr id="2" name="図 1"/>
          <p:cNvPicPr>
            <a:picLocks noChangeAspect="1"/>
          </p:cNvPicPr>
          <p:nvPr/>
        </p:nvPicPr>
        <p:blipFill>
          <a:blip r:embed="rId3"/>
          <a:stretch>
            <a:fillRect/>
          </a:stretch>
        </p:blipFill>
        <p:spPr>
          <a:xfrm>
            <a:off x="136678" y="2831113"/>
            <a:ext cx="5681964" cy="3974937"/>
          </a:xfrm>
          <a:prstGeom prst="rect">
            <a:avLst/>
          </a:prstGeom>
        </p:spPr>
      </p:pic>
      <p:sp>
        <p:nvSpPr>
          <p:cNvPr id="4" name="正方形/長方形 3"/>
          <p:cNvSpPr/>
          <p:nvPr/>
        </p:nvSpPr>
        <p:spPr>
          <a:xfrm>
            <a:off x="-140677" y="0"/>
            <a:ext cx="12492110" cy="464234"/>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UD デジタル 教科書体 NK-B" panose="02020700000000000000" pitchFamily="18" charset="-128"/>
                <a:ea typeface="UD デジタル 教科書体 NK-B" panose="02020700000000000000" pitchFamily="18" charset="-128"/>
              </a:rPr>
              <a:t>療養</a:t>
            </a:r>
            <a:r>
              <a:rPr lang="ja-JP" altLang="en-US" dirty="0">
                <a:latin typeface="UD デジタル 教科書体 NK-B" panose="02020700000000000000" pitchFamily="18" charset="-128"/>
                <a:ea typeface="UD デジタル 教科書体 NK-B" panose="02020700000000000000" pitchFamily="18" charset="-128"/>
              </a:rPr>
              <a:t>者</a:t>
            </a:r>
            <a:r>
              <a:rPr kumimoji="1" lang="ja-JP" altLang="en-US" dirty="0" smtClean="0">
                <a:latin typeface="UD デジタル 教科書体 NK-B" panose="02020700000000000000" pitchFamily="18" charset="-128"/>
                <a:ea typeface="UD デジタル 教科書体 NK-B" panose="02020700000000000000" pitchFamily="18" charset="-128"/>
              </a:rPr>
              <a:t>数のシミュレーション</a:t>
            </a:r>
            <a:endParaRPr kumimoji="1" lang="ja-JP" altLang="en-US" dirty="0">
              <a:latin typeface="UD デジタル 教科書体 NK-B" panose="02020700000000000000" pitchFamily="18" charset="-128"/>
              <a:ea typeface="UD デジタル 教科書体 NK-B" panose="02020700000000000000" pitchFamily="18" charset="-128"/>
            </a:endParaRPr>
          </a:p>
        </p:txBody>
      </p:sp>
      <p:sp>
        <p:nvSpPr>
          <p:cNvPr id="9" name="線吹き出し 1 (枠付き) 8"/>
          <p:cNvSpPr/>
          <p:nvPr/>
        </p:nvSpPr>
        <p:spPr>
          <a:xfrm>
            <a:off x="4425687" y="4477002"/>
            <a:ext cx="1321525" cy="380505"/>
          </a:xfrm>
          <a:prstGeom prst="borderCallout1">
            <a:avLst>
              <a:gd name="adj1" fmla="val 72049"/>
              <a:gd name="adj2" fmla="val -1298"/>
              <a:gd name="adj3" fmla="val 79195"/>
              <a:gd name="adj4" fmla="val -287933"/>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a:latin typeface="Meiryo UI" panose="020B0604030504040204" pitchFamily="50" charset="-128"/>
                <a:ea typeface="Meiryo UI" panose="020B0604030504040204" pitchFamily="50" charset="-128"/>
              </a:rPr>
              <a:t>192</a:t>
            </a:r>
            <a:r>
              <a:rPr kumimoji="1" lang="ja-JP" altLang="en-US" sz="1200" dirty="0" smtClean="0">
                <a:latin typeface="Meiryo UI" panose="020B0604030504040204" pitchFamily="50" charset="-128"/>
                <a:ea typeface="Meiryo UI" panose="020B0604030504040204" pitchFamily="50" charset="-128"/>
              </a:rPr>
              <a:t>床</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320</a:t>
            </a:r>
            <a:r>
              <a:rPr kumimoji="1" lang="ja-JP" altLang="en-US" sz="1200" dirty="0" smtClean="0">
                <a:latin typeface="Meiryo UI" panose="020B0604030504040204" pitchFamily="50" charset="-128"/>
                <a:ea typeface="Meiryo UI" panose="020B0604030504040204" pitchFamily="50" charset="-128"/>
              </a:rPr>
              <a:t>床</a:t>
            </a:r>
            <a:r>
              <a:rPr lang="en-US" altLang="ja-JP" sz="1200" dirty="0">
                <a:latin typeface="Meiryo UI" panose="020B0604030504040204" pitchFamily="50" charset="-128"/>
                <a:ea typeface="Meiryo UI" panose="020B0604030504040204" pitchFamily="50" charset="-128"/>
              </a:rPr>
              <a:t>6</a:t>
            </a:r>
            <a:r>
              <a:rPr lang="en-US" altLang="ja-JP" sz="1200" dirty="0" smtClean="0">
                <a:latin typeface="Meiryo UI" panose="020B0604030504040204" pitchFamily="50" charset="-128"/>
                <a:ea typeface="Meiryo UI" panose="020B0604030504040204" pitchFamily="50" charset="-128"/>
              </a:rPr>
              <a:t>0</a:t>
            </a:r>
            <a:r>
              <a:rPr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12541" y="551428"/>
            <a:ext cx="12079459" cy="738664"/>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■前提条件</a:t>
            </a:r>
            <a:r>
              <a:rPr lang="ja-JP" altLang="en-US" sz="1400" dirty="0" smtClean="0">
                <a:latin typeface="Meiryo UI" panose="020B0604030504040204" pitchFamily="50" charset="-128"/>
                <a:ea typeface="Meiryo UI" panose="020B0604030504040204" pitchFamily="50" charset="-128"/>
              </a:rPr>
              <a:t>：前ページ</a:t>
            </a:r>
            <a:r>
              <a:rPr lang="ja-JP" altLang="en-US" sz="1400" dirty="0">
                <a:latin typeface="Meiryo UI" panose="020B0604030504040204" pitchFamily="50" charset="-128"/>
                <a:ea typeface="Meiryo UI" panose="020B0604030504040204" pitchFamily="50" charset="-128"/>
              </a:rPr>
              <a:t>の新規陽性者数で推移した場合の療養者数のシミュレーションを実施。</a:t>
            </a:r>
          </a:p>
          <a:p>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重症率：第四波</a:t>
            </a:r>
            <a:r>
              <a:rPr lang="ja-JP" altLang="en-US" sz="1400" dirty="0">
                <a:latin typeface="Meiryo UI" panose="020B0604030504040204" pitchFamily="50" charset="-128"/>
                <a:ea typeface="Meiryo UI" panose="020B0604030504040204" pitchFamily="50" charset="-128"/>
              </a:rPr>
              <a:t>における年代別の</a:t>
            </a:r>
            <a:r>
              <a:rPr lang="ja-JP" altLang="en-US" sz="1400" dirty="0" smtClean="0">
                <a:latin typeface="Meiryo UI" panose="020B0604030504040204" pitchFamily="50" charset="-128"/>
                <a:ea typeface="Meiryo UI" panose="020B0604030504040204" pitchFamily="50" charset="-128"/>
              </a:rPr>
              <a:t>重症率を設定</a:t>
            </a:r>
            <a:r>
              <a:rPr lang="en-US" altLang="ja-JP"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60</a:t>
            </a:r>
            <a:r>
              <a:rPr lang="ja-JP" altLang="en-US" sz="1400" dirty="0">
                <a:latin typeface="Meiryo UI" panose="020B0604030504040204" pitchFamily="50" charset="-128"/>
                <a:ea typeface="Meiryo UI" panose="020B0604030504040204" pitchFamily="50" charset="-128"/>
              </a:rPr>
              <a:t>代以上の新規陽性者の</a:t>
            </a:r>
            <a:r>
              <a:rPr lang="ja-JP" altLang="en-US" sz="1400" dirty="0" smtClean="0">
                <a:latin typeface="Meiryo UI" panose="020B0604030504040204" pitchFamily="50" charset="-128"/>
                <a:ea typeface="Meiryo UI" panose="020B0604030504040204" pitchFamily="50" charset="-128"/>
              </a:rPr>
              <a:t>重症率：</a:t>
            </a:r>
            <a:r>
              <a:rPr lang="en-US" altLang="ja-JP" sz="1400" dirty="0" smtClean="0">
                <a:latin typeface="Meiryo UI" panose="020B0604030504040204" pitchFamily="50" charset="-128"/>
                <a:ea typeface="Meiryo UI" panose="020B0604030504040204" pitchFamily="50" charset="-128"/>
              </a:rPr>
              <a:t>9.3</a:t>
            </a:r>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40</a:t>
            </a:r>
            <a:r>
              <a:rPr lang="ja-JP" altLang="en-US" sz="1400" dirty="0">
                <a:latin typeface="Meiryo UI" panose="020B0604030504040204" pitchFamily="50" charset="-128"/>
                <a:ea typeface="Meiryo UI" panose="020B0604030504040204" pitchFamily="50" charset="-128"/>
              </a:rPr>
              <a:t>代・</a:t>
            </a:r>
            <a:r>
              <a:rPr lang="en-US" altLang="ja-JP" sz="1400" dirty="0">
                <a:latin typeface="Meiryo UI" panose="020B0604030504040204" pitchFamily="50" charset="-128"/>
                <a:ea typeface="Meiryo UI" panose="020B0604030504040204" pitchFamily="50" charset="-128"/>
              </a:rPr>
              <a:t>50</a:t>
            </a:r>
            <a:r>
              <a:rPr lang="ja-JP" altLang="en-US" sz="1400" dirty="0">
                <a:latin typeface="Meiryo UI" panose="020B0604030504040204" pitchFamily="50" charset="-128"/>
                <a:ea typeface="Meiryo UI" panose="020B0604030504040204" pitchFamily="50" charset="-128"/>
              </a:rPr>
              <a:t>代の新規陽性者の</a:t>
            </a:r>
            <a:r>
              <a:rPr lang="ja-JP" altLang="en-US" sz="1400" dirty="0" smtClean="0">
                <a:latin typeface="Meiryo UI" panose="020B0604030504040204" pitchFamily="50" charset="-128"/>
                <a:ea typeface="Meiryo UI" panose="020B0604030504040204" pitchFamily="50" charset="-128"/>
              </a:rPr>
              <a:t>重症率：</a:t>
            </a:r>
            <a:r>
              <a:rPr lang="en-US" altLang="ja-JP" sz="1400" dirty="0" smtClean="0">
                <a:latin typeface="Meiryo UI" panose="020B0604030504040204" pitchFamily="50" charset="-128"/>
                <a:ea typeface="Meiryo UI" panose="020B0604030504040204" pitchFamily="50" charset="-128"/>
              </a:rPr>
              <a:t>3.1</a:t>
            </a:r>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20</a:t>
            </a:r>
            <a:r>
              <a:rPr lang="ja-JP" altLang="en-US" sz="1400" dirty="0">
                <a:latin typeface="Meiryo UI" panose="020B0604030504040204" pitchFamily="50" charset="-128"/>
                <a:ea typeface="Meiryo UI" panose="020B0604030504040204" pitchFamily="50" charset="-128"/>
              </a:rPr>
              <a:t>代・</a:t>
            </a:r>
            <a:r>
              <a:rPr lang="en-US" altLang="ja-JP" sz="1400" dirty="0">
                <a:latin typeface="Meiryo UI" panose="020B0604030504040204" pitchFamily="50" charset="-128"/>
                <a:ea typeface="Meiryo UI" panose="020B0604030504040204" pitchFamily="50" charset="-128"/>
              </a:rPr>
              <a:t>30</a:t>
            </a:r>
            <a:r>
              <a:rPr lang="ja-JP" altLang="en-US" sz="1400" dirty="0">
                <a:latin typeface="Meiryo UI" panose="020B0604030504040204" pitchFamily="50" charset="-128"/>
                <a:ea typeface="Meiryo UI" panose="020B0604030504040204" pitchFamily="50" charset="-128"/>
              </a:rPr>
              <a:t>代の新規陽性者の</a:t>
            </a:r>
            <a:r>
              <a:rPr lang="ja-JP" altLang="en-US" sz="1400" dirty="0" smtClean="0">
                <a:latin typeface="Meiryo UI" panose="020B0604030504040204" pitchFamily="50" charset="-128"/>
                <a:ea typeface="Meiryo UI" panose="020B0604030504040204" pitchFamily="50" charset="-128"/>
              </a:rPr>
              <a:t>重症率：</a:t>
            </a:r>
            <a:r>
              <a:rPr lang="en-US" altLang="ja-JP" sz="1400" dirty="0" smtClean="0">
                <a:latin typeface="Meiryo UI" panose="020B0604030504040204" pitchFamily="50" charset="-128"/>
                <a:ea typeface="Meiryo UI" panose="020B0604030504040204" pitchFamily="50" charset="-128"/>
              </a:rPr>
              <a:t>0.3</a:t>
            </a:r>
            <a:r>
              <a:rPr lang="ja-JP" altLang="en-US" sz="1400" dirty="0" smtClean="0">
                <a:latin typeface="Meiryo UI" panose="020B0604030504040204" pitchFamily="50" charset="-128"/>
                <a:ea typeface="Meiryo UI" panose="020B0604030504040204" pitchFamily="50" charset="-128"/>
              </a:rPr>
              <a:t>％　　　　　　　　　</a:t>
            </a:r>
            <a:endParaRPr lang="ja-JP" altLang="en-US" sz="14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40677" y="1275508"/>
            <a:ext cx="12192000" cy="1477328"/>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療養</a:t>
            </a:r>
            <a:r>
              <a:rPr lang="ja-JP" altLang="en-US" sz="1400" dirty="0">
                <a:latin typeface="Meiryo UI" panose="020B0604030504040204" pitchFamily="50" charset="-128"/>
                <a:ea typeface="Meiryo UI" panose="020B0604030504040204" pitchFamily="50" charset="-128"/>
              </a:rPr>
              <a:t>方法</a:t>
            </a:r>
            <a:r>
              <a:rPr lang="ja-JP" altLang="en-US" sz="1400" dirty="0" smtClean="0">
                <a:latin typeface="Meiryo UI" panose="020B0604030504040204" pitchFamily="50" charset="-128"/>
                <a:ea typeface="Meiryo UI" panose="020B0604030504040204" pitchFamily="50" charset="-128"/>
              </a:rPr>
              <a:t>の考え方</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①</a:t>
            </a:r>
            <a:r>
              <a:rPr lang="ja-JP" altLang="en-US" sz="1400" u="sng" dirty="0" smtClean="0">
                <a:latin typeface="Meiryo UI" panose="020B0604030504040204" pitchFamily="50" charset="-128"/>
                <a:ea typeface="Meiryo UI" panose="020B0604030504040204" pitchFamily="50" charset="-128"/>
              </a:rPr>
              <a:t>重症</a:t>
            </a:r>
            <a:r>
              <a:rPr lang="ja-JP" altLang="en-US" sz="1400" u="sng" dirty="0">
                <a:latin typeface="Meiryo UI" panose="020B0604030504040204" pitchFamily="50" charset="-128"/>
                <a:ea typeface="Meiryo UI" panose="020B0604030504040204" pitchFamily="50" charset="-128"/>
              </a:rPr>
              <a:t>患者以外の陽性者のうち、重症化リスク因子を有する者は軽症中等症病院への入院療養とする。</a:t>
            </a:r>
          </a:p>
          <a:p>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診断時に軽症であっても、重症化リスク因子を有する者は、抗体カクテル療法等、初期治療のため、陽性判明時より入院療養することを想定。</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入院する割合について</a:t>
            </a:r>
            <a:r>
              <a:rPr lang="en-US" altLang="ja-JP" sz="1200" dirty="0">
                <a:latin typeface="Meiryo UI" panose="020B0604030504040204" pitchFamily="50" charset="-128"/>
                <a:ea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60</a:t>
            </a:r>
            <a:r>
              <a:rPr lang="ja-JP" altLang="en-US" sz="1200" dirty="0">
                <a:latin typeface="Meiryo UI" panose="020B0604030504040204" pitchFamily="50" charset="-128"/>
                <a:ea typeface="Meiryo UI" panose="020B0604030504040204" pitchFamily="50" charset="-128"/>
              </a:rPr>
              <a:t>代以上：原則全員入院を</a:t>
            </a:r>
            <a:r>
              <a:rPr lang="ja-JP" altLang="en-US" sz="1200" dirty="0" smtClean="0">
                <a:latin typeface="Meiryo UI" panose="020B0604030504040204" pitchFamily="50" charset="-128"/>
                <a:ea typeface="Meiryo UI" panose="020B0604030504040204" pitchFamily="50" charset="-128"/>
              </a:rPr>
              <a:t>想定　　</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40</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50</a:t>
            </a:r>
            <a:r>
              <a:rPr lang="ja-JP" altLang="en-US" sz="1200" dirty="0">
                <a:latin typeface="Meiryo UI" panose="020B0604030504040204" pitchFamily="50" charset="-128"/>
                <a:ea typeface="Meiryo UI" panose="020B0604030504040204" pitchFamily="50" charset="-128"/>
              </a:rPr>
              <a:t>代：</a:t>
            </a:r>
            <a:r>
              <a:rPr lang="en-US" altLang="ja-JP" sz="1200" dirty="0">
                <a:latin typeface="Meiryo UI" panose="020B0604030504040204" pitchFamily="50" charset="-128"/>
                <a:ea typeface="Meiryo UI" panose="020B0604030504040204" pitchFamily="50" charset="-128"/>
              </a:rPr>
              <a:t>20</a:t>
            </a:r>
            <a:r>
              <a:rPr lang="ja-JP" altLang="en-US" sz="1200" dirty="0">
                <a:latin typeface="Meiryo UI" panose="020B0604030504040204" pitchFamily="50" charset="-128"/>
                <a:ea typeface="Meiryo UI" panose="020B0604030504040204" pitchFamily="50" charset="-128"/>
              </a:rPr>
              <a:t>％と設定（参考：基礎疾患、肥満等、重症化リスク因子を有する者は新規陽性者のうち</a:t>
            </a:r>
            <a:r>
              <a:rPr lang="en-US" altLang="ja-JP" sz="1200" dirty="0">
                <a:latin typeface="Meiryo UI" panose="020B0604030504040204" pitchFamily="50" charset="-128"/>
                <a:ea typeface="Meiryo UI" panose="020B0604030504040204" pitchFamily="50" charset="-128"/>
              </a:rPr>
              <a:t>18.1</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第四波の新規陽性者の</a:t>
            </a:r>
            <a:r>
              <a:rPr lang="en-US" altLang="ja-JP" sz="1200" dirty="0">
                <a:latin typeface="Meiryo UI" panose="020B0604030504040204" pitchFamily="50" charset="-128"/>
                <a:ea typeface="Meiryo UI" panose="020B0604030504040204" pitchFamily="50" charset="-128"/>
              </a:rPr>
              <a:t>HER-SYS</a:t>
            </a:r>
            <a:r>
              <a:rPr lang="ja-JP" altLang="en-US" sz="1200" dirty="0">
                <a:latin typeface="Meiryo UI" panose="020B0604030504040204" pitchFamily="50" charset="-128"/>
                <a:ea typeface="Meiryo UI" panose="020B0604030504040204" pitchFamily="50" charset="-128"/>
              </a:rPr>
              <a:t>データより</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p>
          <a:p>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20</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30</a:t>
            </a:r>
            <a:r>
              <a:rPr lang="ja-JP" altLang="en-US" sz="1200" dirty="0">
                <a:latin typeface="Meiryo UI" panose="020B0604030504040204" pitchFamily="50" charset="-128"/>
                <a:ea typeface="Meiryo UI" panose="020B0604030504040204" pitchFamily="50" charset="-128"/>
              </a:rPr>
              <a:t>代：</a:t>
            </a:r>
            <a:r>
              <a:rPr lang="en-US" altLang="ja-JP" sz="1200" dirty="0">
                <a:latin typeface="Meiryo UI" panose="020B0604030504040204" pitchFamily="50" charset="-128"/>
                <a:ea typeface="Meiryo UI" panose="020B0604030504040204" pitchFamily="50" charset="-128"/>
              </a:rPr>
              <a:t>5</a:t>
            </a:r>
            <a:r>
              <a:rPr lang="ja-JP" altLang="en-US" sz="1200" dirty="0">
                <a:latin typeface="Meiryo UI" panose="020B0604030504040204" pitchFamily="50" charset="-128"/>
                <a:ea typeface="Meiryo UI" panose="020B0604030504040204" pitchFamily="50" charset="-128"/>
              </a:rPr>
              <a:t>％と</a:t>
            </a:r>
            <a:r>
              <a:rPr lang="ja-JP" altLang="en-US" sz="1200" dirty="0" smtClean="0">
                <a:latin typeface="Meiryo UI" panose="020B0604030504040204" pitchFamily="50" charset="-128"/>
                <a:ea typeface="Meiryo UI" panose="020B0604030504040204" pitchFamily="50" charset="-128"/>
              </a:rPr>
              <a:t>設定　（</a:t>
            </a:r>
            <a:r>
              <a:rPr lang="ja-JP" altLang="en-US" sz="1200" dirty="0">
                <a:latin typeface="Meiryo UI" panose="020B0604030504040204" pitchFamily="50" charset="-128"/>
                <a:ea typeface="Meiryo UI" panose="020B0604030504040204" pitchFamily="50" charset="-128"/>
              </a:rPr>
              <a:t>参考</a:t>
            </a:r>
            <a:r>
              <a:rPr lang="ja-JP" altLang="en-US" sz="1200" dirty="0" smtClean="0">
                <a:latin typeface="Meiryo UI" panose="020B0604030504040204" pitchFamily="50" charset="-128"/>
                <a:ea typeface="Meiryo UI" panose="020B0604030504040204" pitchFamily="50" charset="-128"/>
              </a:rPr>
              <a:t>：同</a:t>
            </a:r>
            <a:r>
              <a:rPr lang="en-US" altLang="ja-JP" sz="1200" dirty="0" smtClean="0">
                <a:latin typeface="Meiryo UI" panose="020B0604030504040204" pitchFamily="50" charset="-128"/>
                <a:ea typeface="Meiryo UI" panose="020B0604030504040204" pitchFamily="50" charset="-128"/>
              </a:rPr>
              <a:t>8.3</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第四波の新規陽性者の</a:t>
            </a:r>
            <a:r>
              <a:rPr lang="en-US" altLang="ja-JP" sz="1200" dirty="0">
                <a:latin typeface="Meiryo UI" panose="020B0604030504040204" pitchFamily="50" charset="-128"/>
                <a:ea typeface="Meiryo UI" panose="020B0604030504040204" pitchFamily="50" charset="-128"/>
              </a:rPr>
              <a:t>HER-SYS</a:t>
            </a:r>
            <a:r>
              <a:rPr lang="ja-JP" altLang="en-US" sz="1200" dirty="0">
                <a:latin typeface="Meiryo UI" panose="020B0604030504040204" pitchFamily="50" charset="-128"/>
                <a:ea typeface="Meiryo UI" panose="020B0604030504040204" pitchFamily="50" charset="-128"/>
              </a:rPr>
              <a:t>データより</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p>
          <a:p>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19</a:t>
            </a:r>
            <a:r>
              <a:rPr lang="ja-JP" altLang="en-US" sz="1200" dirty="0">
                <a:latin typeface="Meiryo UI" panose="020B0604030504040204" pitchFamily="50" charset="-128"/>
                <a:ea typeface="Meiryo UI" panose="020B0604030504040204" pitchFamily="50" charset="-128"/>
              </a:rPr>
              <a:t>歳以下：</a:t>
            </a:r>
            <a:r>
              <a:rPr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％と</a:t>
            </a:r>
            <a:r>
              <a:rPr lang="ja-JP" altLang="en-US" sz="1200" dirty="0" smtClean="0">
                <a:latin typeface="Meiryo UI" panose="020B0604030504040204" pitchFamily="50" charset="-128"/>
                <a:ea typeface="Meiryo UI" panose="020B0604030504040204" pitchFamily="50" charset="-128"/>
              </a:rPr>
              <a:t>設定 （</a:t>
            </a:r>
            <a:r>
              <a:rPr lang="ja-JP" altLang="en-US" sz="1200" dirty="0">
                <a:latin typeface="Meiryo UI" panose="020B0604030504040204" pitchFamily="50" charset="-128"/>
                <a:ea typeface="Meiryo UI" panose="020B0604030504040204" pitchFamily="50" charset="-128"/>
              </a:rPr>
              <a:t>参考</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同</a:t>
            </a:r>
            <a:r>
              <a:rPr lang="en-US" altLang="ja-JP" sz="1200" dirty="0" smtClean="0">
                <a:latin typeface="Meiryo UI" panose="020B0604030504040204" pitchFamily="50" charset="-128"/>
                <a:ea typeface="Meiryo UI" panose="020B0604030504040204" pitchFamily="50" charset="-128"/>
              </a:rPr>
              <a:t>4.5</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第四波の新規陽性者の</a:t>
            </a:r>
            <a:r>
              <a:rPr lang="en-US" altLang="ja-JP" sz="1200" dirty="0">
                <a:latin typeface="Meiryo UI" panose="020B0604030504040204" pitchFamily="50" charset="-128"/>
                <a:ea typeface="Meiryo UI" panose="020B0604030504040204" pitchFamily="50" charset="-128"/>
              </a:rPr>
              <a:t>HER-SYS</a:t>
            </a:r>
            <a:r>
              <a:rPr lang="ja-JP" altLang="en-US" sz="1200" dirty="0">
                <a:latin typeface="Meiryo UI" panose="020B0604030504040204" pitchFamily="50" charset="-128"/>
                <a:ea typeface="Meiryo UI" panose="020B0604030504040204" pitchFamily="50" charset="-128"/>
              </a:rPr>
              <a:t>データより</a:t>
            </a:r>
            <a:r>
              <a:rPr lang="en-US" altLang="ja-JP" sz="1200" dirty="0">
                <a:latin typeface="Meiryo UI" panose="020B0604030504040204" pitchFamily="50" charset="-128"/>
                <a:ea typeface="Meiryo UI" panose="020B0604030504040204" pitchFamily="50" charset="-128"/>
              </a:rPr>
              <a:t>)</a:t>
            </a:r>
            <a:r>
              <a:rPr lang="ja-JP" altLang="en-US" sz="1200" dirty="0" err="1">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なお、小児は抗体カクテル療法の適応ではない。</a:t>
            </a:r>
            <a:r>
              <a:rPr lang="ja-JP" altLang="en-US"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17" name="線吹き出し 1 (枠付き) 16"/>
          <p:cNvSpPr/>
          <p:nvPr/>
        </p:nvSpPr>
        <p:spPr>
          <a:xfrm>
            <a:off x="10536072" y="4578560"/>
            <a:ext cx="1515251" cy="380505"/>
          </a:xfrm>
          <a:prstGeom prst="borderCallout1">
            <a:avLst>
              <a:gd name="adj1" fmla="val 72049"/>
              <a:gd name="adj2" fmla="val -1298"/>
              <a:gd name="adj3" fmla="val 79304"/>
              <a:gd name="adj4" fmla="val -254239"/>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100" dirty="0" smtClean="0">
                <a:latin typeface="Meiryo UI" panose="020B0604030504040204" pitchFamily="50" charset="-128"/>
                <a:ea typeface="Meiryo UI" panose="020B0604030504040204" pitchFamily="50" charset="-128"/>
              </a:rPr>
              <a:t>2547</a:t>
            </a:r>
            <a:r>
              <a:rPr kumimoji="1" lang="ja-JP" altLang="en-US" sz="1100" dirty="0" smtClean="0">
                <a:latin typeface="Meiryo UI" panose="020B0604030504040204" pitchFamily="50" charset="-128"/>
                <a:ea typeface="Meiryo UI" panose="020B0604030504040204" pitchFamily="50" charset="-128"/>
              </a:rPr>
              <a:t>床</a:t>
            </a:r>
            <a:r>
              <a:rPr kumimoji="1" lang="en-US" altLang="ja-JP" sz="1100" dirty="0" smtClean="0">
                <a:latin typeface="Meiryo UI" panose="020B0604030504040204" pitchFamily="50" charset="-128"/>
                <a:ea typeface="Meiryo UI" panose="020B0604030504040204" pitchFamily="50" charset="-128"/>
              </a:rPr>
              <a:t>(8/17</a:t>
            </a:r>
            <a:r>
              <a:rPr kumimoji="1" lang="ja-JP" altLang="en-US" sz="1100" dirty="0" smtClean="0">
                <a:latin typeface="Meiryo UI" panose="020B0604030504040204" pitchFamily="50" charset="-128"/>
                <a:ea typeface="Meiryo UI" panose="020B0604030504040204" pitchFamily="50" charset="-128"/>
              </a:rPr>
              <a:t>時点）</a:t>
            </a:r>
            <a:endParaRPr kumimoji="1" lang="ja-JP" altLang="en-US" sz="11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9164472" y="6440925"/>
            <a:ext cx="2743200" cy="365125"/>
          </a:xfrm>
        </p:spPr>
        <p:txBody>
          <a:bodyPr/>
          <a:lstStyle/>
          <a:p>
            <a:fld id="{A9B7765F-E097-4344-8336-3810B148F1B7}" type="slidenum">
              <a:rPr kumimoji="1" lang="ja-JP" altLang="en-US" smtClean="0"/>
              <a:t>2</a:t>
            </a:fld>
            <a:endParaRPr kumimoji="1" lang="ja-JP" altLang="en-US" dirty="0"/>
          </a:p>
        </p:txBody>
      </p:sp>
      <p:sp>
        <p:nvSpPr>
          <p:cNvPr id="16" name="線吹き出し 1 (枠付き) 15"/>
          <p:cNvSpPr/>
          <p:nvPr/>
        </p:nvSpPr>
        <p:spPr>
          <a:xfrm>
            <a:off x="4425687" y="3994232"/>
            <a:ext cx="1321525" cy="333265"/>
          </a:xfrm>
          <a:prstGeom prst="borderCallout1">
            <a:avLst>
              <a:gd name="adj1" fmla="val 56313"/>
              <a:gd name="adj2" fmla="val 767"/>
              <a:gd name="adj3" fmla="val 64756"/>
              <a:gd name="adj4" fmla="val -288071"/>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smtClean="0">
                <a:latin typeface="Meiryo UI" panose="020B0604030504040204" pitchFamily="50" charset="-128"/>
                <a:ea typeface="Meiryo UI" panose="020B0604030504040204" pitchFamily="50" charset="-128"/>
              </a:rPr>
              <a:t>294</a:t>
            </a:r>
            <a:r>
              <a:rPr lang="ja-JP" altLang="en-US" sz="1200" dirty="0" smtClean="0">
                <a:latin typeface="Meiryo UI" panose="020B0604030504040204" pitchFamily="50" charset="-128"/>
                <a:ea typeface="Meiryo UI" panose="020B0604030504040204" pitchFamily="50" charset="-128"/>
              </a:rPr>
              <a:t>床</a:t>
            </a:r>
            <a:endParaRPr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(587</a:t>
            </a:r>
            <a:r>
              <a:rPr kumimoji="1" lang="ja-JP" altLang="en-US" sz="1200" dirty="0" smtClean="0">
                <a:latin typeface="Meiryo UI" panose="020B0604030504040204" pitchFamily="50" charset="-128"/>
                <a:ea typeface="Meiryo UI" panose="020B0604030504040204" pitchFamily="50" charset="-128"/>
              </a:rPr>
              <a:t>床</a:t>
            </a:r>
            <a:r>
              <a:rPr kumimoji="1" lang="en-US" altLang="ja-JP" sz="1200" dirty="0" smtClean="0">
                <a:latin typeface="Meiryo UI" panose="020B0604030504040204" pitchFamily="50" charset="-128"/>
                <a:ea typeface="Meiryo UI" panose="020B0604030504040204" pitchFamily="50" charset="-128"/>
              </a:rPr>
              <a:t>50</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86814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stretch>
            <a:fillRect/>
          </a:stretch>
        </p:blipFill>
        <p:spPr>
          <a:xfrm>
            <a:off x="242210" y="1364248"/>
            <a:ext cx="5639289" cy="5547841"/>
          </a:xfrm>
          <a:prstGeom prst="rect">
            <a:avLst/>
          </a:prstGeom>
        </p:spPr>
      </p:pic>
      <p:sp>
        <p:nvSpPr>
          <p:cNvPr id="3" name="正方形/長方形 2"/>
          <p:cNvSpPr/>
          <p:nvPr/>
        </p:nvSpPr>
        <p:spPr>
          <a:xfrm>
            <a:off x="-140677" y="0"/>
            <a:ext cx="12492110" cy="464234"/>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UD デジタル 教科書体 NK-B" panose="02020700000000000000" pitchFamily="18" charset="-128"/>
                <a:ea typeface="UD デジタル 教科書体 NK-B" panose="02020700000000000000" pitchFamily="18" charset="-128"/>
              </a:rPr>
              <a:t>療養</a:t>
            </a:r>
            <a:r>
              <a:rPr lang="ja-JP" altLang="en-US" dirty="0">
                <a:latin typeface="UD デジタル 教科書体 NK-B" panose="02020700000000000000" pitchFamily="18" charset="-128"/>
                <a:ea typeface="UD デジタル 教科書体 NK-B" panose="02020700000000000000" pitchFamily="18" charset="-128"/>
              </a:rPr>
              <a:t>者</a:t>
            </a:r>
            <a:r>
              <a:rPr kumimoji="1" lang="ja-JP" altLang="en-US" dirty="0" smtClean="0">
                <a:latin typeface="UD デジタル 教科書体 NK-B" panose="02020700000000000000" pitchFamily="18" charset="-128"/>
                <a:ea typeface="UD デジタル 教科書体 NK-B" panose="02020700000000000000" pitchFamily="18" charset="-128"/>
              </a:rPr>
              <a:t>数のシミュレーション</a:t>
            </a:r>
            <a:endParaRPr kumimoji="1" lang="ja-JP" altLang="en-US" dirty="0">
              <a:latin typeface="UD デジタル 教科書体 NK-B" panose="02020700000000000000" pitchFamily="18" charset="-128"/>
              <a:ea typeface="UD デジタル 教科書体 NK-B" panose="02020700000000000000" pitchFamily="18" charset="-128"/>
            </a:endParaRPr>
          </a:p>
        </p:txBody>
      </p:sp>
      <p:sp>
        <p:nvSpPr>
          <p:cNvPr id="16" name="テキスト ボックス 15"/>
          <p:cNvSpPr txBox="1"/>
          <p:nvPr/>
        </p:nvSpPr>
        <p:spPr>
          <a:xfrm>
            <a:off x="0" y="464234"/>
            <a:ext cx="12192000" cy="95410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■前提条件</a:t>
            </a:r>
            <a:r>
              <a:rPr lang="ja-JP" altLang="en-US" sz="1400" dirty="0" smtClean="0">
                <a:latin typeface="Meiryo UI" panose="020B0604030504040204" pitchFamily="50" charset="-128"/>
                <a:ea typeface="Meiryo UI" panose="020B0604030504040204" pitchFamily="50" charset="-128"/>
              </a:rPr>
              <a:t>：前ページ</a:t>
            </a:r>
            <a:r>
              <a:rPr lang="ja-JP" altLang="en-US" sz="1400" dirty="0">
                <a:latin typeface="Meiryo UI" panose="020B0604030504040204" pitchFamily="50" charset="-128"/>
                <a:ea typeface="Meiryo UI" panose="020B0604030504040204" pitchFamily="50" charset="-128"/>
              </a:rPr>
              <a:t>の新規陽性者数で推移した場合の療養者数のシミュレーションを実施。</a:t>
            </a:r>
          </a:p>
          <a:p>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療養方法の考え方</a:t>
            </a:r>
            <a:r>
              <a:rPr lang="en-US" altLang="ja-JP"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②</a:t>
            </a:r>
            <a:r>
              <a:rPr lang="ja-JP" altLang="en-US" sz="1400" u="sng" dirty="0" smtClean="0">
                <a:latin typeface="Meiryo UI" panose="020B0604030504040204" pitchFamily="50" charset="-128"/>
                <a:ea typeface="Meiryo UI" panose="020B0604030504040204" pitchFamily="50" charset="-128"/>
              </a:rPr>
              <a:t>新規陽性者のうち、</a:t>
            </a:r>
            <a:r>
              <a:rPr lang="en-US" altLang="ja-JP" sz="1400" u="sng" dirty="0" smtClean="0">
                <a:latin typeface="Meiryo UI" panose="020B0604030504040204" pitchFamily="50" charset="-128"/>
                <a:ea typeface="Meiryo UI" panose="020B0604030504040204" pitchFamily="50" charset="-128"/>
              </a:rPr>
              <a:t>35</a:t>
            </a:r>
            <a:r>
              <a:rPr lang="ja-JP" altLang="en-US" sz="1400" u="sng" dirty="0" smtClean="0">
                <a:latin typeface="Meiryo UI" panose="020B0604030504040204" pitchFamily="50" charset="-128"/>
                <a:ea typeface="Meiryo UI" panose="020B0604030504040204" pitchFamily="50" charset="-128"/>
              </a:rPr>
              <a:t>％は宿泊療養となる。</a:t>
            </a:r>
            <a:endParaRPr lang="en-US" altLang="ja-JP" sz="1400" u="sng"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（第</a:t>
            </a:r>
            <a:r>
              <a:rPr lang="en-US" altLang="ja-JP" sz="1400" dirty="0" smtClean="0">
                <a:latin typeface="Meiryo UI" panose="020B0604030504040204" pitchFamily="50" charset="-128"/>
                <a:ea typeface="Meiryo UI" panose="020B0604030504040204" pitchFamily="50" charset="-128"/>
              </a:rPr>
              <a:t>56</a:t>
            </a:r>
            <a:r>
              <a:rPr lang="ja-JP" altLang="en-US" sz="1400" dirty="0" smtClean="0">
                <a:latin typeface="Meiryo UI" panose="020B0604030504040204" pitchFamily="50" charset="-128"/>
                <a:ea typeface="Meiryo UI" panose="020B0604030504040204" pitchFamily="50" charset="-128"/>
              </a:rPr>
              <a:t>回本部会議資料（資料</a:t>
            </a:r>
            <a:r>
              <a:rPr lang="en-US" altLang="ja-JP" sz="1400" dirty="0" smtClean="0">
                <a:latin typeface="Meiryo UI" panose="020B0604030504040204" pitchFamily="50" charset="-128"/>
                <a:ea typeface="Meiryo UI" panose="020B0604030504040204" pitchFamily="50" charset="-128"/>
              </a:rPr>
              <a:t>1-3</a:t>
            </a:r>
            <a:r>
              <a:rPr lang="ja-JP" altLang="en-US" sz="1400" dirty="0" smtClean="0">
                <a:latin typeface="Meiryo UI" panose="020B0604030504040204" pitchFamily="50" charset="-128"/>
                <a:ea typeface="Meiryo UI" panose="020B0604030504040204" pitchFamily="50" charset="-128"/>
              </a:rPr>
              <a:t>）新規陽性者のうち</a:t>
            </a:r>
            <a:r>
              <a:rPr lang="en-US" altLang="ja-JP" sz="1400" dirty="0" smtClean="0">
                <a:latin typeface="Meiryo UI" panose="020B0604030504040204" pitchFamily="50" charset="-128"/>
                <a:ea typeface="Meiryo UI" panose="020B0604030504040204" pitchFamily="50" charset="-128"/>
              </a:rPr>
              <a:t>50</a:t>
            </a:r>
            <a:r>
              <a:rPr lang="ja-JP" altLang="en-US" sz="1400" dirty="0" smtClean="0">
                <a:latin typeface="Meiryo UI" panose="020B0604030504040204" pitchFamily="50" charset="-128"/>
                <a:ea typeface="Meiryo UI" panose="020B0604030504040204" pitchFamily="50" charset="-128"/>
              </a:rPr>
              <a:t>％が宿泊療養となるシミュレーションから設定を変更）</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■入院療養、宿泊療養以外は自宅療養とし、全療養者数のシミュレーションを実施。</a:t>
            </a:r>
            <a:endParaRPr lang="ja-JP" altLang="en-US" sz="1400" dirty="0">
              <a:latin typeface="Meiryo UI" panose="020B0604030504040204" pitchFamily="50" charset="-128"/>
              <a:ea typeface="Meiryo UI" panose="020B0604030504040204" pitchFamily="50" charset="-128"/>
            </a:endParaRPr>
          </a:p>
        </p:txBody>
      </p:sp>
      <p:sp>
        <p:nvSpPr>
          <p:cNvPr id="8" name="線吹き出し 1 (枠付き) 7"/>
          <p:cNvSpPr/>
          <p:nvPr/>
        </p:nvSpPr>
        <p:spPr>
          <a:xfrm>
            <a:off x="4607102" y="2741822"/>
            <a:ext cx="1003989" cy="407143"/>
          </a:xfrm>
          <a:prstGeom prst="borderCallout1">
            <a:avLst>
              <a:gd name="adj1" fmla="val 38421"/>
              <a:gd name="adj2" fmla="val -297"/>
              <a:gd name="adj3" fmla="val 36912"/>
              <a:gd name="adj4" fmla="val -393431"/>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smtClean="0">
                <a:latin typeface="Meiryo UI" panose="020B0604030504040204" pitchFamily="50" charset="-128"/>
                <a:ea typeface="Meiryo UI" panose="020B0604030504040204" pitchFamily="50" charset="-128"/>
              </a:rPr>
              <a:t>6000</a:t>
            </a:r>
            <a:r>
              <a:rPr lang="ja-JP" altLang="en-US" sz="1200" dirty="0" smtClean="0">
                <a:latin typeface="Meiryo UI" panose="020B0604030504040204" pitchFamily="50" charset="-128"/>
                <a:ea typeface="Meiryo UI" panose="020B0604030504040204" pitchFamily="50" charset="-128"/>
              </a:rPr>
              <a:t>部屋</a:t>
            </a:r>
            <a:endParaRPr lang="en-US" altLang="ja-JP" sz="1200" dirty="0" smtClean="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9228406" y="6492875"/>
            <a:ext cx="2743200" cy="365125"/>
          </a:xfrm>
        </p:spPr>
        <p:txBody>
          <a:bodyPr/>
          <a:lstStyle/>
          <a:p>
            <a:fld id="{A9B7765F-E097-4344-8336-3810B148F1B7}" type="slidenum">
              <a:rPr kumimoji="1" lang="ja-JP" altLang="en-US" smtClean="0"/>
              <a:t>3</a:t>
            </a:fld>
            <a:endParaRPr kumimoji="1" lang="ja-JP" altLang="en-US" dirty="0"/>
          </a:p>
        </p:txBody>
      </p:sp>
      <p:pic>
        <p:nvPicPr>
          <p:cNvPr id="5" name="図 4"/>
          <p:cNvPicPr>
            <a:picLocks noChangeAspect="1"/>
          </p:cNvPicPr>
          <p:nvPr/>
        </p:nvPicPr>
        <p:blipFill>
          <a:blip r:embed="rId4"/>
          <a:stretch>
            <a:fillRect/>
          </a:stretch>
        </p:blipFill>
        <p:spPr>
          <a:xfrm>
            <a:off x="6621912" y="1419897"/>
            <a:ext cx="5072312" cy="5438103"/>
          </a:xfrm>
          <a:prstGeom prst="rect">
            <a:avLst/>
          </a:prstGeom>
        </p:spPr>
      </p:pic>
    </p:spTree>
    <p:extLst>
      <p:ext uri="{BB962C8B-B14F-4D97-AF65-F5344CB8AC3E}">
        <p14:creationId xmlns:p14="http://schemas.microsoft.com/office/powerpoint/2010/main" val="33881545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1701</TotalTime>
  <Words>765</Words>
  <Application>Microsoft Office PowerPoint</Application>
  <PresentationFormat>ワイド画面</PresentationFormat>
  <Paragraphs>35</Paragraphs>
  <Slides>3</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Meiryo UI</vt:lpstr>
      <vt:lpstr>UD デジタル 教科書体 NK-B</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奥山　善之</cp:lastModifiedBy>
  <cp:revision>15</cp:revision>
  <cp:lastPrinted>2021-08-16T16:27:58Z</cp:lastPrinted>
  <dcterms:created xsi:type="dcterms:W3CDTF">2021-07-21T02:56:48Z</dcterms:created>
  <dcterms:modified xsi:type="dcterms:W3CDTF">2021-08-18T10:03:05Z</dcterms:modified>
</cp:coreProperties>
</file>