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showGuides="1">
      <p:cViewPr varScale="1">
        <p:scale>
          <a:sx n="70" d="100"/>
          <a:sy n="70"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E60ACA6-F1BB-4B44-A476-E436A9A97FF3}" type="datetimeFigureOut">
              <a:rPr kumimoji="1" lang="ja-JP" altLang="en-US" smtClean="0"/>
              <a:t>2021/7/30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75228BE-500C-42DE-9B55-D6ACCDBA339B}" type="slidenum">
              <a:rPr kumimoji="1" lang="ja-JP" altLang="en-US" smtClean="0"/>
              <a:t>‹#›</a:t>
            </a:fld>
            <a:endParaRPr kumimoji="1" lang="ja-JP" altLang="en-US"/>
          </a:p>
        </p:txBody>
      </p:sp>
    </p:spTree>
    <p:extLst>
      <p:ext uri="{BB962C8B-B14F-4D97-AF65-F5344CB8AC3E}">
        <p14:creationId xmlns:p14="http://schemas.microsoft.com/office/powerpoint/2010/main" val="1608355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2021/7/30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CCB75FF3-1E61-4DCE-9CEE-317111E8F15C}"/>
              </a:ext>
            </a:extLst>
          </p:cNvPr>
          <p:cNvSpPr txBox="1"/>
          <p:nvPr/>
        </p:nvSpPr>
        <p:spPr>
          <a:xfrm flipH="1">
            <a:off x="128484" y="815905"/>
            <a:ext cx="8951121" cy="37446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ts val="2200"/>
              </a:lnSpc>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府立学校においては、以下の制限を行いながら、教育活動を実施する。</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0" y="-4602"/>
            <a:ext cx="9144000" cy="571271"/>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b="1"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　府立学校における今後の教育活動について</a:t>
            </a:r>
            <a:endParaRPr lang="ja-JP" altLang="en-US" dirty="0">
              <a:solidFill>
                <a:schemeClr val="bg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25400" y="1554587"/>
            <a:ext cx="9092790" cy="44013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授業</a:t>
            </a:r>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・分散登校や短縮授業は行わず、通常形態</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教室</a:t>
            </a:r>
            <a:r>
              <a:rPr lang="en-US" altLang="ja-JP" sz="1600" dirty="0">
                <a:solidFill>
                  <a:schemeClr val="tx1"/>
                </a:solidFill>
                <a:latin typeface="Meiryo UI" panose="020B0604030504040204" pitchFamily="50" charset="-128"/>
                <a:ea typeface="Meiryo UI" panose="020B0604030504040204" pitchFamily="50" charset="-128"/>
              </a:rPr>
              <a:t>40</a:t>
            </a:r>
            <a:r>
              <a:rPr lang="ja-JP" altLang="en-US" sz="1600" dirty="0">
                <a:solidFill>
                  <a:schemeClr val="tx1"/>
                </a:solidFill>
                <a:latin typeface="Meiryo UI" panose="020B0604030504040204" pitchFamily="50" charset="-128"/>
                <a:ea typeface="Meiryo UI" panose="020B0604030504040204" pitchFamily="50" charset="-128"/>
              </a:rPr>
              <a:t>人まで</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を継続</a:t>
            </a: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・感染</a:t>
            </a:r>
            <a:r>
              <a:rPr lang="ja-JP" altLang="en-US" sz="1600" dirty="0">
                <a:solidFill>
                  <a:schemeClr val="tx1"/>
                </a:solidFill>
                <a:latin typeface="Meiryo UI" panose="020B0604030504040204" pitchFamily="50" charset="-128"/>
                <a:ea typeface="Meiryo UI" panose="020B0604030504040204" pitchFamily="50" charset="-128"/>
              </a:rPr>
              <a:t>リスクの高い活動は実施しない</a:t>
            </a: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感染拡大により不安を感じて登校しない児童生徒等については、オンライン等を活用して十分な学習</a:t>
            </a:r>
            <a:r>
              <a:rPr lang="ja-JP" altLang="en-US" sz="1600" dirty="0" smtClean="0">
                <a:solidFill>
                  <a:schemeClr val="tx1"/>
                </a:solidFill>
                <a:latin typeface="Meiryo UI" panose="020B0604030504040204" pitchFamily="50" charset="-128"/>
                <a:ea typeface="Meiryo UI" panose="020B0604030504040204" pitchFamily="50" charset="-128"/>
              </a:rPr>
              <a:t>支援を</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行う</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修学旅行、府県間の移動を伴う教育</a:t>
            </a:r>
            <a:r>
              <a:rPr lang="ja-JP" altLang="en-US" sz="1600" b="1" dirty="0" smtClean="0">
                <a:solidFill>
                  <a:schemeClr val="tx1"/>
                </a:solidFill>
                <a:latin typeface="Meiryo UI" panose="020B0604030504040204" pitchFamily="50" charset="-128"/>
                <a:ea typeface="Meiryo UI" panose="020B0604030504040204" pitchFamily="50" charset="-128"/>
              </a:rPr>
              <a:t>活動、府内における校外学習等</a:t>
            </a:r>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・感染防止策を</a:t>
            </a:r>
            <a:r>
              <a:rPr lang="ja-JP" altLang="en-US" sz="1600" dirty="0" smtClean="0">
                <a:solidFill>
                  <a:schemeClr val="tx1"/>
                </a:solidFill>
                <a:latin typeface="Meiryo UI" panose="020B0604030504040204" pitchFamily="50" charset="-128"/>
                <a:ea typeface="Meiryo UI" panose="020B0604030504040204" pitchFamily="50" charset="-128"/>
              </a:rPr>
              <a:t>徹底しながら実施</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・ただし、旅行（移動）先の都道府県が大阪からの受け入れを拒否している場合は延期または中止</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部活動</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・感染</a:t>
            </a:r>
            <a:r>
              <a:rPr lang="ja-JP" altLang="en-US" sz="1600" dirty="0">
                <a:solidFill>
                  <a:schemeClr val="tx1"/>
                </a:solidFill>
                <a:latin typeface="Meiryo UI" panose="020B0604030504040204" pitchFamily="50" charset="-128"/>
                <a:ea typeface="Meiryo UI" panose="020B0604030504040204" pitchFamily="50" charset="-128"/>
              </a:rPr>
              <a:t>防止</a:t>
            </a:r>
            <a:r>
              <a:rPr lang="ja-JP" altLang="en-US" sz="1600" dirty="0" smtClean="0">
                <a:solidFill>
                  <a:schemeClr val="tx1"/>
                </a:solidFill>
                <a:latin typeface="Meiryo UI" panose="020B0604030504040204" pitchFamily="50" charset="-128"/>
                <a:ea typeface="Meiryo UI" panose="020B0604030504040204" pitchFamily="50" charset="-128"/>
              </a:rPr>
              <a:t>策を徹底しながら実施</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・感染</a:t>
            </a:r>
            <a:r>
              <a:rPr lang="ja-JP" altLang="en-US" sz="1600" dirty="0">
                <a:solidFill>
                  <a:schemeClr val="tx1"/>
                </a:solidFill>
                <a:latin typeface="Meiryo UI" panose="020B0604030504040204" pitchFamily="50" charset="-128"/>
                <a:ea typeface="Meiryo UI" panose="020B0604030504040204" pitchFamily="50" charset="-128"/>
              </a:rPr>
              <a:t>リスクの高い活動</a:t>
            </a:r>
            <a:r>
              <a:rPr lang="ja-JP" altLang="en-US" sz="1600" dirty="0" smtClean="0">
                <a:solidFill>
                  <a:schemeClr val="tx1"/>
                </a:solidFill>
                <a:latin typeface="Meiryo UI" panose="020B0604030504040204" pitchFamily="50" charset="-128"/>
                <a:ea typeface="Meiryo UI" panose="020B0604030504040204" pitchFamily="50" charset="-128"/>
              </a:rPr>
              <a:t>は実施しない</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・部活動前後での生徒どうしによる飲食を控えるとともに、更衣時に身体的距離を確保するよう指導</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280742" y="330361"/>
            <a:ext cx="2176530" cy="261610"/>
          </a:xfrm>
          <a:prstGeom prst="rect">
            <a:avLst/>
          </a:prstGeom>
          <a:noFill/>
        </p:spPr>
        <p:txBody>
          <a:bodyPr wrap="square" rtlCol="0">
            <a:spAutoFit/>
          </a:bodyPr>
          <a:lstStyle/>
          <a:p>
            <a:r>
              <a:rPr lang="en-US" altLang="ja-JP" sz="1100" b="1" dirty="0" smtClean="0">
                <a:solidFill>
                  <a:schemeClr val="bg1"/>
                </a:solidFill>
                <a:latin typeface="Meiryo UI" panose="020B0604030504040204" pitchFamily="50" charset="-128"/>
                <a:ea typeface="Meiryo UI" panose="020B0604030504040204" pitchFamily="50" charset="-128"/>
              </a:rPr>
              <a:t>R3.7</a:t>
            </a:r>
            <a:r>
              <a:rPr lang="ja-JP" altLang="en-US" sz="1100" b="1" dirty="0" smtClean="0">
                <a:solidFill>
                  <a:schemeClr val="bg1"/>
                </a:solidFill>
                <a:latin typeface="Meiryo UI" panose="020B0604030504040204" pitchFamily="50" charset="-128"/>
                <a:ea typeface="Meiryo UI" panose="020B0604030504040204" pitchFamily="50" charset="-128"/>
              </a:rPr>
              <a:t>教育庁</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7" name="スライド番号プレースホルダー 4"/>
          <p:cNvSpPr>
            <a:spLocks noGrp="1"/>
          </p:cNvSpPr>
          <p:nvPr>
            <p:ph type="sldNum" sz="quarter" idx="12"/>
          </p:nvPr>
        </p:nvSpPr>
        <p:spPr>
          <a:xfrm>
            <a:off x="7069698" y="6494732"/>
            <a:ext cx="2057400" cy="365125"/>
          </a:xfrm>
        </p:spPr>
        <p:txBody>
          <a:bodyPr/>
          <a:lstStyle/>
          <a:p>
            <a:fld id="{086EFFCB-A5BA-4DA2-B9F2-C9B8559729DD}" type="slidenum">
              <a:rPr kumimoji="1" lang="ja-JP" altLang="en-US" sz="1400" smtClean="0"/>
              <a:t>1</a:t>
            </a:fld>
            <a:endParaRPr kumimoji="1" lang="ja-JP" altLang="en-US" sz="1400" dirty="0"/>
          </a:p>
        </p:txBody>
      </p:sp>
      <p:sp>
        <p:nvSpPr>
          <p:cNvPr id="8" name="正方形/長方形 7"/>
          <p:cNvSpPr/>
          <p:nvPr/>
        </p:nvSpPr>
        <p:spPr>
          <a:xfrm>
            <a:off x="7678086" y="33300"/>
            <a:ext cx="1408331" cy="297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資料２－</a:t>
            </a:r>
            <a:r>
              <a:rPr kumimoji="1" lang="ja-JP" altLang="en-US" b="1" dirty="0">
                <a:solidFill>
                  <a:schemeClr val="tx1"/>
                </a:solidFill>
              </a:rPr>
              <a:t>２</a:t>
            </a:r>
            <a:endParaRPr kumimoji="1" lang="ja-JP" altLang="en-US" b="1" dirty="0">
              <a:solidFill>
                <a:schemeClr val="tx1"/>
              </a:solidFill>
            </a:endParaRPr>
          </a:p>
        </p:txBody>
      </p:sp>
      <p:sp>
        <p:nvSpPr>
          <p:cNvPr id="9" name="テキスト ボックス 8">
            <a:extLst>
              <a:ext uri="{FF2B5EF4-FFF2-40B4-BE49-F238E27FC236}">
                <a16:creationId xmlns:a16="http://schemas.microsoft.com/office/drawing/2014/main" id="{CCB75FF3-1E61-4DCE-9CEE-317111E8F15C}"/>
              </a:ext>
            </a:extLst>
          </p:cNvPr>
          <p:cNvSpPr txBox="1"/>
          <p:nvPr/>
        </p:nvSpPr>
        <p:spPr>
          <a:xfrm flipH="1">
            <a:off x="234482" y="6115959"/>
            <a:ext cx="8765190" cy="33855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defTabSz="914400">
              <a:defRPr/>
            </a:pP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市町村立学校及び私立学校について</a:t>
            </a:r>
            <a:r>
              <a:rPr lang="ja-JP" altLang="en-US" sz="1600" dirty="0" smtClean="0">
                <a:solidFill>
                  <a:schemeClr val="tx1"/>
                </a:solidFill>
                <a:latin typeface="Meiryo UI" panose="020B0604030504040204" pitchFamily="50" charset="-128"/>
                <a:ea typeface="Meiryo UI" panose="020B0604030504040204" pitchFamily="50" charset="-128"/>
              </a:rPr>
              <a:t>は、府立学校と同様の対応を要請。</a:t>
            </a:r>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5340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3356</TotalTime>
  <Words>223</Words>
  <Application>Microsoft Office PowerPoint</Application>
  <PresentationFormat>画面に合わせる (4:3)</PresentationFormat>
  <Paragraphs>23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剛志</dc:creator>
  <cp:revision>342</cp:revision>
  <cp:lastPrinted>2021-07-30T07:12:18Z</cp:lastPrinted>
  <dcterms:created xsi:type="dcterms:W3CDTF">2020-03-31T00:25:54Z</dcterms:created>
  <dcterms:modified xsi:type="dcterms:W3CDTF">2021-07-30T07:48:22Z</dcterms:modified>
</cp:coreProperties>
</file>