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837" r:id="rId2"/>
  </p:sldIdLst>
  <p:sldSz cx="12192000"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周藤　英" initials="周藤　英" lastIdx="1" clrIdx="0">
    <p:extLst>
      <p:ext uri="{19B8F6BF-5375-455C-9EA6-DF929625EA0E}">
        <p15:presenceInfo xmlns:p15="http://schemas.microsoft.com/office/powerpoint/2012/main" userId="S-1-5-21-161959346-1900351369-444732941-1023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28B"/>
    <a:srgbClr val="FFFFCC"/>
    <a:srgbClr val="FF9999"/>
    <a:srgbClr val="FF6699"/>
    <a:srgbClr val="E7EDEF"/>
    <a:srgbClr val="FF6600"/>
    <a:srgbClr val="99FF66"/>
    <a:srgbClr val="33CC33"/>
    <a:srgbClr val="CC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5278" autoAdjust="0"/>
  </p:normalViewPr>
  <p:slideViewPr>
    <p:cSldViewPr snapToGrid="0">
      <p:cViewPr varScale="1">
        <p:scale>
          <a:sx n="58" d="100"/>
          <a:sy n="58" d="100"/>
        </p:scale>
        <p:origin x="1218" y="78"/>
      </p:cViewPr>
      <p:guideLst/>
    </p:cSldViewPr>
  </p:slideViewPr>
  <p:notesTextViewPr>
    <p:cViewPr>
      <p:scale>
        <a:sx n="1" d="1"/>
        <a:sy n="1" d="1"/>
      </p:scale>
      <p:origin x="0" y="0"/>
    </p:cViewPr>
  </p:notesText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5" cy="498475"/>
          </a:xfrm>
          <a:prstGeom prst="rect">
            <a:avLst/>
          </a:prstGeom>
        </p:spPr>
        <p:txBody>
          <a:bodyPr vert="horz" lIns="91417" tIns="45709" rIns="91417" bIns="45709"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1"/>
            <a:ext cx="2949575" cy="498475"/>
          </a:xfrm>
          <a:prstGeom prst="rect">
            <a:avLst/>
          </a:prstGeom>
        </p:spPr>
        <p:txBody>
          <a:bodyPr vert="horz" lIns="91417" tIns="45709" rIns="91417" bIns="45709" rtlCol="0"/>
          <a:lstStyle>
            <a:lvl1pPr algn="r">
              <a:defRPr sz="1200"/>
            </a:lvl1pPr>
          </a:lstStyle>
          <a:p>
            <a:fld id="{D64E24C0-EAE7-42C3-A2C6-11E03F4A7047}" type="datetimeFigureOut">
              <a:rPr kumimoji="1" lang="ja-JP" altLang="en-US" smtClean="0"/>
              <a:t>2021/7/8</a:t>
            </a:fld>
            <a:endParaRPr kumimoji="1" lang="ja-JP" altLang="en-US" dirty="0"/>
          </a:p>
        </p:txBody>
      </p:sp>
      <p:sp>
        <p:nvSpPr>
          <p:cNvPr id="4" name="スライド イメージ プレースホルダー 3"/>
          <p:cNvSpPr>
            <a:spLocks noGrp="1" noRot="1" noChangeAspect="1"/>
          </p:cNvSpPr>
          <p:nvPr>
            <p:ph type="sldImg" idx="2"/>
          </p:nvPr>
        </p:nvSpPr>
        <p:spPr>
          <a:xfrm>
            <a:off x="698500" y="1243013"/>
            <a:ext cx="5410200" cy="3354387"/>
          </a:xfrm>
          <a:prstGeom prst="rect">
            <a:avLst/>
          </a:prstGeom>
          <a:noFill/>
          <a:ln w="12700">
            <a:solidFill>
              <a:prstClr val="black"/>
            </a:solidFill>
          </a:ln>
        </p:spPr>
        <p:txBody>
          <a:bodyPr vert="horz" lIns="91417" tIns="45709" rIns="91417" bIns="45709" rtlCol="0" anchor="ctr"/>
          <a:lstStyle/>
          <a:p>
            <a:endParaRPr lang="ja-JP" altLang="en-US" dirty="0"/>
          </a:p>
        </p:txBody>
      </p:sp>
      <p:sp>
        <p:nvSpPr>
          <p:cNvPr id="5" name="ノート プレースホルダー 4"/>
          <p:cNvSpPr>
            <a:spLocks noGrp="1"/>
          </p:cNvSpPr>
          <p:nvPr>
            <p:ph type="body" sz="quarter" idx="3"/>
          </p:nvPr>
        </p:nvSpPr>
        <p:spPr>
          <a:xfrm>
            <a:off x="681040" y="4783141"/>
            <a:ext cx="5445125" cy="3913187"/>
          </a:xfrm>
          <a:prstGeom prst="rect">
            <a:avLst/>
          </a:prstGeom>
        </p:spPr>
        <p:txBody>
          <a:bodyPr vert="horz" lIns="91417" tIns="45709" rIns="91417"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5"/>
            <a:ext cx="2949575" cy="498475"/>
          </a:xfrm>
          <a:prstGeom prst="rect">
            <a:avLst/>
          </a:prstGeom>
        </p:spPr>
        <p:txBody>
          <a:bodyPr vert="horz" lIns="91417" tIns="45709" rIns="91417" bIns="45709"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5"/>
            <a:ext cx="2949575" cy="498475"/>
          </a:xfrm>
          <a:prstGeom prst="rect">
            <a:avLst/>
          </a:prstGeom>
        </p:spPr>
        <p:txBody>
          <a:bodyPr vert="horz" lIns="91417" tIns="45709" rIns="91417" bIns="45709" rtlCol="0" anchor="b"/>
          <a:lstStyle>
            <a:lvl1pPr algn="r">
              <a:defRPr sz="1200"/>
            </a:lvl1pPr>
          </a:lstStyle>
          <a:p>
            <a:fld id="{2F0EEB81-DB16-4A68-B055-8A38956DB515}" type="slidenum">
              <a:rPr kumimoji="1" lang="ja-JP" altLang="en-US" smtClean="0"/>
              <a:t>‹#›</a:t>
            </a:fld>
            <a:endParaRPr kumimoji="1" lang="ja-JP" altLang="en-US" dirty="0"/>
          </a:p>
        </p:txBody>
      </p:sp>
    </p:spTree>
    <p:extLst>
      <p:ext uri="{BB962C8B-B14F-4D97-AF65-F5344CB8AC3E}">
        <p14:creationId xmlns:p14="http://schemas.microsoft.com/office/powerpoint/2010/main" val="2673240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98500" y="1243013"/>
            <a:ext cx="541020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0EEB81-DB16-4A68-B055-8A38956DB515}" type="slidenum">
              <a:rPr kumimoji="1" lang="ja-JP" altLang="en-US" smtClean="0"/>
              <a:t>1</a:t>
            </a:fld>
            <a:endParaRPr kumimoji="1" lang="ja-JP" altLang="en-US" dirty="0"/>
          </a:p>
        </p:txBody>
      </p:sp>
    </p:spTree>
    <p:extLst>
      <p:ext uri="{BB962C8B-B14F-4D97-AF65-F5344CB8AC3E}">
        <p14:creationId xmlns:p14="http://schemas.microsoft.com/office/powerpoint/2010/main" val="82159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7197"/>
            <a:ext cx="9144000" cy="263188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970580"/>
            <a:ext cx="9144000" cy="182517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214A32F-0E8C-4D91-BAC6-EA2E81F1CF45}" type="datetime1">
              <a:rPr kumimoji="1" lang="ja-JP" altLang="en-US" smtClean="0"/>
              <a:t>2021/7/8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102975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5DF179-10CB-45A6-B13C-93904DC17FE4}" type="datetime1">
              <a:rPr kumimoji="1" lang="ja-JP" altLang="en-US" smtClean="0"/>
              <a:t>2021/7/8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68511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02483"/>
            <a:ext cx="2628900"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02483"/>
            <a:ext cx="7734300"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6242DB-F35F-4377-94B7-B7ED4323D95B}" type="datetime1">
              <a:rPr kumimoji="1" lang="ja-JP" altLang="en-US" smtClean="0"/>
              <a:t>2021/7/8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64161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F583C5E-CF60-4334-9FD4-141CAC84472E}" type="datetime1">
              <a:rPr kumimoji="1" lang="ja-JP" altLang="en-US" smtClean="0"/>
              <a:t>2021/7/8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661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884670"/>
            <a:ext cx="10515600" cy="31446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5059034"/>
            <a:ext cx="10515600" cy="165367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771D1FA-B226-445F-B72F-F5654B8E355B}" type="datetime1">
              <a:rPr kumimoji="1" lang="ja-JP" altLang="en-US" smtClean="0"/>
              <a:t>2021/7/8</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79565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BACE846-7A07-4EDA-B2BD-6340DA55CC0B}" type="datetime1">
              <a:rPr kumimoji="1" lang="ja-JP" altLang="en-US" smtClean="0"/>
              <a:t>2021/7/8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79986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02483"/>
            <a:ext cx="10515600"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853171"/>
            <a:ext cx="5157787"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761381"/>
            <a:ext cx="515778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853171"/>
            <a:ext cx="5183188"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761381"/>
            <a:ext cx="5183188"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1CB574D-5CAF-477E-894B-F08871D0771C}" type="datetime1">
              <a:rPr kumimoji="1" lang="ja-JP" altLang="en-US" smtClean="0"/>
              <a:t>2021/7/8</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3736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7622300-6663-4891-BD5D-793907E96D35}" type="datetime1">
              <a:rPr kumimoji="1" lang="ja-JP" altLang="en-US" smtClean="0"/>
              <a:t>2021/7/8</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2345512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63E0D3-56EB-460F-ABA6-3FE4DA800664}" type="datetime1">
              <a:rPr kumimoji="1" lang="ja-JP" altLang="en-US" smtClean="0"/>
              <a:t>2021/7/8</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3271852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1088454"/>
            <a:ext cx="6172200" cy="53722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9D1D72-1EAB-4C54-83FC-667B976995F2}" type="datetime1">
              <a:rPr kumimoji="1" lang="ja-JP" altLang="en-US" smtClean="0"/>
              <a:t>2021/7/8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163463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1088454"/>
            <a:ext cx="6172200" cy="537226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93F1E87-BAE2-4B8B-8BEA-3C5827EB6F87}" type="datetime1">
              <a:rPr kumimoji="1" lang="ja-JP" altLang="en-US" smtClean="0"/>
              <a:t>2021/7/8</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995360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02483"/>
            <a:ext cx="10515600"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2012414"/>
            <a:ext cx="10515600"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7006699"/>
            <a:ext cx="2743200"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B73C00F3-FD50-4284-B304-AA55E7B077B8}" type="datetime1">
              <a:rPr kumimoji="1" lang="ja-JP" altLang="en-US" smtClean="0"/>
              <a:t>2021/7/8</a:t>
            </a:fld>
            <a:endParaRPr kumimoji="1" lang="ja-JP" altLang="en-US" dirty="0"/>
          </a:p>
        </p:txBody>
      </p:sp>
      <p:sp>
        <p:nvSpPr>
          <p:cNvPr id="5" name="Footer Placeholder 4"/>
          <p:cNvSpPr>
            <a:spLocks noGrp="1"/>
          </p:cNvSpPr>
          <p:nvPr>
            <p:ph type="ftr" sz="quarter" idx="3"/>
          </p:nvPr>
        </p:nvSpPr>
        <p:spPr>
          <a:xfrm>
            <a:off x="4038600" y="7006699"/>
            <a:ext cx="4114800"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8610600" y="7006699"/>
            <a:ext cx="2743200"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F216AE56-EAD3-4706-B860-3EC2C2952B40}" type="slidenum">
              <a:rPr kumimoji="1" lang="ja-JP" altLang="en-US" smtClean="0"/>
              <a:t>‹#›</a:t>
            </a:fld>
            <a:endParaRPr kumimoji="1" lang="ja-JP" altLang="en-US" dirty="0"/>
          </a:p>
        </p:txBody>
      </p:sp>
    </p:spTree>
    <p:extLst>
      <p:ext uri="{BB962C8B-B14F-4D97-AF65-F5344CB8AC3E}">
        <p14:creationId xmlns:p14="http://schemas.microsoft.com/office/powerpoint/2010/main" val="1449927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5757"/>
            <a:ext cx="12192000" cy="42100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latin typeface="UD デジタル 教科書体 NK-B" panose="02020700000000000000" pitchFamily="18" charset="-128"/>
                <a:ea typeface="UD デジタル 教科書体 NK-B" panose="02020700000000000000" pitchFamily="18" charset="-128"/>
              </a:rPr>
              <a:t>大阪モデルの運用について</a:t>
            </a:r>
            <a:endParaRPr lang="ja-JP" altLang="en-US" sz="2400" b="1" dirty="0">
              <a:latin typeface="UD デジタル 教科書体 NK-B" panose="02020700000000000000" pitchFamily="18" charset="-128"/>
              <a:ea typeface="UD デジタル 教科書体 NK-B" panose="02020700000000000000" pitchFamily="18" charset="-128"/>
            </a:endParaRPr>
          </a:p>
        </p:txBody>
      </p:sp>
      <p:sp>
        <p:nvSpPr>
          <p:cNvPr id="7" name="テキスト ボックス 6"/>
          <p:cNvSpPr txBox="1"/>
          <p:nvPr/>
        </p:nvSpPr>
        <p:spPr>
          <a:xfrm>
            <a:off x="10590415" y="17400"/>
            <a:ext cx="1389006" cy="369332"/>
          </a:xfrm>
          <a:prstGeom prst="rect">
            <a:avLst/>
          </a:prstGeom>
          <a:solidFill>
            <a:schemeClr val="bg1"/>
          </a:solidFill>
        </p:spPr>
        <p:txBody>
          <a:bodyPr wrap="square" rtlCol="0">
            <a:spAutoFit/>
          </a:bodyPr>
          <a:lstStyle/>
          <a:p>
            <a:r>
              <a:rPr kumimoji="1" lang="ja-JP" altLang="en-US" dirty="0" smtClean="0"/>
              <a:t>資料２－１</a:t>
            </a:r>
            <a:endParaRPr kumimoji="1" lang="ja-JP" altLang="en-US" dirty="0"/>
          </a:p>
        </p:txBody>
      </p:sp>
      <p:sp>
        <p:nvSpPr>
          <p:cNvPr id="13" name="テキスト ボックス 12">
            <a:extLst>
              <a:ext uri="{FF2B5EF4-FFF2-40B4-BE49-F238E27FC236}">
                <a16:creationId xmlns:a16="http://schemas.microsoft.com/office/drawing/2014/main" id="{3DE9AEDD-6BA7-4392-B3D6-A21FA21B18FB}"/>
              </a:ext>
            </a:extLst>
          </p:cNvPr>
          <p:cNvSpPr txBox="1"/>
          <p:nvPr/>
        </p:nvSpPr>
        <p:spPr>
          <a:xfrm>
            <a:off x="106287" y="392907"/>
            <a:ext cx="11979421" cy="2000548"/>
          </a:xfrm>
          <a:prstGeom prst="rect">
            <a:avLst/>
          </a:prstGeom>
          <a:noFill/>
          <a:ln>
            <a:noFill/>
          </a:ln>
        </p:spPr>
        <p:txBody>
          <a:bodyPr wrap="square" rtlCol="0">
            <a:spAutoFit/>
          </a:bodyPr>
          <a:lstStyle/>
          <a:p>
            <a:r>
              <a:rPr lang="en-US" altLang="ja-JP" b="1" smtClean="0">
                <a:latin typeface="Meiryo UI" panose="020B0604030504040204" pitchFamily="50" charset="-128"/>
                <a:ea typeface="Meiryo UI" panose="020B0604030504040204" pitchFamily="50" charset="-128"/>
              </a:rPr>
              <a:t>【6</a:t>
            </a:r>
            <a:r>
              <a:rPr lang="ja-JP" altLang="en-US" b="1" dirty="0" smtClean="0">
                <a:latin typeface="Meiryo UI" panose="020B0604030504040204" pitchFamily="50" charset="-128"/>
                <a:ea typeface="Meiryo UI" panose="020B0604030504040204" pitchFamily="50" charset="-128"/>
              </a:rPr>
              <a:t>月</a:t>
            </a:r>
            <a:r>
              <a:rPr lang="en-US" altLang="ja-JP" b="1" dirty="0" smtClean="0">
                <a:latin typeface="Meiryo UI" panose="020B0604030504040204" pitchFamily="50" charset="-128"/>
                <a:ea typeface="Meiryo UI" panose="020B0604030504040204" pitchFamily="50" charset="-128"/>
              </a:rPr>
              <a:t>18</a:t>
            </a:r>
            <a:r>
              <a:rPr lang="ja-JP" altLang="en-US" b="1" dirty="0" smtClean="0">
                <a:latin typeface="Meiryo UI" panose="020B0604030504040204" pitchFamily="50" charset="-128"/>
                <a:ea typeface="Meiryo UI" panose="020B0604030504040204" pitchFamily="50" charset="-128"/>
              </a:rPr>
              <a:t>日第</a:t>
            </a:r>
            <a:r>
              <a:rPr lang="en-US" altLang="ja-JP" b="1" dirty="0" smtClean="0">
                <a:latin typeface="Meiryo UI" panose="020B0604030504040204" pitchFamily="50" charset="-128"/>
                <a:ea typeface="Meiryo UI" panose="020B0604030504040204" pitchFamily="50" charset="-128"/>
              </a:rPr>
              <a:t>53</a:t>
            </a:r>
            <a:r>
              <a:rPr lang="ja-JP" altLang="en-US" b="1" dirty="0" smtClean="0">
                <a:latin typeface="Meiryo UI" panose="020B0604030504040204" pitchFamily="50" charset="-128"/>
                <a:ea typeface="Meiryo UI" panose="020B0604030504040204" pitchFamily="50" charset="-128"/>
              </a:rPr>
              <a:t>回対策本部会議決定事項</a:t>
            </a:r>
            <a:r>
              <a:rPr lang="en-US" altLang="ja-JP" b="1" dirty="0">
                <a:latin typeface="Meiryo UI" panose="020B0604030504040204" pitchFamily="50" charset="-128"/>
                <a:ea typeface="Meiryo UI" panose="020B0604030504040204" pitchFamily="50" charset="-128"/>
              </a:rPr>
              <a:t> </a:t>
            </a:r>
            <a:r>
              <a:rPr lang="en-US" altLang="ja-JP" b="1" dirty="0" smtClean="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大阪</a:t>
            </a:r>
            <a:r>
              <a:rPr lang="ja-JP" altLang="en-US" b="1" dirty="0">
                <a:latin typeface="Meiryo UI" panose="020B0604030504040204" pitchFamily="50" charset="-128"/>
                <a:ea typeface="Meiryo UI" panose="020B0604030504040204" pitchFamily="50" charset="-128"/>
              </a:rPr>
              <a:t>モデル「非常事態」（赤色信号）解除基準を満たした場合の</a:t>
            </a:r>
            <a:r>
              <a:rPr lang="ja-JP" altLang="en-US" b="1" dirty="0" smtClean="0">
                <a:latin typeface="Meiryo UI" panose="020B0604030504040204" pitchFamily="50" charset="-128"/>
                <a:ea typeface="Meiryo UI" panose="020B0604030504040204" pitchFamily="50" charset="-128"/>
              </a:rPr>
              <a:t>対応について</a:t>
            </a:r>
            <a:r>
              <a:rPr lang="en-US" altLang="ja-JP" b="1" dirty="0" smtClean="0">
                <a:latin typeface="Meiryo UI" panose="020B0604030504040204" pitchFamily="50" charset="-128"/>
                <a:ea typeface="Meiryo UI" panose="020B0604030504040204" pitchFamily="50" charset="-128"/>
              </a:rPr>
              <a:t>】</a:t>
            </a:r>
          </a:p>
          <a:p>
            <a:r>
              <a:rPr lang="ja-JP" altLang="en-US" sz="1600" dirty="0" smtClean="0">
                <a:latin typeface="Meiryo UI" panose="020B0604030504040204" pitchFamily="50" charset="-128"/>
                <a:ea typeface="Meiryo UI" panose="020B0604030504040204" pitchFamily="50" charset="-128"/>
              </a:rPr>
              <a:t>◆国</a:t>
            </a:r>
            <a:r>
              <a:rPr lang="ja-JP" altLang="en-US" sz="1600" dirty="0">
                <a:latin typeface="Meiryo UI" panose="020B0604030504040204" pitchFamily="50" charset="-128"/>
                <a:ea typeface="Meiryo UI" panose="020B0604030504040204" pitchFamily="50" charset="-128"/>
              </a:rPr>
              <a:t>より、「緊急事態措置」又は「まん延防止等重点措置」適用区域に指定・解除される場合は、</a:t>
            </a:r>
            <a:r>
              <a:rPr lang="ja-JP" altLang="en-US" sz="1600" dirty="0" smtClean="0">
                <a:latin typeface="Meiryo UI" panose="020B0604030504040204" pitchFamily="50" charset="-128"/>
                <a:ea typeface="Meiryo UI" panose="020B0604030504040204" pitchFamily="50" charset="-128"/>
              </a:rPr>
              <a:t>対策本部</a:t>
            </a:r>
            <a:r>
              <a:rPr lang="ja-JP" altLang="en-US" sz="1600" dirty="0">
                <a:latin typeface="Meiryo UI" panose="020B0604030504040204" pitchFamily="50" charset="-128"/>
                <a:ea typeface="Meiryo UI" panose="020B0604030504040204" pitchFamily="50" charset="-128"/>
              </a:rPr>
              <a:t>会議を開催し</a:t>
            </a:r>
            <a:r>
              <a:rPr lang="ja-JP" altLang="en-US" sz="1600" dirty="0" smtClean="0">
                <a:latin typeface="Meiryo UI" panose="020B0604030504040204" pitchFamily="50" charset="-128"/>
                <a:ea typeface="Meiryo UI" panose="020B0604030504040204" pitchFamily="50" charset="-128"/>
              </a:rPr>
              <a:t>、ステージ</a:t>
            </a:r>
            <a:r>
              <a:rPr lang="ja-JP" altLang="en-US" sz="1600" dirty="0">
                <a:latin typeface="Meiryo UI" panose="020B0604030504040204" pitchFamily="50" charset="-128"/>
                <a:ea typeface="Meiryo UI" panose="020B0604030504040204" pitchFamily="50" charset="-128"/>
              </a:rPr>
              <a:t>移行</a:t>
            </a:r>
            <a:r>
              <a:rPr lang="ja-JP" altLang="en-US" sz="1600" dirty="0" smtClean="0">
                <a:latin typeface="Meiryo UI" panose="020B0604030504040204" pitchFamily="50" charset="-128"/>
                <a:ea typeface="Meiryo UI" panose="020B0604030504040204" pitchFamily="50" charset="-128"/>
              </a:rPr>
              <a:t>の要否</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を</a:t>
            </a:r>
            <a:r>
              <a:rPr lang="ja-JP" altLang="en-US" sz="1600" dirty="0">
                <a:latin typeface="Meiryo UI" panose="020B0604030504040204" pitchFamily="50" charset="-128"/>
                <a:ea typeface="Meiryo UI" panose="020B0604030504040204" pitchFamily="50" charset="-128"/>
              </a:rPr>
              <a:t>決定するものとする</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◆以下の現状を踏まえ、</a:t>
            </a:r>
            <a:r>
              <a:rPr lang="ja-JP" altLang="en-US" sz="1600" u="sng" dirty="0">
                <a:latin typeface="Meiryo UI" panose="020B0604030504040204" pitchFamily="50" charset="-128"/>
                <a:ea typeface="Meiryo UI" panose="020B0604030504040204" pitchFamily="50" charset="-128"/>
              </a:rPr>
              <a:t>第四波においては、上記措置期間中は、「非常事態」（赤色信号）を点灯させたままとする</a:t>
            </a:r>
            <a:r>
              <a:rPr lang="ja-JP" altLang="en-US" sz="1600" u="sng"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・第三波における緊急事態措置解除後、短期間で、感染の急拡大と重症者数の急増が見られたこと。</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・デルタ株など新たな変異株の市中感染の恐れ。また、人流の増加が見られ、今後、感染機会も増加。</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現状況は２月中旬から３月と酷似しており、今後、感染急拡大が懸念されること。</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・新規陽性者数や重症者数が第三波収束時相当まで十分に減少していないこと</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3DE9AEDD-6BA7-4392-B3D6-A21FA21B18FB}"/>
              </a:ext>
            </a:extLst>
          </p:cNvPr>
          <p:cNvSpPr txBox="1"/>
          <p:nvPr/>
        </p:nvSpPr>
        <p:spPr>
          <a:xfrm>
            <a:off x="87238" y="4592554"/>
            <a:ext cx="12017521" cy="2585323"/>
          </a:xfrm>
          <a:prstGeom prst="rect">
            <a:avLst/>
          </a:prstGeom>
          <a:solidFill>
            <a:schemeClr val="accent4">
              <a:lumMod val="20000"/>
              <a:lumOff val="80000"/>
            </a:schemeClr>
          </a:solidFill>
          <a:ln w="38100">
            <a:solidFill>
              <a:srgbClr val="FFB28B"/>
            </a:solidFill>
          </a:ln>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a:t>
            </a:r>
            <a:r>
              <a:rPr lang="ja-JP" altLang="en-US" u="sng" dirty="0" smtClean="0">
                <a:latin typeface="UD デジタル 教科書体 NK-B" panose="02020700000000000000" pitchFamily="18" charset="-128"/>
                <a:ea typeface="UD デジタル 教科書体 NK-B" panose="02020700000000000000" pitchFamily="18" charset="-128"/>
              </a:rPr>
              <a:t>国</a:t>
            </a:r>
            <a:r>
              <a:rPr lang="ja-JP" altLang="en-US" u="sng" dirty="0">
                <a:latin typeface="UD デジタル 教科書体 NK-B" panose="02020700000000000000" pitchFamily="18" charset="-128"/>
                <a:ea typeface="UD デジタル 教科書体 NK-B" panose="02020700000000000000" pitchFamily="18" charset="-128"/>
              </a:rPr>
              <a:t>においてまん延防止等重点措置適用が延長されたこと及び以下の現状を踏まえ、措置期間中は、「非常事態</a:t>
            </a:r>
            <a:r>
              <a:rPr lang="ja-JP" altLang="en-US" u="sng" dirty="0" smtClean="0">
                <a:latin typeface="UD デジタル 教科書体 NK-B" panose="02020700000000000000" pitchFamily="18" charset="-128"/>
                <a:ea typeface="UD デジタル 教科書体 NK-B" panose="02020700000000000000" pitchFamily="18" charset="-128"/>
              </a:rPr>
              <a:t>」</a:t>
            </a:r>
            <a:endParaRPr lang="en-US" altLang="ja-JP" u="sng" dirty="0" smtClean="0">
              <a:latin typeface="UD デジタル 教科書体 NK-B" panose="02020700000000000000" pitchFamily="18" charset="-128"/>
              <a:ea typeface="UD デジタル 教科書体 NK-B" panose="02020700000000000000" pitchFamily="18" charset="-128"/>
            </a:endParaRPr>
          </a:p>
          <a:p>
            <a:r>
              <a:rPr lang="en-US" altLang="ja-JP" dirty="0">
                <a:latin typeface="UD デジタル 教科書体 NK-B" panose="02020700000000000000" pitchFamily="18" charset="-128"/>
                <a:ea typeface="UD デジタル 教科書体 NK-B" panose="02020700000000000000" pitchFamily="18" charset="-128"/>
              </a:rPr>
              <a:t> </a:t>
            </a:r>
            <a:r>
              <a:rPr lang="en-US" altLang="ja-JP" dirty="0" smtClean="0">
                <a:latin typeface="UD デジタル 教科書体 NK-B" panose="02020700000000000000" pitchFamily="18" charset="-128"/>
                <a:ea typeface="UD デジタル 教科書体 NK-B" panose="02020700000000000000" pitchFamily="18" charset="-128"/>
              </a:rPr>
              <a:t> </a:t>
            </a:r>
            <a:r>
              <a:rPr lang="ja-JP" altLang="en-US" u="sng" dirty="0" smtClean="0">
                <a:latin typeface="UD デジタル 教科書体 NK-B" panose="02020700000000000000" pitchFamily="18" charset="-128"/>
                <a:ea typeface="UD デジタル 教科書体 NK-B" panose="02020700000000000000" pitchFamily="18" charset="-128"/>
              </a:rPr>
              <a:t>（赤色</a:t>
            </a:r>
            <a:r>
              <a:rPr lang="ja-JP" altLang="en-US" u="sng" dirty="0">
                <a:latin typeface="UD デジタル 教科書体 NK-B" panose="02020700000000000000" pitchFamily="18" charset="-128"/>
                <a:ea typeface="UD デジタル 教科書体 NK-B" panose="02020700000000000000" pitchFamily="18" charset="-128"/>
              </a:rPr>
              <a:t>信号）を引き続き点灯させる</a:t>
            </a:r>
            <a:r>
              <a:rPr lang="ja-JP" altLang="en-US" u="sng" dirty="0" smtClean="0">
                <a:latin typeface="UD デジタル 教科書体 NK-B" panose="02020700000000000000" pitchFamily="18" charset="-128"/>
                <a:ea typeface="UD デジタル 教科書体 NK-B" panose="02020700000000000000" pitchFamily="18" charset="-128"/>
              </a:rPr>
              <a:t>。</a:t>
            </a:r>
            <a:endParaRPr lang="en-US" altLang="ja-JP" u="sng" dirty="0" smtClean="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・第三波における緊急事態措置解除後、短期間で、感染の急拡大と重症者数の急増が見られたこと。</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・デルタ株など新たな変異株の市中感染の恐れ</a:t>
            </a:r>
            <a:r>
              <a:rPr lang="ja-JP" altLang="en-US" dirty="0" smtClean="0">
                <a:latin typeface="UD デジタル 教科書体 NK-B" panose="02020700000000000000" pitchFamily="18" charset="-128"/>
                <a:ea typeface="UD デジタル 教科書体 NK-B" panose="02020700000000000000" pitchFamily="18" charset="-128"/>
              </a:rPr>
              <a:t>。</a:t>
            </a:r>
            <a:endParaRPr lang="en-US" altLang="ja-JP" dirty="0" smtClean="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また</a:t>
            </a:r>
            <a:r>
              <a:rPr lang="ja-JP" altLang="en-US" dirty="0">
                <a:latin typeface="UD デジタル 教科書体 NK-B" panose="02020700000000000000" pitchFamily="18" charset="-128"/>
                <a:ea typeface="UD デジタル 教科書体 NK-B" panose="02020700000000000000" pitchFamily="18" charset="-128"/>
              </a:rPr>
              <a:t>、緊急事態宣言解除後から人流の急拡大が見られ、感染機会の</a:t>
            </a:r>
            <a:r>
              <a:rPr lang="ja-JP" altLang="en-US" dirty="0" smtClean="0">
                <a:latin typeface="UD デジタル 教科書体 NK-B" panose="02020700000000000000" pitchFamily="18" charset="-128"/>
                <a:ea typeface="UD デジタル 教科書体 NK-B" panose="02020700000000000000" pitchFamily="18" charset="-128"/>
              </a:rPr>
              <a:t>増加</a:t>
            </a:r>
            <a:r>
              <a:rPr lang="ja-JP" altLang="en-US" dirty="0">
                <a:latin typeface="UD デジタル 教科書体 NK-B" panose="02020700000000000000" pitchFamily="18" charset="-128"/>
                <a:ea typeface="UD デジタル 教科書体 NK-B" panose="02020700000000000000" pitchFamily="18" charset="-128"/>
              </a:rPr>
              <a:t>により</a:t>
            </a:r>
            <a:r>
              <a:rPr lang="ja-JP" altLang="en-US" dirty="0" smtClean="0">
                <a:latin typeface="UD デジタル 教科書体 NK-B" panose="02020700000000000000" pitchFamily="18" charset="-128"/>
                <a:ea typeface="UD デジタル 教科書体 NK-B" panose="02020700000000000000" pitchFamily="18" charset="-128"/>
              </a:rPr>
              <a:t>、感染</a:t>
            </a:r>
            <a:r>
              <a:rPr lang="ja-JP" altLang="en-US" dirty="0">
                <a:latin typeface="UD デジタル 教科書体 NK-B" panose="02020700000000000000" pitchFamily="18" charset="-128"/>
                <a:ea typeface="UD デジタル 教科書体 NK-B" panose="02020700000000000000" pitchFamily="18" charset="-128"/>
              </a:rPr>
              <a:t>の拡大が懸念。</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・７月８日に感染拡大兆候を探知する「見張り番指標」が目安を</a:t>
            </a:r>
            <a:r>
              <a:rPr lang="ja-JP" altLang="en-US" dirty="0" smtClean="0">
                <a:latin typeface="UD デジタル 教科書体 NK-B" panose="02020700000000000000" pitchFamily="18" charset="-128"/>
                <a:ea typeface="UD デジタル 教科書体 NK-B" panose="02020700000000000000" pitchFamily="18" charset="-128"/>
              </a:rPr>
              <a:t>満たすともに、７日間新規陽性者数が増加しており、</a:t>
            </a:r>
            <a:endParaRPr lang="en-US" altLang="ja-JP" dirty="0" smtClean="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当面</a:t>
            </a:r>
            <a:r>
              <a:rPr lang="ja-JP" altLang="en-US" dirty="0">
                <a:latin typeface="UD デジタル 教科書体 NK-B" panose="02020700000000000000" pitchFamily="18" charset="-128"/>
                <a:ea typeface="UD デジタル 教科書体 NK-B" panose="02020700000000000000" pitchFamily="18" charset="-128"/>
              </a:rPr>
              <a:t>の感染拡大が想定されること。</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高齢者の</a:t>
            </a:r>
            <a:r>
              <a:rPr lang="ja-JP" altLang="en-US" dirty="0">
                <a:latin typeface="UD デジタル 教科書体 NK-B" panose="02020700000000000000" pitchFamily="18" charset="-128"/>
                <a:ea typeface="UD デジタル 教科書体 NK-B" panose="02020700000000000000" pitchFamily="18" charset="-128"/>
              </a:rPr>
              <a:t>ワクチン接種が完了する７月末（見込み）までは、集中警戒期間として、感染急拡大の防止と</a:t>
            </a:r>
            <a:r>
              <a:rPr lang="ja-JP" altLang="en-US" dirty="0" smtClean="0">
                <a:latin typeface="UD デジタル 教科書体 NK-B" panose="02020700000000000000" pitchFamily="18" charset="-128"/>
                <a:ea typeface="UD デジタル 教科書体 NK-B" panose="02020700000000000000" pitchFamily="18" charset="-128"/>
              </a:rPr>
              <a:t>医療提供体制</a:t>
            </a:r>
            <a:endParaRPr lang="en-US" altLang="ja-JP" dirty="0" smtClean="0">
              <a:latin typeface="UD デジタル 教科書体 NK-B" panose="02020700000000000000" pitchFamily="18" charset="-128"/>
              <a:ea typeface="UD デジタル 教科書体 NK-B" panose="02020700000000000000" pitchFamily="18" charset="-128"/>
            </a:endParaRPr>
          </a:p>
          <a:p>
            <a:r>
              <a:rPr lang="en-US" altLang="ja-JP" dirty="0">
                <a:latin typeface="UD デジタル 教科書体 NK-B" panose="02020700000000000000" pitchFamily="18" charset="-128"/>
                <a:ea typeface="UD デジタル 教科書体 NK-B" panose="02020700000000000000" pitchFamily="18" charset="-128"/>
              </a:rPr>
              <a:t> </a:t>
            </a:r>
            <a:r>
              <a:rPr lang="en-US" altLang="ja-JP" dirty="0" smtClean="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の最大限の</a:t>
            </a:r>
            <a:r>
              <a:rPr lang="ja-JP" altLang="en-US" dirty="0">
                <a:latin typeface="UD デジタル 教科書体 NK-B" panose="02020700000000000000" pitchFamily="18" charset="-128"/>
                <a:ea typeface="UD デジタル 教科書体 NK-B" panose="02020700000000000000" pitchFamily="18" charset="-128"/>
              </a:rPr>
              <a:t>負担軽減が必要なこと。</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18" name="下矢印 17"/>
          <p:cNvSpPr/>
          <p:nvPr/>
        </p:nvSpPr>
        <p:spPr>
          <a:xfrm>
            <a:off x="5555673" y="4427319"/>
            <a:ext cx="774700" cy="1039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87238" y="2546109"/>
            <a:ext cx="4102377" cy="369332"/>
          </a:xfrm>
          <a:prstGeom prst="rect">
            <a:avLst/>
          </a:prstGeom>
          <a:noFill/>
        </p:spPr>
        <p:txBody>
          <a:bodyPr wrap="square" rtlCol="0">
            <a:spAutoFit/>
          </a:bodyPr>
          <a:lstStyle/>
          <a:p>
            <a:r>
              <a:rPr kumimoji="1" lang="en-US" altLang="ja-JP" b="1" dirty="0" smtClean="0">
                <a:latin typeface="UD デジタル 教科書体 NK-B" panose="02020700000000000000" pitchFamily="18" charset="-128"/>
                <a:ea typeface="UD デジタル 教科書体 NK-B" panose="02020700000000000000" pitchFamily="18" charset="-128"/>
              </a:rPr>
              <a:t>【</a:t>
            </a:r>
            <a:r>
              <a:rPr kumimoji="1" lang="ja-JP" altLang="en-US" b="1" dirty="0" smtClean="0">
                <a:latin typeface="UD デジタル 教科書体 NK-B" panose="02020700000000000000" pitchFamily="18" charset="-128"/>
                <a:ea typeface="UD デジタル 教科書体 NK-B" panose="02020700000000000000" pitchFamily="18" charset="-128"/>
              </a:rPr>
              <a:t>「非常事態」（赤色信号）の状況</a:t>
            </a:r>
            <a:r>
              <a:rPr kumimoji="1" lang="en-US" altLang="ja-JP" b="1" dirty="0" smtClean="0">
                <a:latin typeface="UD デジタル 教科書体 NK-B" panose="02020700000000000000" pitchFamily="18" charset="-128"/>
                <a:ea typeface="UD デジタル 教科書体 NK-B" panose="02020700000000000000" pitchFamily="18" charset="-128"/>
              </a:rPr>
              <a:t>】</a:t>
            </a:r>
            <a:endParaRPr kumimoji="1" lang="ja-JP" altLang="en-US" b="1" dirty="0">
              <a:latin typeface="UD デジタル 教科書体 NK-B" panose="02020700000000000000" pitchFamily="18" charset="-128"/>
              <a:ea typeface="UD デジタル 教科書体 NK-B" panose="02020700000000000000" pitchFamily="18"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890773599"/>
              </p:ext>
            </p:extLst>
          </p:nvPr>
        </p:nvGraphicFramePr>
        <p:xfrm>
          <a:off x="295559" y="2899555"/>
          <a:ext cx="11600876" cy="1341120"/>
        </p:xfrm>
        <a:graphic>
          <a:graphicData uri="http://schemas.openxmlformats.org/drawingml/2006/table">
            <a:tbl>
              <a:tblPr firstRow="1" bandRow="1">
                <a:tableStyleId>{00A15C55-8517-42AA-B614-E9B94910E393}</a:tableStyleId>
              </a:tblPr>
              <a:tblGrid>
                <a:gridCol w="2212764">
                  <a:extLst>
                    <a:ext uri="{9D8B030D-6E8A-4147-A177-3AD203B41FA5}">
                      <a16:colId xmlns:a16="http://schemas.microsoft.com/office/drawing/2014/main" val="245184962"/>
                    </a:ext>
                  </a:extLst>
                </a:gridCol>
                <a:gridCol w="3587674">
                  <a:extLst>
                    <a:ext uri="{9D8B030D-6E8A-4147-A177-3AD203B41FA5}">
                      <a16:colId xmlns:a16="http://schemas.microsoft.com/office/drawing/2014/main" val="2968178981"/>
                    </a:ext>
                  </a:extLst>
                </a:gridCol>
                <a:gridCol w="3755798">
                  <a:extLst>
                    <a:ext uri="{9D8B030D-6E8A-4147-A177-3AD203B41FA5}">
                      <a16:colId xmlns:a16="http://schemas.microsoft.com/office/drawing/2014/main" val="2903263068"/>
                    </a:ext>
                  </a:extLst>
                </a:gridCol>
                <a:gridCol w="2044640">
                  <a:extLst>
                    <a:ext uri="{9D8B030D-6E8A-4147-A177-3AD203B41FA5}">
                      <a16:colId xmlns:a16="http://schemas.microsoft.com/office/drawing/2014/main" val="302079677"/>
                    </a:ext>
                  </a:extLst>
                </a:gridCol>
              </a:tblGrid>
              <a:tr h="274892">
                <a:tc>
                  <a:txBody>
                    <a:bodyPr/>
                    <a:lstStyle/>
                    <a:p>
                      <a:pPr algn="ct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解除基準</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基準を満たした日</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en-US" altLang="ja-JP" sz="1600" dirty="0" smtClean="0">
                          <a:latin typeface="UD デジタル 教科書体 NK-B" panose="02020700000000000000" pitchFamily="18" charset="-128"/>
                          <a:ea typeface="UD デジタル 教科書体 NK-B" panose="02020700000000000000" pitchFamily="18" charset="-128"/>
                        </a:rPr>
                        <a:t>7/</a:t>
                      </a:r>
                      <a:r>
                        <a:rPr kumimoji="1" lang="ja-JP" altLang="en-US" sz="1600" dirty="0" smtClean="0">
                          <a:latin typeface="UD デジタル 教科書体 NK-B" panose="02020700000000000000" pitchFamily="18" charset="-128"/>
                          <a:ea typeface="UD デジタル 教科書体 NK-B" panose="02020700000000000000" pitchFamily="18" charset="-128"/>
                        </a:rPr>
                        <a:t>７時点</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2965560344"/>
                  </a:ext>
                </a:extLst>
              </a:tr>
              <a:tr h="274892">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病床使用率</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７日間連続</a:t>
                      </a:r>
                      <a:r>
                        <a:rPr kumimoji="1" lang="en-US" altLang="ja-JP" sz="1600" dirty="0" smtClean="0">
                          <a:latin typeface="UD デジタル 教科書体 NK-B" panose="02020700000000000000" pitchFamily="18" charset="-128"/>
                          <a:ea typeface="UD デジタル 教科書体 NK-B" panose="02020700000000000000" pitchFamily="18" charset="-128"/>
                        </a:rPr>
                        <a:t>50</a:t>
                      </a:r>
                      <a:r>
                        <a:rPr kumimoji="1" lang="ja-JP" altLang="en-US" sz="1600" dirty="0" smtClean="0">
                          <a:latin typeface="UD デジタル 教科書体 NK-B" panose="02020700000000000000" pitchFamily="18" charset="-128"/>
                          <a:ea typeface="UD デジタル 教科書体 NK-B" panose="02020700000000000000" pitchFamily="18" charset="-128"/>
                        </a:rPr>
                        <a:t>％未満</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en-US" altLang="ja-JP" sz="1600" dirty="0" smtClean="0">
                          <a:latin typeface="UD デジタル 教科書体 NK-B" panose="02020700000000000000" pitchFamily="18" charset="-128"/>
                          <a:ea typeface="UD デジタル 教科書体 NK-B" panose="02020700000000000000" pitchFamily="18" charset="-128"/>
                        </a:rPr>
                        <a:t>6/8</a:t>
                      </a:r>
                      <a:r>
                        <a:rPr kumimoji="1" lang="ja-JP" altLang="en-US" sz="1600" dirty="0" smtClean="0">
                          <a:latin typeface="UD デジタル 教科書体 NK-B" panose="02020700000000000000" pitchFamily="18" charset="-128"/>
                          <a:ea typeface="UD デジタル 教科書体 NK-B" panose="02020700000000000000" pitchFamily="18" charset="-128"/>
                        </a:rPr>
                        <a:t>　</a:t>
                      </a:r>
                      <a:r>
                        <a:rPr kumimoji="1" lang="en-US" altLang="ja-JP" sz="1600" dirty="0" smtClean="0">
                          <a:latin typeface="UD デジタル 教科書体 NK-B" panose="02020700000000000000" pitchFamily="18" charset="-128"/>
                          <a:ea typeface="UD デジタル 教科書体 NK-B" panose="02020700000000000000" pitchFamily="18" charset="-128"/>
                        </a:rPr>
                        <a:t>※</a:t>
                      </a:r>
                      <a:r>
                        <a:rPr kumimoji="1" lang="ja-JP" altLang="en-US" sz="1600" dirty="0" smtClean="0">
                          <a:latin typeface="UD デジタル 教科書体 NK-B" panose="02020700000000000000" pitchFamily="18" charset="-128"/>
                          <a:ea typeface="UD デジタル 教科書体 NK-B" panose="02020700000000000000" pitchFamily="18" charset="-128"/>
                        </a:rPr>
                        <a:t>６</a:t>
                      </a:r>
                      <a:r>
                        <a:rPr kumimoji="1" lang="en-US" altLang="ja-JP" sz="1600" dirty="0" smtClean="0">
                          <a:latin typeface="UD デジタル 教科書体 NK-B" panose="02020700000000000000" pitchFamily="18" charset="-128"/>
                          <a:ea typeface="UD デジタル 教科書体 NK-B" panose="02020700000000000000" pitchFamily="18" charset="-128"/>
                        </a:rPr>
                        <a:t>/2</a:t>
                      </a:r>
                      <a:r>
                        <a:rPr kumimoji="1" lang="ja-JP" altLang="en-US" sz="1600" dirty="0" smtClean="0">
                          <a:latin typeface="UD デジタル 教科書体 NK-B" panose="02020700000000000000" pitchFamily="18" charset="-128"/>
                          <a:ea typeface="UD デジタル 教科書体 NK-B" panose="02020700000000000000" pitchFamily="18" charset="-128"/>
                        </a:rPr>
                        <a:t>以降</a:t>
                      </a:r>
                      <a:r>
                        <a:rPr kumimoji="1" lang="en-US" altLang="ja-JP" sz="1600" dirty="0" smtClean="0">
                          <a:latin typeface="UD デジタル 教科書体 NK-B" panose="02020700000000000000" pitchFamily="18" charset="-128"/>
                          <a:ea typeface="UD デジタル 教科書体 NK-B" panose="02020700000000000000" pitchFamily="18" charset="-128"/>
                        </a:rPr>
                        <a:t>50</a:t>
                      </a:r>
                      <a:r>
                        <a:rPr kumimoji="1" lang="ja-JP" altLang="en-US" sz="1600" dirty="0" smtClean="0">
                          <a:latin typeface="UD デジタル 教科書体 NK-B" panose="02020700000000000000" pitchFamily="18" charset="-128"/>
                          <a:ea typeface="UD デジタル 教科書体 NK-B" panose="02020700000000000000" pitchFamily="18" charset="-128"/>
                        </a:rPr>
                        <a:t>％未満</a:t>
                      </a:r>
                      <a:endParaRPr kumimoji="1" lang="en-US" altLang="ja-JP" sz="1600" dirty="0" smtClean="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en-US" altLang="ja-JP" sz="1600" dirty="0" smtClean="0">
                          <a:latin typeface="UD デジタル 教科書体 NK-B" panose="02020700000000000000" pitchFamily="18" charset="-128"/>
                          <a:ea typeface="UD デジタル 教科書体 NK-B" panose="02020700000000000000" pitchFamily="18" charset="-128"/>
                        </a:rPr>
                        <a:t>16.4</a:t>
                      </a:r>
                      <a:r>
                        <a:rPr kumimoji="1" lang="ja-JP" altLang="en-US" sz="1600" dirty="0" smtClean="0">
                          <a:latin typeface="UD デジタル 教科書体 NK-B" panose="02020700000000000000" pitchFamily="18" charset="-128"/>
                          <a:ea typeface="UD デジタル 教科書体 NK-B" panose="02020700000000000000" pitchFamily="18" charset="-128"/>
                        </a:rPr>
                        <a:t>％</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2429911775"/>
                  </a:ext>
                </a:extLst>
              </a:tr>
              <a:tr h="274892">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重症病床使用率</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７日間連続</a:t>
                      </a:r>
                      <a:r>
                        <a:rPr kumimoji="1" lang="en-US" altLang="ja-JP" sz="1600" dirty="0" smtClean="0">
                          <a:latin typeface="UD デジタル 教科書体 NK-B" panose="02020700000000000000" pitchFamily="18" charset="-128"/>
                          <a:ea typeface="UD デジタル 教科書体 NK-B" panose="02020700000000000000" pitchFamily="18" charset="-128"/>
                        </a:rPr>
                        <a:t>60</a:t>
                      </a:r>
                      <a:r>
                        <a:rPr kumimoji="1" lang="ja-JP" altLang="en-US" sz="1600" dirty="0" smtClean="0">
                          <a:latin typeface="UD デジタル 教科書体 NK-B" panose="02020700000000000000" pitchFamily="18" charset="-128"/>
                          <a:ea typeface="UD デジタル 教科書体 NK-B" panose="02020700000000000000" pitchFamily="18" charset="-128"/>
                        </a:rPr>
                        <a:t>％未満</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en-US" altLang="ja-JP" sz="1600" dirty="0" smtClean="0">
                          <a:latin typeface="UD デジタル 教科書体 NK-B" panose="02020700000000000000" pitchFamily="18" charset="-128"/>
                          <a:ea typeface="UD デジタル 教科書体 NK-B" panose="02020700000000000000" pitchFamily="18" charset="-128"/>
                        </a:rPr>
                        <a:t>6/21</a:t>
                      </a:r>
                      <a:r>
                        <a:rPr kumimoji="1" lang="ja-JP" altLang="en-US" sz="1600" dirty="0" smtClean="0">
                          <a:latin typeface="UD デジタル 教科書体 NK-B" panose="02020700000000000000" pitchFamily="18" charset="-128"/>
                          <a:ea typeface="UD デジタル 教科書体 NK-B" panose="02020700000000000000" pitchFamily="18" charset="-128"/>
                        </a:rPr>
                        <a:t>　</a:t>
                      </a:r>
                      <a:r>
                        <a:rPr kumimoji="1" lang="en-US" altLang="ja-JP" sz="1600" dirty="0" smtClean="0">
                          <a:latin typeface="UD デジタル 教科書体 NK-B" panose="02020700000000000000" pitchFamily="18" charset="-128"/>
                          <a:ea typeface="UD デジタル 教科書体 NK-B" panose="02020700000000000000" pitchFamily="18" charset="-128"/>
                        </a:rPr>
                        <a:t>※6/15</a:t>
                      </a:r>
                      <a:r>
                        <a:rPr kumimoji="1" lang="ja-JP" altLang="en-US" sz="1600" dirty="0" smtClean="0">
                          <a:latin typeface="UD デジタル 教科書体 NK-B" panose="02020700000000000000" pitchFamily="18" charset="-128"/>
                          <a:ea typeface="UD デジタル 教科書体 NK-B" panose="02020700000000000000" pitchFamily="18" charset="-128"/>
                        </a:rPr>
                        <a:t>以降</a:t>
                      </a:r>
                      <a:r>
                        <a:rPr kumimoji="1" lang="en-US" altLang="ja-JP" sz="1600" dirty="0" smtClean="0">
                          <a:latin typeface="UD デジタル 教科書体 NK-B" panose="02020700000000000000" pitchFamily="18" charset="-128"/>
                          <a:ea typeface="UD デジタル 教科書体 NK-B" panose="02020700000000000000" pitchFamily="18" charset="-128"/>
                        </a:rPr>
                        <a:t>60</a:t>
                      </a:r>
                      <a:r>
                        <a:rPr kumimoji="1" lang="ja-JP" altLang="en-US" sz="1600" dirty="0" smtClean="0">
                          <a:latin typeface="UD デジタル 教科書体 NK-B" panose="02020700000000000000" pitchFamily="18" charset="-128"/>
                          <a:ea typeface="UD デジタル 教科書体 NK-B" panose="02020700000000000000" pitchFamily="18" charset="-128"/>
                        </a:rPr>
                        <a:t>％未満</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en-US" altLang="ja-JP" sz="1600" dirty="0" smtClean="0">
                          <a:latin typeface="UD デジタル 教科書体 NK-B" panose="02020700000000000000" pitchFamily="18" charset="-128"/>
                          <a:ea typeface="UD デジタル 教科書体 NK-B" panose="02020700000000000000" pitchFamily="18" charset="-128"/>
                        </a:rPr>
                        <a:t>23.6</a:t>
                      </a:r>
                      <a:r>
                        <a:rPr kumimoji="1" lang="ja-JP" altLang="en-US" sz="1600" dirty="0" smtClean="0">
                          <a:latin typeface="UD デジタル 教科書体 NK-B" panose="02020700000000000000" pitchFamily="18" charset="-128"/>
                          <a:ea typeface="UD デジタル 教科書体 NK-B" panose="02020700000000000000" pitchFamily="18" charset="-128"/>
                        </a:rPr>
                        <a:t>％</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1757030717"/>
                  </a:ext>
                </a:extLst>
              </a:tr>
              <a:tr h="274892">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信号</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ja-JP" altLang="en-US" sz="1600" dirty="0" smtClean="0">
                          <a:latin typeface="UD デジタル 教科書体 NK-B" panose="02020700000000000000" pitchFamily="18" charset="-128"/>
                          <a:ea typeface="UD デジタル 教科書体 NK-B" panose="02020700000000000000" pitchFamily="18" charset="-128"/>
                        </a:rPr>
                        <a:t>上記全てが目安に達した場合</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en-US" altLang="ja-JP" sz="1600" dirty="0" smtClean="0">
                          <a:latin typeface="UD デジタル 教科書体 NK-B" panose="02020700000000000000" pitchFamily="18" charset="-128"/>
                          <a:ea typeface="UD デジタル 教科書体 NK-B" panose="02020700000000000000" pitchFamily="18" charset="-128"/>
                        </a:rPr>
                        <a:t>6/21</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tc>
                  <a:txBody>
                    <a:bodyPr/>
                    <a:lstStyle/>
                    <a:p>
                      <a:pPr algn="ctr"/>
                      <a:r>
                        <a:rPr kumimoji="1" lang="en-US" altLang="ja-JP" sz="1600" dirty="0" smtClean="0">
                          <a:latin typeface="UD デジタル 教科書体 NK-B" panose="02020700000000000000" pitchFamily="18" charset="-128"/>
                          <a:ea typeface="UD デジタル 教科書体 NK-B" panose="02020700000000000000" pitchFamily="18" charset="-128"/>
                        </a:rPr>
                        <a:t>―</a:t>
                      </a:r>
                      <a:endParaRPr kumimoji="1" lang="ja-JP" altLang="en-US" sz="1600" dirty="0">
                        <a:latin typeface="UD デジタル 教科書体 NK-B" panose="02020700000000000000" pitchFamily="18" charset="-128"/>
                        <a:ea typeface="UD デジタル 教科書体 NK-B" panose="02020700000000000000" pitchFamily="18" charset="-128"/>
                      </a:endParaRPr>
                    </a:p>
                  </a:txBody>
                  <a:tcPr/>
                </a:tc>
                <a:extLst>
                  <a:ext uri="{0D108BD9-81ED-4DB2-BD59-A6C34878D82A}">
                    <a16:rowId xmlns:a16="http://schemas.microsoft.com/office/drawing/2014/main" val="741109440"/>
                  </a:ext>
                </a:extLst>
              </a:tr>
            </a:tbl>
          </a:graphicData>
        </a:graphic>
      </p:graphicFrame>
    </p:spTree>
    <p:extLst>
      <p:ext uri="{BB962C8B-B14F-4D97-AF65-F5344CB8AC3E}">
        <p14:creationId xmlns:p14="http://schemas.microsoft.com/office/powerpoint/2010/main" val="21423244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10601</TotalTime>
  <Words>493</Words>
  <Application>Microsoft Office PowerPoint</Application>
  <PresentationFormat>ユーザー設定</PresentationFormat>
  <Paragraphs>36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UD デジタル 教科書体 NK-B</vt:lpstr>
      <vt:lpstr>游ゴシック</vt:lpstr>
      <vt:lpstr>游ゴシック Light</vt:lpstr>
      <vt:lpstr>Arial</vt:lpstr>
      <vt:lpstr>Calibri</vt:lpstr>
      <vt:lpstr>Calibri Light</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寶來　徳子</dc:creator>
  <cp:lastModifiedBy>國本　由衣</cp:lastModifiedBy>
  <cp:revision>1488</cp:revision>
  <cp:lastPrinted>2021-07-08T01:59:41Z</cp:lastPrinted>
  <dcterms:created xsi:type="dcterms:W3CDTF">2020-08-11T02:27:27Z</dcterms:created>
  <dcterms:modified xsi:type="dcterms:W3CDTF">2021-07-08T06:20:51Z</dcterms:modified>
</cp:coreProperties>
</file>