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57EDC-E86C-4552-A8C5-E6C534F33433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A8BF6-0995-4A8C-9C18-8C345634C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71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7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81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52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43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28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7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EB16-25A6-460D-84C9-03CF74374F30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5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-17592" y="-1261"/>
            <a:ext cx="9923592" cy="434059"/>
          </a:xfrm>
          <a:prstGeom prst="rect">
            <a:avLst/>
          </a:prstGeom>
          <a:solidFill>
            <a:srgbClr val="0070C0"/>
          </a:solidFill>
        </p:spPr>
        <p:txBody>
          <a:bodyPr vert="horz" lIns="74295" tIns="37148" rIns="74295" bIns="37148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950" b="1" dirty="0" smtClean="0">
                <a:solidFill>
                  <a:schemeClr val="bg1"/>
                </a:solidFill>
              </a:rPr>
              <a:t>まん延防止等重点措置に</a:t>
            </a:r>
            <a:r>
              <a:rPr lang="ja-JP" altLang="en-US" sz="1950" b="1" dirty="0">
                <a:solidFill>
                  <a:schemeClr val="bg1"/>
                </a:solidFill>
              </a:rPr>
              <a:t>関する国への要請について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43619" y="6117067"/>
            <a:ext cx="9594554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/>
              <a:t>大阪府域に係る「まん延防止等重点措置を実施すべき期間」を延長されるよう、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国に対し、新型</a:t>
            </a:r>
            <a:r>
              <a:rPr lang="ja-JP" altLang="en-US" sz="1600" b="1" dirty="0"/>
              <a:t>インフルエンザ等対策特別措置法第３１条の４第６項に基づき</a:t>
            </a:r>
            <a:r>
              <a:rPr lang="ja-JP" altLang="en-US" sz="1600" b="1" dirty="0" smtClean="0"/>
              <a:t>、要請する</a:t>
            </a:r>
            <a:endParaRPr lang="en-US" altLang="ja-JP" sz="1600" b="1" dirty="0" smtClean="0"/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0" y="432798"/>
            <a:ext cx="9712415" cy="367874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625" b="1" dirty="0" smtClean="0"/>
              <a:t>【</a:t>
            </a:r>
            <a:r>
              <a:rPr lang="ja-JP" altLang="en-US" sz="1625" b="1" dirty="0" smtClean="0"/>
              <a:t>現在の</a:t>
            </a:r>
            <a:r>
              <a:rPr lang="ja-JP" altLang="en-US" sz="1625" b="1" dirty="0"/>
              <a:t>状況</a:t>
            </a:r>
            <a:r>
              <a:rPr lang="en-US" altLang="ja-JP" sz="1625" b="1" dirty="0" smtClean="0"/>
              <a:t>】</a:t>
            </a:r>
            <a:endParaRPr lang="en-US" altLang="ja-JP" sz="1625" b="1" dirty="0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641724" y="24369"/>
            <a:ext cx="1220340" cy="35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25" b="1" dirty="0" smtClean="0"/>
              <a:t>資料２－１　</a:t>
            </a:r>
            <a:endParaRPr lang="en-US" altLang="ja-JP" sz="1625" b="1" dirty="0"/>
          </a:p>
        </p:txBody>
      </p:sp>
      <p:sp>
        <p:nvSpPr>
          <p:cNvPr id="18" name="二等辺三角形 17"/>
          <p:cNvSpPr/>
          <p:nvPr/>
        </p:nvSpPr>
        <p:spPr>
          <a:xfrm rot="10800000">
            <a:off x="3151410" y="4811139"/>
            <a:ext cx="3409590" cy="311132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9378" y="899773"/>
            <a:ext cx="96526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dirty="0" smtClean="0">
                <a:latin typeface="+mn-ea"/>
              </a:rPr>
              <a:t>◆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大阪府の感染状況は、確保病床占有率及び重症病床占有率、人口</a:t>
            </a:r>
            <a:r>
              <a:rPr lang="en-US" altLang="ja-JP" sz="1600" dirty="0" smtClean="0">
                <a:latin typeface="+mn-ea"/>
              </a:rPr>
              <a:t>10</a:t>
            </a:r>
            <a:r>
              <a:rPr lang="ja-JP" altLang="en-US" sz="1600" dirty="0" smtClean="0">
                <a:latin typeface="+mn-ea"/>
              </a:rPr>
              <a:t>万人あたりの療養者数、</a:t>
            </a:r>
            <a:endParaRPr lang="en-US" altLang="ja-JP" sz="1600" dirty="0" smtClean="0">
              <a:latin typeface="+mn-ea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陽性率等、ほとんどの指標が</a:t>
            </a:r>
            <a:r>
              <a:rPr lang="ja-JP" altLang="en-US" sz="1600" b="1" spc="-70" dirty="0" smtClean="0">
                <a:latin typeface="+mn-ea"/>
              </a:rPr>
              <a:t>ステージ</a:t>
            </a:r>
            <a:r>
              <a:rPr lang="en-US" altLang="ja-JP" sz="1600" b="1" spc="-70" dirty="0">
                <a:latin typeface="+mn-ea"/>
              </a:rPr>
              <a:t>Ⅲ</a:t>
            </a:r>
            <a:r>
              <a:rPr lang="ja-JP" altLang="en-US" sz="1600" b="1" spc="-70" dirty="0" smtClean="0">
                <a:latin typeface="+mn-ea"/>
              </a:rPr>
              <a:t>の目安を下回っている</a:t>
            </a:r>
            <a:r>
              <a:rPr lang="ja-JP" altLang="en-US" sz="1600" spc="-70" dirty="0" smtClean="0">
                <a:latin typeface="+mn-ea"/>
              </a:rPr>
              <a:t>。</a:t>
            </a:r>
            <a:endParaRPr lang="en-US" altLang="ja-JP" sz="1600" spc="-70" dirty="0">
              <a:latin typeface="+mn-ea"/>
            </a:endParaRPr>
          </a:p>
          <a:p>
            <a:pPr>
              <a:lnSpc>
                <a:spcPts val="2100"/>
              </a:lnSpc>
            </a:pPr>
            <a:endParaRPr lang="en-US" altLang="ja-JP" sz="1600" dirty="0" smtClean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◆　しかし、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以下のとおり、足元の数値は、感染拡大の兆候が見られる。</a:t>
            </a:r>
            <a:endParaRPr lang="en-US" altLang="ja-JP" sz="1600" b="1" dirty="0" smtClean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9506" y="2069324"/>
            <a:ext cx="9358668" cy="203529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223655" y="2168425"/>
            <a:ext cx="11041907" cy="1913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　　　・７日間毎の新規陽性者数は直近２週間連続で増加（直近１週間の増加幅：</a:t>
            </a:r>
            <a:r>
              <a:rPr lang="en-US" altLang="ja-JP" sz="1600" b="1" dirty="0">
                <a:solidFill>
                  <a:sysClr val="windowText" lastClr="000000"/>
                </a:solidFill>
                <a:latin typeface="+mn-ea"/>
              </a:rPr>
              <a:t>1.15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倍）</a:t>
            </a:r>
            <a:endParaRPr lang="en-US" altLang="ja-JP" sz="1600" b="1" dirty="0" smtClean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　　・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特に、直近では</a:t>
            </a:r>
            <a:r>
              <a:rPr lang="ja-JP" altLang="en-US" sz="1600" b="1" spc="-70" dirty="0">
                <a:solidFill>
                  <a:sysClr val="windowText" lastClr="000000"/>
                </a:solidFill>
                <a:latin typeface="+mn-ea"/>
              </a:rPr>
              <a:t>若者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の感染が拡大（直近１週間の増加幅　</a:t>
            </a:r>
            <a:r>
              <a:rPr lang="en-US" altLang="ja-JP" sz="1600" b="1" spc="-70" dirty="0">
                <a:solidFill>
                  <a:sysClr val="windowText" lastClr="000000"/>
                </a:solidFill>
                <a:latin typeface="+mn-ea"/>
              </a:rPr>
              <a:t>20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代：</a:t>
            </a:r>
            <a:r>
              <a:rPr lang="en-US" altLang="ja-JP" sz="1600" b="1" spc="-70" dirty="0" smtClean="0">
                <a:solidFill>
                  <a:sysClr val="windowText" lastClr="000000"/>
                </a:solidFill>
                <a:latin typeface="+mn-ea"/>
              </a:rPr>
              <a:t>1.26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倍、</a:t>
            </a:r>
            <a:r>
              <a:rPr lang="en-US" altLang="ja-JP" sz="1600" b="1" spc="-70" dirty="0">
                <a:solidFill>
                  <a:sysClr val="windowText" lastClr="000000"/>
                </a:solidFill>
                <a:latin typeface="+mn-ea"/>
              </a:rPr>
              <a:t>30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代：</a:t>
            </a:r>
            <a:r>
              <a:rPr lang="en-US" altLang="ja-JP" sz="1600" b="1" spc="-70" dirty="0">
                <a:solidFill>
                  <a:sysClr val="windowText" lastClr="000000"/>
                </a:solidFill>
                <a:latin typeface="+mn-ea"/>
              </a:rPr>
              <a:t>1.24</a:t>
            </a:r>
            <a:r>
              <a:rPr lang="ja-JP" altLang="en-US" sz="1600" b="1" spc="-70" dirty="0" smtClean="0">
                <a:solidFill>
                  <a:sysClr val="windowText" lastClr="000000"/>
                </a:solidFill>
                <a:latin typeface="+mn-ea"/>
              </a:rPr>
              <a:t>倍）</a:t>
            </a:r>
            <a:endParaRPr lang="en-US" altLang="ja-JP" sz="1600" b="1" spc="-70" dirty="0" smtClean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　　・大阪市内居住者の新規陽性者数が、ステージ</a:t>
            </a:r>
            <a:r>
              <a:rPr lang="en-US" altLang="ja-JP" sz="1600" b="1" dirty="0" smtClean="0">
                <a:solidFill>
                  <a:sysClr val="windowText" lastClr="000000"/>
                </a:solidFill>
                <a:latin typeface="+mn-ea"/>
              </a:rPr>
              <a:t>Ⅲ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（</a:t>
            </a:r>
            <a:r>
              <a:rPr lang="en-US" altLang="ja-JP" sz="1600" b="1" dirty="0" smtClean="0">
                <a:solidFill>
                  <a:sysClr val="windowText" lastClr="000000"/>
                </a:solidFill>
                <a:latin typeface="+mn-ea"/>
              </a:rPr>
              <a:t>10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万人あたり</a:t>
            </a:r>
            <a:r>
              <a:rPr lang="en-US" altLang="ja-JP" sz="1600" b="1" dirty="0" smtClean="0">
                <a:solidFill>
                  <a:sysClr val="windowText" lastClr="000000"/>
                </a:solidFill>
                <a:latin typeface="+mn-ea"/>
              </a:rPr>
              <a:t>15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人）の目安と同等（</a:t>
            </a:r>
            <a:r>
              <a:rPr lang="en-US" altLang="ja-JP" sz="1600" b="1" dirty="0" smtClean="0">
                <a:solidFill>
                  <a:sysClr val="windowText" lastClr="000000"/>
                </a:solidFill>
                <a:latin typeface="+mn-ea"/>
              </a:rPr>
              <a:t>14.58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人）</a:t>
            </a:r>
            <a:endParaRPr lang="en-US" altLang="ja-JP" sz="1600" b="1" dirty="0" smtClean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　　・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直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近数週間においては、人流が大幅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に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増加</a:t>
            </a:r>
            <a:endParaRPr lang="en-US" altLang="ja-JP" sz="1600" b="1" dirty="0" smtClean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　　　　６月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+mn-ea"/>
              </a:rPr>
              <a:t>21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日からの人流は、前回のまん延防止措置前（３月）の水準にほぼ戻っている。</a:t>
            </a:r>
            <a:endParaRPr lang="en-US" altLang="ja-JP" sz="1600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　　　　　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（１日平均の滞在人口　梅田：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+mn-ea"/>
              </a:rPr>
              <a:t>96.5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％、なんば：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+mn-ea"/>
              </a:rPr>
              <a:t>93.4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％）</a:t>
            </a:r>
            <a:endParaRPr lang="en-US" altLang="ja-JP" sz="1600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9751" y="4297861"/>
            <a:ext cx="9332909" cy="351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◆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７月末を目標としている、高齢者のワクチン接種が完了していない。</a:t>
            </a:r>
            <a:endParaRPr lang="en-US" altLang="ja-JP" sz="1600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22872" y="5172253"/>
            <a:ext cx="7671936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+mn-ea"/>
              </a:rPr>
              <a:t>感染拡大を抑えるため、</a:t>
            </a:r>
            <a:r>
              <a:rPr lang="ja-JP" altLang="en-US" sz="1600" b="1" dirty="0" smtClean="0">
                <a:solidFill>
                  <a:sysClr val="windowText" lastClr="000000"/>
                </a:solidFill>
                <a:latin typeface="+mn-ea"/>
              </a:rPr>
              <a:t>引き続き、徹底した感染防止対策が必要</a:t>
            </a:r>
            <a:endParaRPr lang="ja-JP" altLang="en-US" sz="1600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12" name="二等辺三角形 11"/>
          <p:cNvSpPr/>
          <p:nvPr/>
        </p:nvSpPr>
        <p:spPr>
          <a:xfrm rot="10800000">
            <a:off x="3151409" y="5661830"/>
            <a:ext cx="3409590" cy="311132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0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1498</TotalTime>
  <Words>309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小原　朋子</cp:lastModifiedBy>
  <cp:revision>120</cp:revision>
  <cp:lastPrinted>2021-07-07T01:53:54Z</cp:lastPrinted>
  <dcterms:created xsi:type="dcterms:W3CDTF">2021-02-01T12:24:21Z</dcterms:created>
  <dcterms:modified xsi:type="dcterms:W3CDTF">2021-07-07T02:10:42Z</dcterms:modified>
</cp:coreProperties>
</file>