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0"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39" autoAdjust="0"/>
  </p:normalViewPr>
  <p:slideViewPr>
    <p:cSldViewPr snapToGrid="0">
      <p:cViewPr varScale="1">
        <p:scale>
          <a:sx n="69" d="100"/>
          <a:sy n="69" d="100"/>
        </p:scale>
        <p:origin x="780"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2021/7/7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301172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2609786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2021/7/7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2021/7/7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2021/7/7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2021/7/7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2021/7/7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2021/7/7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2021/7/7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2021/7/7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2021/7/7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2021/7/7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2021/7/7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2021/7/7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674214"/>
            <a:ext cx="12496800" cy="4770537"/>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smtClean="0">
                <a:latin typeface="Meiryo UI" panose="020B0604030504040204" pitchFamily="50" charset="-128"/>
                <a:ea typeface="Meiryo UI" panose="020B0604030504040204" pitchFamily="50" charset="-128"/>
              </a:rPr>
              <a:t>７日間新規陽性者数が直近２週間で増加</a:t>
            </a:r>
            <a:r>
              <a:rPr lang="ja-JP" altLang="en-US" sz="1600" dirty="0" smtClean="0">
                <a:latin typeface="Meiryo UI" panose="020B0604030504040204" pitchFamily="50" charset="-128"/>
                <a:ea typeface="Meiryo UI" panose="020B0604030504040204" pitchFamily="50" charset="-128"/>
              </a:rPr>
              <a:t>し、７月６日時点で</a:t>
            </a:r>
            <a:r>
              <a:rPr lang="ja-JP" altLang="en-US" sz="1600" b="1" dirty="0" smtClean="0">
                <a:latin typeface="Meiryo UI" panose="020B0604030504040204" pitchFamily="50" charset="-128"/>
                <a:ea typeface="Meiryo UI" panose="020B0604030504040204" pitchFamily="50" charset="-128"/>
              </a:rPr>
              <a:t>１日あたり</a:t>
            </a:r>
            <a:r>
              <a:rPr lang="en-US" altLang="ja-JP" sz="1600" b="1" dirty="0">
                <a:latin typeface="Meiryo UI" panose="020B0604030504040204" pitchFamily="50" charset="-128"/>
                <a:ea typeface="Meiryo UI" panose="020B0604030504040204" pitchFamily="50" charset="-128"/>
              </a:rPr>
              <a:t>110</a:t>
            </a:r>
            <a:r>
              <a:rPr lang="ja-JP" altLang="en-US" sz="1600" b="1" dirty="0" smtClean="0">
                <a:latin typeface="Meiryo UI" panose="020B0604030504040204" pitchFamily="50" charset="-128"/>
                <a:ea typeface="Meiryo UI" panose="020B0604030504040204" pitchFamily="50" charset="-128"/>
              </a:rPr>
              <a:t>名を超過。</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デルタ株の置き変わりがすすんでいる東京都では、２週連続で前週比</a:t>
            </a:r>
            <a:r>
              <a:rPr lang="en-US" altLang="ja-JP" sz="1600" dirty="0" smtClean="0">
                <a:latin typeface="Meiryo UI" panose="020B0604030504040204" pitchFamily="50" charset="-128"/>
                <a:ea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rPr>
              <a:t>倍で増加しており、</a:t>
            </a:r>
            <a:r>
              <a:rPr lang="ja-JP" altLang="en-US" sz="1600" b="1" dirty="0" smtClean="0">
                <a:latin typeface="Meiryo UI" panose="020B0604030504040204" pitchFamily="50" charset="-128"/>
                <a:ea typeface="Meiryo UI" panose="020B0604030504040204" pitchFamily="50" charset="-128"/>
              </a:rPr>
              <a:t>大阪府でも、今後、デルタ株の置き変わりによる</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感染拡大が懸念。</a:t>
            </a:r>
            <a:endParaRPr lang="en-US" altLang="ja-JP" sz="1600" b="1" dirty="0" smtClean="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第四波では、感染拡大の兆候を探知して以降、約３週間で新規陽性者数が</a:t>
            </a:r>
            <a:r>
              <a:rPr lang="en-US" altLang="ja-JP" sz="1600" b="1" dirty="0" smtClean="0">
                <a:latin typeface="Meiryo UI" panose="020B0604030504040204" pitchFamily="50" charset="-128"/>
                <a:ea typeface="Meiryo UI" panose="020B0604030504040204" pitchFamily="50" charset="-128"/>
              </a:rPr>
              <a:t>1000</a:t>
            </a:r>
            <a:r>
              <a:rPr lang="ja-JP" altLang="en-US" sz="1600" b="1" dirty="0" smtClean="0">
                <a:latin typeface="Meiryo UI" panose="020B0604030504040204" pitchFamily="50" charset="-128"/>
                <a:ea typeface="Meiryo UI" panose="020B0604030504040204" pitchFamily="50" charset="-128"/>
              </a:rPr>
              <a:t>人を超過し、３週間その状態が継続。）</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緊急事態宣言解除後、人流が急拡大。</a:t>
            </a:r>
            <a:r>
              <a:rPr lang="ja-JP" altLang="en-US" sz="1600" b="1" dirty="0" smtClean="0">
                <a:latin typeface="Meiryo UI" panose="020B0604030504040204" pitchFamily="50" charset="-128"/>
                <a:ea typeface="Meiryo UI" panose="020B0604030504040204" pitchFamily="50" charset="-128"/>
              </a:rPr>
              <a:t>人流が拡大</a:t>
            </a:r>
            <a:r>
              <a:rPr lang="ja-JP" altLang="en-US" sz="1600" dirty="0" smtClean="0">
                <a:latin typeface="Meiryo UI" panose="020B0604030504040204" pitchFamily="50" charset="-128"/>
                <a:ea typeface="Meiryo UI" panose="020B0604030504040204" pitchFamily="50" charset="-128"/>
              </a:rPr>
              <a:t>すると、新規陽性者数が遅れて増加する傾向にあり、今後、夏休みなど</a:t>
            </a:r>
            <a:r>
              <a:rPr lang="ja-JP" altLang="en-US" sz="1600" b="1" dirty="0" smtClean="0">
                <a:latin typeface="Meiryo UI" panose="020B0604030504040204" pitchFamily="50" charset="-128"/>
                <a:ea typeface="Meiryo UI" panose="020B0604030504040204" pitchFamily="50" charset="-128"/>
              </a:rPr>
              <a:t>感染機会の増加</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も背景に、感染が</a:t>
            </a:r>
            <a:r>
              <a:rPr lang="ja-JP" altLang="en-US" sz="1600" b="1" dirty="0">
                <a:latin typeface="Meiryo UI" panose="020B0604030504040204" pitchFamily="50" charset="-128"/>
                <a:ea typeface="Meiryo UI" panose="020B0604030504040204" pitchFamily="50" charset="-128"/>
              </a:rPr>
              <a:t>拡大</a:t>
            </a:r>
            <a:r>
              <a:rPr lang="ja-JP" altLang="en-US" sz="1600" b="1" dirty="0" smtClean="0">
                <a:latin typeface="Meiryo UI" panose="020B0604030504040204" pitchFamily="50" charset="-128"/>
                <a:ea typeface="Meiryo UI" panose="020B0604030504040204" pitchFamily="50" charset="-128"/>
              </a:rPr>
              <a:t>する可能性が高い。</a:t>
            </a:r>
            <a:endParaRPr lang="en-US" altLang="ja-JP" sz="1600" b="1"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　</a:t>
            </a:r>
            <a:r>
              <a:rPr lang="ja-JP" altLang="en-US" sz="1600" b="1" dirty="0" smtClean="0">
                <a:latin typeface="Meiryo UI" panose="020B0604030504040204" pitchFamily="50" charset="-128"/>
                <a:ea typeface="Meiryo UI" panose="020B0604030504040204" pitchFamily="50" charset="-128"/>
              </a:rPr>
              <a:t>感染拡大を早期探知するための「見張り番指標」とな</a:t>
            </a:r>
            <a:r>
              <a:rPr lang="ja-JP" altLang="en-US" sz="1600" b="1" dirty="0">
                <a:latin typeface="Meiryo UI" panose="020B0604030504040204" pitchFamily="50" charset="-128"/>
                <a:ea typeface="Meiryo UI" panose="020B0604030504040204" pitchFamily="50" charset="-128"/>
              </a:rPr>
              <a:t>る</a:t>
            </a:r>
            <a:r>
              <a:rPr lang="en-US" altLang="ja-JP" sz="1600" b="1" dirty="0" smtClean="0">
                <a:latin typeface="Meiryo UI" panose="020B0604030504040204" pitchFamily="50" charset="-128"/>
                <a:ea typeface="Meiryo UI" panose="020B0604030504040204" pitchFamily="50" charset="-128"/>
              </a:rPr>
              <a:t>20</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30</a:t>
            </a:r>
            <a:r>
              <a:rPr lang="ja-JP" altLang="en-US" sz="1600" b="1" dirty="0" smtClean="0">
                <a:latin typeface="Meiryo UI" panose="020B0604030504040204" pitchFamily="50" charset="-128"/>
                <a:ea typeface="Meiryo UI" panose="020B0604030504040204" pitchFamily="50" charset="-128"/>
              </a:rPr>
              <a:t>代新規陽性者数が増加傾向</a:t>
            </a:r>
            <a:r>
              <a:rPr lang="ja-JP" altLang="en-US" sz="1600" dirty="0" smtClean="0">
                <a:latin typeface="Meiryo UI" panose="020B0604030504040204" pitchFamily="50" charset="-128"/>
                <a:ea typeface="Meiryo UI" panose="020B0604030504040204" pitchFamily="50" charset="-128"/>
              </a:rPr>
              <a:t>にあることから、指標の状況を十分に注視する</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ことが必要</a:t>
            </a:r>
            <a:r>
              <a:rPr lang="ja-JP" altLang="en-US" sz="1600" dirty="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２）市内・市外居住者の発生動向（週・人口</a:t>
            </a:r>
            <a:r>
              <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万人あたり）</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直</a:t>
            </a:r>
            <a:r>
              <a:rPr lang="ja-JP" altLang="en-US" sz="1600" dirty="0" smtClean="0">
                <a:latin typeface="Meiryo UI" panose="020B0604030504040204" pitchFamily="50" charset="-128"/>
                <a:ea typeface="Meiryo UI" panose="020B0604030504040204" pitchFamily="50" charset="-128"/>
              </a:rPr>
              <a:t>近１週間の人口</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万人</a:t>
            </a:r>
            <a:r>
              <a:rPr lang="ja-JP" altLang="en-US" sz="1600" dirty="0" smtClean="0">
                <a:latin typeface="Meiryo UI" panose="020B0604030504040204" pitchFamily="50" charset="-128"/>
                <a:ea typeface="Meiryo UI" panose="020B0604030504040204" pitchFamily="50" charset="-128"/>
              </a:rPr>
              <a:t>あたりの新規陽性者数は、</a:t>
            </a:r>
            <a:r>
              <a:rPr lang="ja-JP" altLang="en-US" sz="1600" b="1" dirty="0" smtClean="0">
                <a:latin typeface="Meiryo UI" panose="020B0604030504040204" pitchFamily="50" charset="-128"/>
                <a:ea typeface="Meiryo UI" panose="020B0604030504040204" pitchFamily="50" charset="-128"/>
              </a:rPr>
              <a:t>市内居住者が再び増加に転じ、ステージ</a:t>
            </a:r>
            <a:r>
              <a:rPr lang="en-US" altLang="ja-JP" sz="1600" b="1" dirty="0" smtClean="0">
                <a:latin typeface="Meiryo UI" panose="020B0604030504040204" pitchFamily="50" charset="-128"/>
                <a:ea typeface="Meiryo UI" panose="020B0604030504040204" pitchFamily="50" charset="-128"/>
              </a:rPr>
              <a:t>Ⅲ</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15</a:t>
            </a:r>
            <a:r>
              <a:rPr lang="ja-JP" altLang="en-US" sz="1600" b="1" dirty="0" smtClean="0">
                <a:latin typeface="Meiryo UI" panose="020B0604030504040204" pitchFamily="50" charset="-128"/>
                <a:ea typeface="Meiryo UI" panose="020B0604030504040204" pitchFamily="50" charset="-128"/>
              </a:rPr>
              <a:t>人）の基準に到達しつつある</a:t>
            </a:r>
            <a:r>
              <a:rPr lang="ja-JP" altLang="en-US" sz="1600" b="1" dirty="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特に</a:t>
            </a:r>
            <a:r>
              <a:rPr lang="en-US" altLang="ja-JP" sz="1600" b="1" dirty="0" smtClean="0">
                <a:latin typeface="Meiryo UI" panose="020B0604030504040204" pitchFamily="50" charset="-128"/>
                <a:ea typeface="Meiryo UI" panose="020B0604030504040204" pitchFamily="50" charset="-128"/>
              </a:rPr>
              <a:t>20</a:t>
            </a:r>
            <a:r>
              <a:rPr lang="ja-JP" altLang="en-US" sz="1600" b="1" dirty="0" smtClean="0">
                <a:latin typeface="Meiryo UI" panose="020B0604030504040204" pitchFamily="50" charset="-128"/>
                <a:ea typeface="Meiryo UI" panose="020B0604030504040204" pitchFamily="50" charset="-128"/>
              </a:rPr>
              <a:t>代市内居住者はステージ</a:t>
            </a:r>
            <a:r>
              <a:rPr lang="en-US" altLang="ja-JP" sz="1600" b="1" dirty="0" smtClean="0">
                <a:latin typeface="Meiryo UI" panose="020B0604030504040204" pitchFamily="50" charset="-128"/>
                <a:ea typeface="Meiryo UI" panose="020B0604030504040204" pitchFamily="50" charset="-128"/>
              </a:rPr>
              <a:t>Ⅳ</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25</a:t>
            </a:r>
            <a:r>
              <a:rPr lang="ja-JP" altLang="en-US" sz="1600" b="1" dirty="0" smtClean="0">
                <a:latin typeface="Meiryo UI" panose="020B0604030504040204" pitchFamily="50" charset="-128"/>
                <a:ea typeface="Meiryo UI" panose="020B0604030504040204" pitchFamily="50" charset="-128"/>
              </a:rPr>
              <a:t>人）を超過、</a:t>
            </a:r>
            <a:r>
              <a:rPr lang="en-US" altLang="ja-JP" sz="1600" b="1" dirty="0" smtClean="0">
                <a:latin typeface="Meiryo UI" panose="020B0604030504040204" pitchFamily="50" charset="-128"/>
                <a:ea typeface="Meiryo UI" panose="020B0604030504040204" pitchFamily="50" charset="-128"/>
              </a:rPr>
              <a:t>30</a:t>
            </a:r>
            <a:r>
              <a:rPr lang="ja-JP" altLang="en-US" sz="1600" b="1" dirty="0" smtClean="0">
                <a:latin typeface="Meiryo UI" panose="020B0604030504040204" pitchFamily="50" charset="-128"/>
                <a:ea typeface="Meiryo UI" panose="020B0604030504040204" pitchFamily="50" charset="-128"/>
              </a:rPr>
              <a:t>代もステージ</a:t>
            </a:r>
            <a:r>
              <a:rPr lang="en-US" altLang="ja-JP" sz="1600" b="1" dirty="0" smtClean="0">
                <a:latin typeface="Meiryo UI" panose="020B0604030504040204" pitchFamily="50" charset="-128"/>
                <a:ea typeface="Meiryo UI" panose="020B0604030504040204" pitchFamily="50" charset="-128"/>
              </a:rPr>
              <a:t>Ⅲ</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15</a:t>
            </a:r>
            <a:r>
              <a:rPr lang="ja-JP" altLang="en-US" sz="1600" b="1" dirty="0" smtClean="0">
                <a:latin typeface="Meiryo UI" panose="020B0604030504040204" pitchFamily="50" charset="-128"/>
                <a:ea typeface="Meiryo UI" panose="020B0604030504040204" pitchFamily="50" charset="-128"/>
              </a:rPr>
              <a:t>人）を超過</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（３）夜の街関連やクラスターの発生動向</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kumimoji="1" lang="ja-JP" altLang="en-US" sz="1600" b="1" dirty="0">
                <a:latin typeface="Meiryo UI" panose="020B0604030504040204" pitchFamily="50" charset="-128"/>
                <a:ea typeface="Meiryo UI" panose="020B0604030504040204" pitchFamily="50" charset="-128"/>
              </a:rPr>
              <a:t>新規陽性者に占める夜の街の関係者及び</a:t>
            </a:r>
            <a:r>
              <a:rPr kumimoji="1" lang="ja-JP" altLang="en-US" sz="1600" b="1" dirty="0" smtClean="0">
                <a:latin typeface="Meiryo UI" panose="020B0604030504040204" pitchFamily="50" charset="-128"/>
                <a:ea typeface="Meiryo UI" panose="020B0604030504040204" pitchFamily="50" charset="-128"/>
              </a:rPr>
              <a:t>滞在者</a:t>
            </a:r>
            <a:r>
              <a:rPr lang="ja-JP" altLang="en-US" sz="1600" b="1" dirty="0" smtClean="0">
                <a:latin typeface="Meiryo UI" panose="020B0604030504040204" pitchFamily="50" charset="-128"/>
                <a:ea typeface="Meiryo UI" panose="020B0604030504040204" pitchFamily="50" charset="-128"/>
              </a:rPr>
              <a:t>数は直近</a:t>
            </a:r>
            <a:r>
              <a:rPr lang="en-US" altLang="ja-JP" sz="1600" b="1" dirty="0" smtClean="0">
                <a:latin typeface="Meiryo UI" panose="020B0604030504040204" pitchFamily="50" charset="-128"/>
                <a:ea typeface="Meiryo UI" panose="020B0604030504040204" pitchFamily="50" charset="-128"/>
              </a:rPr>
              <a:t>5</a:t>
            </a:r>
            <a:r>
              <a:rPr lang="ja-JP" altLang="en-US" sz="1600" b="1" dirty="0" smtClean="0">
                <a:latin typeface="Meiryo UI" panose="020B0604030504040204" pitchFamily="50" charset="-128"/>
                <a:ea typeface="Meiryo UI" panose="020B0604030504040204" pitchFamily="50" charset="-128"/>
              </a:rPr>
              <a:t>日間で増加し、５日間の人数が前週２週間と同程度。</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滞在分類として、居酒屋・飲食店に滞在した陽性者が多く、滞在エリアとしては市内が増加。</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クラスターとしては、</a:t>
            </a:r>
            <a:r>
              <a:rPr lang="en-US" altLang="ja-JP" sz="1600" dirty="0" smtClean="0">
                <a:latin typeface="Meiryo UI" panose="020B0604030504040204" pitchFamily="50" charset="-128"/>
                <a:ea typeface="Meiryo UI" panose="020B0604030504040204" pitchFamily="50" charset="-128"/>
              </a:rPr>
              <a:t>7</a:t>
            </a:r>
            <a:r>
              <a:rPr lang="ja-JP" altLang="en-US" sz="1600" dirty="0" smtClean="0">
                <a:latin typeface="Meiryo UI" panose="020B0604030504040204" pitchFamily="50" charset="-128"/>
                <a:ea typeface="Meiryo UI" panose="020B0604030504040204" pitchFamily="50" charset="-128"/>
              </a:rPr>
              <a:t>月に入り、大学・学校関連、医療機関</a:t>
            </a:r>
            <a:r>
              <a:rPr lang="ja-JP" altLang="en-US" sz="1600" dirty="0">
                <a:latin typeface="Meiryo UI" panose="020B0604030504040204" pitchFamily="50" charset="-128"/>
                <a:ea typeface="Meiryo UI" panose="020B0604030504040204" pitchFamily="50" charset="-128"/>
              </a:rPr>
              <a:t>関連</a:t>
            </a:r>
            <a:r>
              <a:rPr lang="ja-JP" altLang="en-US" sz="1600" dirty="0" smtClean="0">
                <a:latin typeface="Meiryo UI" panose="020B0604030504040204" pitchFamily="50" charset="-128"/>
                <a:ea typeface="Meiryo UI" panose="020B0604030504040204" pitchFamily="50" charset="-128"/>
              </a:rPr>
              <a:t>の割合（施設数ベース・陽性者数ベース）が増加。</a:t>
            </a:r>
            <a:endParaRPr lang="en-US" altLang="ja-JP" sz="1600" dirty="0" smtClean="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5561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資料</a:t>
            </a:r>
            <a:r>
              <a:rPr kumimoji="1" lang="ja-JP" altLang="en-US" sz="1600" dirty="0" smtClean="0">
                <a:latin typeface="ＭＳ ゴシック" panose="020B0609070205080204" pitchFamily="49" charset="-128"/>
                <a:ea typeface="ＭＳ ゴシック" panose="020B0609070205080204" pitchFamily="49" charset="-128"/>
              </a:rPr>
              <a:t>１－３</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100722" y="480200"/>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a:t>
            </a:r>
          </a:p>
        </p:txBody>
      </p:sp>
      <p:sp>
        <p:nvSpPr>
          <p:cNvPr id="9" name="テキスト ボックス 8"/>
          <p:cNvSpPr txBox="1"/>
          <p:nvPr/>
        </p:nvSpPr>
        <p:spPr>
          <a:xfrm>
            <a:off x="0" y="6124693"/>
            <a:ext cx="12192000" cy="338554"/>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重症者数は７月３日以降増加に転じ、軽症中等症病床使用率も同日より増加。</a:t>
            </a:r>
            <a:endParaRPr lang="en-US" altLang="ja-JP" sz="1600" b="1" dirty="0" smtClean="0">
              <a:latin typeface="Meiryo UI" panose="020B0604030504040204" pitchFamily="50" charset="-128"/>
              <a:ea typeface="Meiryo UI" panose="020B0604030504040204" pitchFamily="50" charset="-128"/>
            </a:endParaRPr>
          </a:p>
        </p:txBody>
      </p:sp>
      <p:sp>
        <p:nvSpPr>
          <p:cNvPr id="10" name="角丸四角形 9"/>
          <p:cNvSpPr/>
          <p:nvPr/>
        </p:nvSpPr>
        <p:spPr>
          <a:xfrm>
            <a:off x="100722" y="5681281"/>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医療提供体制の状況</a:t>
            </a:r>
          </a:p>
        </p:txBody>
      </p:sp>
    </p:spTree>
    <p:extLst>
      <p:ext uri="{BB962C8B-B14F-4D97-AF65-F5344CB8AC3E}">
        <p14:creationId xmlns:p14="http://schemas.microsoft.com/office/powerpoint/2010/main" val="16361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7" name="角丸四角形 6"/>
          <p:cNvSpPr/>
          <p:nvPr/>
        </p:nvSpPr>
        <p:spPr>
          <a:xfrm>
            <a:off x="48491" y="940693"/>
            <a:ext cx="11991404" cy="4836652"/>
          </a:xfrm>
          <a:prstGeom prst="roundRect">
            <a:avLst>
              <a:gd name="adj" fmla="val 288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rPr>
              <a:t>○直</a:t>
            </a:r>
            <a:r>
              <a:rPr lang="ja-JP" altLang="en-US" sz="1600" dirty="0">
                <a:solidFill>
                  <a:schemeClr val="tx1"/>
                </a:solidFill>
                <a:latin typeface="Meiryo UI" panose="020B0604030504040204" pitchFamily="50" charset="-128"/>
                <a:ea typeface="Meiryo UI" panose="020B0604030504040204" pitchFamily="50" charset="-128"/>
              </a:rPr>
              <a:t>近２週間</a:t>
            </a:r>
            <a:r>
              <a:rPr lang="ja-JP" altLang="en-US" sz="1600" dirty="0" smtClean="0">
                <a:solidFill>
                  <a:schemeClr val="tx1"/>
                </a:solidFill>
                <a:latin typeface="Meiryo UI" panose="020B0604030504040204" pitchFamily="50" charset="-128"/>
                <a:ea typeface="Meiryo UI" panose="020B0604030504040204" pitchFamily="50" charset="-128"/>
              </a:rPr>
              <a:t>で</a:t>
            </a:r>
            <a:r>
              <a:rPr lang="ja-JP" altLang="en-US" sz="1600" b="1" dirty="0" smtClean="0">
                <a:solidFill>
                  <a:schemeClr val="tx1"/>
                </a:solidFill>
                <a:latin typeface="Meiryo UI" panose="020B0604030504040204" pitchFamily="50" charset="-128"/>
                <a:ea typeface="Meiryo UI" panose="020B0604030504040204" pitchFamily="50" charset="-128"/>
              </a:rPr>
              <a:t>新規陽性者数が増加</a:t>
            </a:r>
            <a:r>
              <a:rPr lang="ja-JP" altLang="en-US" sz="1600" dirty="0" smtClean="0">
                <a:solidFill>
                  <a:schemeClr val="tx1"/>
                </a:solidFill>
                <a:latin typeface="Meiryo UI" panose="020B0604030504040204" pitchFamily="50" charset="-128"/>
                <a:ea typeface="Meiryo UI" panose="020B0604030504040204" pitchFamily="50" charset="-128"/>
              </a:rPr>
              <a:t>に転じ、今後、</a:t>
            </a:r>
            <a:r>
              <a:rPr lang="ja-JP" altLang="en-US" sz="1600" b="1" dirty="0" smtClean="0">
                <a:solidFill>
                  <a:schemeClr val="tx1"/>
                </a:solidFill>
                <a:latin typeface="Meiryo UI" panose="020B0604030504040204" pitchFamily="50" charset="-128"/>
                <a:ea typeface="Meiryo UI" panose="020B0604030504040204" pitchFamily="50" charset="-128"/>
              </a:rPr>
              <a:t>人流の急拡大</a:t>
            </a:r>
            <a:r>
              <a:rPr lang="ja-JP" altLang="en-US" sz="1600" dirty="0" smtClean="0">
                <a:solidFill>
                  <a:schemeClr val="tx1"/>
                </a:solidFill>
                <a:latin typeface="Meiryo UI" panose="020B0604030504040204" pitchFamily="50" charset="-128"/>
                <a:ea typeface="Meiryo UI" panose="020B0604030504040204" pitchFamily="50" charset="-128"/>
              </a:rPr>
              <a:t>と７月から８月にかけての</a:t>
            </a:r>
            <a:r>
              <a:rPr lang="ja-JP" altLang="en-US" sz="1600" b="1" dirty="0" smtClean="0">
                <a:solidFill>
                  <a:schemeClr val="tx1"/>
                </a:solidFill>
                <a:latin typeface="Meiryo UI" panose="020B0604030504040204" pitchFamily="50" charset="-128"/>
                <a:ea typeface="Meiryo UI" panose="020B0604030504040204" pitchFamily="50" charset="-128"/>
              </a:rPr>
              <a:t>感染機会の増加を背景にさらなる感染拡大が生</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err="1" smtClean="0">
                <a:solidFill>
                  <a:schemeClr val="tx1"/>
                </a:solidFill>
                <a:latin typeface="Meiryo UI" panose="020B0604030504040204" pitchFamily="50" charset="-128"/>
                <a:ea typeface="Meiryo UI" panose="020B0604030504040204" pitchFamily="50" charset="-128"/>
              </a:rPr>
              <a:t>じる</a:t>
            </a:r>
            <a:r>
              <a:rPr lang="ja-JP" altLang="en-US" sz="1600" b="1" dirty="0" smtClean="0">
                <a:solidFill>
                  <a:schemeClr val="tx1"/>
                </a:solidFill>
                <a:latin typeface="Meiryo UI" panose="020B0604030504040204" pitchFamily="50" charset="-128"/>
                <a:ea typeface="Meiryo UI" panose="020B0604030504040204" pitchFamily="50" charset="-128"/>
              </a:rPr>
              <a:t>可能性</a:t>
            </a:r>
            <a:r>
              <a:rPr lang="ja-JP" altLang="en-US" sz="1600" dirty="0" smtClean="0">
                <a:solidFill>
                  <a:schemeClr val="tx1"/>
                </a:solidFill>
                <a:latin typeface="Meiryo UI" panose="020B0604030504040204" pitchFamily="50" charset="-128"/>
                <a:ea typeface="Meiryo UI" panose="020B0604030504040204" pitchFamily="50" charset="-128"/>
              </a:rPr>
              <a:t>がある。</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　 さらに、従来株に比べ、感染性や重篤度が高く、ワクチンと抗体医薬の効果を弱める可能性があるとされる</a:t>
            </a:r>
            <a:r>
              <a:rPr lang="ja-JP" altLang="en-US" sz="1600" b="1" dirty="0" smtClean="0">
                <a:solidFill>
                  <a:schemeClr val="tx1"/>
                </a:solidFill>
                <a:latin typeface="Meiryo UI" panose="020B0604030504040204" pitchFamily="50" charset="-128"/>
                <a:ea typeface="Meiryo UI" panose="020B0604030504040204" pitchFamily="50" charset="-128"/>
              </a:rPr>
              <a:t>デルタ株への置き変わりがすすめば、</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第四波を上回る規模での感染急拡大等の影響も懸念</a:t>
            </a:r>
            <a:r>
              <a:rPr lang="ja-JP" altLang="en-US" sz="1600" dirty="0" smtClean="0">
                <a:solidFill>
                  <a:schemeClr val="tx1"/>
                </a:solidFill>
                <a:latin typeface="Meiryo UI" panose="020B0604030504040204" pitchFamily="50" charset="-128"/>
                <a:ea typeface="Meiryo UI" panose="020B0604030504040204" pitchFamily="50" charset="-128"/>
              </a:rPr>
              <a:t>される。</a:t>
            </a:r>
            <a:endParaRPr lang="en-US" altLang="ja-JP" sz="1600" dirty="0" smtClean="0">
              <a:solidFill>
                <a:schemeClr val="tx1"/>
              </a:solidFill>
              <a:latin typeface="Meiryo UI" panose="020B0604030504040204" pitchFamily="50" charset="-128"/>
              <a:ea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○今後、ワクチン接種の進捗により、新規</a:t>
            </a:r>
            <a:r>
              <a:rPr lang="ja-JP" altLang="en-US" sz="1600" dirty="0">
                <a:solidFill>
                  <a:schemeClr val="tx1"/>
                </a:solidFill>
                <a:latin typeface="Meiryo UI" panose="020B0604030504040204" pitchFamily="50" charset="-128"/>
                <a:ea typeface="Meiryo UI" panose="020B0604030504040204" pitchFamily="50" charset="-128"/>
              </a:rPr>
              <a:t>陽性者や重症患者など</a:t>
            </a:r>
            <a:r>
              <a:rPr lang="ja-JP" altLang="en-US" sz="1600" dirty="0" smtClean="0">
                <a:solidFill>
                  <a:schemeClr val="tx1"/>
                </a:solidFill>
                <a:latin typeface="Meiryo UI" panose="020B0604030504040204" pitchFamily="50" charset="-128"/>
                <a:ea typeface="Meiryo UI" panose="020B0604030504040204" pitchFamily="50" charset="-128"/>
              </a:rPr>
              <a:t>の減少</a:t>
            </a:r>
            <a:r>
              <a:rPr lang="ja-JP" altLang="en-US" sz="1600" dirty="0">
                <a:solidFill>
                  <a:schemeClr val="tx1"/>
                </a:solidFill>
                <a:latin typeface="Meiryo UI" panose="020B0604030504040204" pitchFamily="50" charset="-128"/>
                <a:ea typeface="Meiryo UI" panose="020B0604030504040204" pitchFamily="50" charset="-128"/>
              </a:rPr>
              <a:t>が期待される一方、</a:t>
            </a:r>
            <a:r>
              <a:rPr lang="ja-JP" altLang="en-US" sz="1600" b="1" dirty="0">
                <a:solidFill>
                  <a:schemeClr val="tx1"/>
                </a:solidFill>
                <a:latin typeface="Meiryo UI" panose="020B0604030504040204" pitchFamily="50" charset="-128"/>
                <a:ea typeface="Meiryo UI" panose="020B0604030504040204" pitchFamily="50" charset="-128"/>
              </a:rPr>
              <a:t>ワクチン未接種層における感染拡大や変異株の</a:t>
            </a:r>
            <a:r>
              <a:rPr lang="ja-JP" altLang="en-US" sz="1600" b="1" dirty="0" smtClean="0">
                <a:solidFill>
                  <a:schemeClr val="tx1"/>
                </a:solidFill>
                <a:latin typeface="Meiryo UI" panose="020B0604030504040204" pitchFamily="50" charset="-128"/>
                <a:ea typeface="Meiryo UI" panose="020B0604030504040204" pitchFamily="50" charset="-128"/>
              </a:rPr>
              <a:t>影響</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など</a:t>
            </a:r>
            <a:r>
              <a:rPr lang="ja-JP" altLang="en-US" sz="1600" b="1" dirty="0">
                <a:solidFill>
                  <a:schemeClr val="tx1"/>
                </a:solidFill>
                <a:latin typeface="Meiryo UI" panose="020B0604030504040204" pitchFamily="50" charset="-128"/>
                <a:ea typeface="Meiryo UI" panose="020B0604030504040204" pitchFamily="50" charset="-128"/>
              </a:rPr>
              <a:t>により、ワクチン接種が進んでも一定の重症患者の発生や</a:t>
            </a:r>
            <a:r>
              <a:rPr lang="ja-JP" altLang="en-US" sz="1600" b="1" dirty="0" smtClean="0">
                <a:solidFill>
                  <a:schemeClr val="tx1"/>
                </a:solidFill>
                <a:latin typeface="Meiryo UI" panose="020B0604030504040204" pitchFamily="50" charset="-128"/>
                <a:ea typeface="Meiryo UI" panose="020B0604030504040204" pitchFamily="50" charset="-128"/>
              </a:rPr>
              <a:t>軽症</a:t>
            </a:r>
            <a:r>
              <a:rPr lang="ja-JP" altLang="en-US" sz="1600" b="1" dirty="0">
                <a:solidFill>
                  <a:schemeClr val="tx1"/>
                </a:solidFill>
                <a:latin typeface="Meiryo UI" panose="020B0604030504040204" pitchFamily="50" charset="-128"/>
                <a:ea typeface="Meiryo UI" panose="020B0604030504040204" pitchFamily="50" charset="-128"/>
              </a:rPr>
              <a:t>中等症患者の増加など、感染拡大の</a:t>
            </a:r>
            <a:r>
              <a:rPr lang="ja-JP" altLang="en-US" sz="1600" b="1" dirty="0" smtClean="0">
                <a:solidFill>
                  <a:schemeClr val="tx1"/>
                </a:solidFill>
                <a:latin typeface="Meiryo UI" panose="020B0604030504040204" pitchFamily="50" charset="-128"/>
                <a:ea typeface="Meiryo UI" panose="020B0604030504040204" pitchFamily="50" charset="-128"/>
              </a:rPr>
              <a:t>リスクが</a:t>
            </a:r>
            <a:r>
              <a:rPr lang="ja-JP" altLang="en-US" sz="1600" b="1" dirty="0">
                <a:solidFill>
                  <a:schemeClr val="tx1"/>
                </a:solidFill>
                <a:latin typeface="Meiryo UI" panose="020B0604030504040204" pitchFamily="50" charset="-128"/>
                <a:ea typeface="Meiryo UI" panose="020B0604030504040204" pitchFamily="50" charset="-128"/>
              </a:rPr>
              <a:t>存在</a:t>
            </a:r>
            <a:r>
              <a:rPr lang="ja-JP" altLang="en-US" sz="1600" dirty="0" smtClean="0">
                <a:solidFill>
                  <a:schemeClr val="tx1"/>
                </a:solidFill>
                <a:latin typeface="Meiryo UI" panose="020B0604030504040204" pitchFamily="50" charset="-128"/>
                <a:ea typeface="Meiryo UI" panose="020B0604030504040204" pitchFamily="50" charset="-128"/>
              </a:rPr>
              <a:t>する。</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特に７月末までは、重症化リスクの高い高齢者のワクチン接種（接種希望者）が完了していないことから、集中警戒期間として、感染急</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拡大の防止と医療提供体制の負担を最大限に軽減していくことが必要。</a:t>
            </a:r>
            <a:endParaRPr lang="en-US" altLang="ja-JP" sz="1600" b="1" dirty="0" smtClean="0">
              <a:solidFill>
                <a:schemeClr val="tx1"/>
              </a:solidFill>
              <a:latin typeface="Meiryo UI" panose="020B0604030504040204" pitchFamily="50" charset="-128"/>
              <a:ea typeface="Meiryo UI" panose="020B0604030504040204" pitchFamily="50" charset="-128"/>
            </a:endParaRPr>
          </a:p>
          <a:p>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b="1" dirty="0" smtClean="0">
                <a:solidFill>
                  <a:schemeClr val="tx1"/>
                </a:solidFill>
                <a:latin typeface="Meiryo UI" panose="020B0604030504040204" pitchFamily="50" charset="-128"/>
                <a:ea typeface="Meiryo UI" panose="020B0604030504040204" pitchFamily="50" charset="-128"/>
              </a:rPr>
              <a:t>⇒ワクチン接種を希望する高齢者の接種が完了する７月末（見込み）までは、できる限り感染</a:t>
            </a:r>
            <a:r>
              <a:rPr lang="ja-JP" altLang="en-US" b="1" dirty="0">
                <a:solidFill>
                  <a:schemeClr val="tx1"/>
                </a:solidFill>
                <a:latin typeface="Meiryo UI" panose="020B0604030504040204" pitchFamily="50" charset="-128"/>
                <a:ea typeface="Meiryo UI" panose="020B0604030504040204" pitchFamily="50" charset="-128"/>
              </a:rPr>
              <a:t>拡大</a:t>
            </a:r>
            <a:r>
              <a:rPr lang="ja-JP" altLang="en-US" b="1" dirty="0" smtClean="0">
                <a:solidFill>
                  <a:schemeClr val="tx1"/>
                </a:solidFill>
                <a:latin typeface="Meiryo UI" panose="020B0604030504040204" pitchFamily="50" charset="-128"/>
                <a:ea typeface="Meiryo UI" panose="020B0604030504040204" pitchFamily="50" charset="-128"/>
              </a:rPr>
              <a:t>を抑制し、医療提供体制</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 のひっ迫を防ぐ取組みが必要。</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なお、高齢者に加えて各年代でワクチン接種が</a:t>
            </a:r>
            <a:r>
              <a:rPr lang="ja-JP" altLang="en-US" sz="1600" dirty="0" smtClean="0">
                <a:solidFill>
                  <a:schemeClr val="tx1"/>
                </a:solidFill>
                <a:latin typeface="Meiryo UI" panose="020B0604030504040204" pitchFamily="50" charset="-128"/>
                <a:ea typeface="Meiryo UI" panose="020B0604030504040204" pitchFamily="50" charset="-128"/>
              </a:rPr>
              <a:t>十分</a:t>
            </a:r>
            <a:r>
              <a:rPr lang="ja-JP" altLang="en-US" sz="1600" dirty="0">
                <a:solidFill>
                  <a:schemeClr val="tx1"/>
                </a:solidFill>
                <a:latin typeface="Meiryo UI" panose="020B0604030504040204" pitchFamily="50" charset="-128"/>
                <a:ea typeface="Meiryo UI" panose="020B0604030504040204" pitchFamily="50" charset="-128"/>
              </a:rPr>
              <a:t>進</a:t>
            </a:r>
            <a:r>
              <a:rPr lang="ja-JP" altLang="en-US" sz="1600" dirty="0" smtClean="0">
                <a:solidFill>
                  <a:schemeClr val="tx1"/>
                </a:solidFill>
                <a:latin typeface="Meiryo UI" panose="020B0604030504040204" pitchFamily="50" charset="-128"/>
                <a:ea typeface="Meiryo UI" panose="020B0604030504040204" pitchFamily="50" charset="-128"/>
              </a:rPr>
              <a:t>む</a:t>
            </a:r>
            <a:r>
              <a:rPr lang="ja-JP" altLang="en-US" sz="1600" dirty="0" smtClean="0">
                <a:solidFill>
                  <a:schemeClr val="tx1"/>
                </a:solidFill>
                <a:latin typeface="Meiryo UI" panose="020B0604030504040204" pitchFamily="50" charset="-128"/>
                <a:ea typeface="Meiryo UI" panose="020B0604030504040204" pitchFamily="50" charset="-128"/>
              </a:rPr>
              <a:t>まで</a:t>
            </a:r>
            <a:r>
              <a:rPr lang="ja-JP" altLang="en-US" sz="1600" dirty="0" smtClean="0">
                <a:solidFill>
                  <a:schemeClr val="tx1"/>
                </a:solidFill>
                <a:latin typeface="Meiryo UI" panose="020B0604030504040204" pitchFamily="50" charset="-128"/>
                <a:ea typeface="Meiryo UI" panose="020B0604030504040204" pitchFamily="50" charset="-128"/>
              </a:rPr>
              <a:t>は、上記のとおり感染拡大のリスクは依然、存在することから、８月以降も</a:t>
            </a:r>
            <a:r>
              <a:rPr lang="ja-JP" altLang="en-US" sz="1600" dirty="0" smtClean="0">
                <a:solidFill>
                  <a:schemeClr val="tx1"/>
                </a:solidFill>
                <a:latin typeface="Meiryo UI" panose="020B0604030504040204" pitchFamily="50" charset="-128"/>
                <a:ea typeface="Meiryo UI" panose="020B0604030504040204" pitchFamily="50" charset="-128"/>
              </a:rPr>
              <a:t>感染状況</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a:solidFill>
                  <a:schemeClr val="tx1"/>
                </a:solidFill>
                <a:latin typeface="Meiryo UI" panose="020B0604030504040204" pitchFamily="50" charset="-128"/>
                <a:ea typeface="Meiryo UI" panose="020B0604030504040204" pitchFamily="50" charset="-128"/>
              </a:rPr>
              <a:t>　</a:t>
            </a:r>
            <a:r>
              <a:rPr lang="ja-JP" altLang="en-US" sz="1600" smtClean="0">
                <a:solidFill>
                  <a:schemeClr val="tx1"/>
                </a:solidFill>
                <a:latin typeface="Meiryo UI" panose="020B0604030504040204" pitchFamily="50" charset="-128"/>
                <a:ea typeface="Meiryo UI" panose="020B0604030504040204" pitchFamily="50" charset="-128"/>
              </a:rPr>
              <a:t> </a:t>
            </a:r>
            <a:r>
              <a:rPr lang="ja-JP" altLang="en-US" sz="1600" smtClean="0">
                <a:solidFill>
                  <a:schemeClr val="tx1"/>
                </a:solidFill>
                <a:latin typeface="Meiryo UI" panose="020B0604030504040204" pitchFamily="50" charset="-128"/>
                <a:ea typeface="Meiryo UI" panose="020B0604030504040204" pitchFamily="50" charset="-128"/>
              </a:rPr>
              <a:t>や</a:t>
            </a:r>
            <a:r>
              <a:rPr lang="ja-JP" altLang="en-US" sz="1600" dirty="0" smtClean="0">
                <a:solidFill>
                  <a:schemeClr val="tx1"/>
                </a:solidFill>
                <a:latin typeface="Meiryo UI" panose="020B0604030504040204" pitchFamily="50" charset="-128"/>
                <a:ea typeface="Meiryo UI" panose="020B0604030504040204" pitchFamily="50" charset="-128"/>
              </a:rPr>
              <a:t>医療提供体制の状況を踏まえ、機動的に感染防止対策を実施していくことが必要である。</a:t>
            </a:r>
            <a:endParaRPr lang="en-US" altLang="ja-JP" sz="1600" dirty="0" smtClean="0">
              <a:solidFill>
                <a:schemeClr val="tx1"/>
              </a:solidFill>
              <a:latin typeface="Meiryo UI" panose="020B0604030504040204" pitchFamily="50" charset="-128"/>
              <a:ea typeface="Meiryo UI" panose="020B0604030504040204" pitchFamily="50" charset="-128"/>
            </a:endParaRPr>
          </a:p>
          <a:p>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smtClean="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特</a:t>
            </a:r>
            <a:r>
              <a:rPr lang="ja-JP" altLang="en-US" b="1" dirty="0" smtClean="0">
                <a:solidFill>
                  <a:schemeClr val="tx1"/>
                </a:solidFill>
                <a:latin typeface="Meiryo UI" panose="020B0604030504040204" pitchFamily="50" charset="-128"/>
                <a:ea typeface="Meiryo UI" panose="020B0604030504040204" pitchFamily="50" charset="-128"/>
              </a:rPr>
              <a:t>に</a:t>
            </a:r>
            <a:r>
              <a:rPr lang="ja-JP" altLang="en-US" b="1" dirty="0">
                <a:solidFill>
                  <a:schemeClr val="tx1"/>
                </a:solidFill>
                <a:latin typeface="Meiryo UI" panose="020B0604030504040204" pitchFamily="50" charset="-128"/>
                <a:ea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rPr>
              <a:t>第四波では、感染拡大の兆候探知から約３週間で新規陽性者数が</a:t>
            </a:r>
            <a:r>
              <a:rPr lang="en-US" altLang="ja-JP" b="1" dirty="0" smtClean="0">
                <a:solidFill>
                  <a:schemeClr val="tx1"/>
                </a:solidFill>
                <a:latin typeface="Meiryo UI" panose="020B0604030504040204" pitchFamily="50" charset="-128"/>
                <a:ea typeface="Meiryo UI" panose="020B0604030504040204" pitchFamily="50" charset="-128"/>
              </a:rPr>
              <a:t>1000</a:t>
            </a:r>
            <a:r>
              <a:rPr lang="ja-JP" altLang="en-US" b="1" dirty="0" smtClean="0">
                <a:solidFill>
                  <a:schemeClr val="tx1"/>
                </a:solidFill>
                <a:latin typeface="Meiryo UI" panose="020B0604030504040204" pitchFamily="50" charset="-128"/>
                <a:ea typeface="Meiryo UI" panose="020B0604030504040204" pitchFamily="50" charset="-128"/>
              </a:rPr>
              <a:t>名を超過し、その状態が３週間継続した</a:t>
            </a:r>
            <a:r>
              <a:rPr lang="ja-JP" altLang="en-US" b="1" dirty="0" err="1" smtClean="0">
                <a:solidFill>
                  <a:schemeClr val="tx1"/>
                </a:solidFill>
                <a:latin typeface="Meiryo UI" panose="020B0604030504040204" pitchFamily="50" charset="-128"/>
                <a:ea typeface="Meiryo UI" panose="020B0604030504040204" pitchFamily="50" charset="-128"/>
              </a:rPr>
              <a:t>こ</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 とや、感染力の高いとされる変異株（デルタ株）</a:t>
            </a:r>
            <a:r>
              <a:rPr lang="ja-JP" altLang="en-US" b="1" dirty="0">
                <a:solidFill>
                  <a:schemeClr val="tx1"/>
                </a:solidFill>
                <a:latin typeface="Meiryo UI" panose="020B0604030504040204" pitchFamily="50" charset="-128"/>
                <a:ea typeface="Meiryo UI" panose="020B0604030504040204" pitchFamily="50" charset="-128"/>
              </a:rPr>
              <a:t>の影響を踏まえ</a:t>
            </a:r>
            <a:r>
              <a:rPr lang="ja-JP" altLang="en-US" b="1" dirty="0" smtClean="0">
                <a:solidFill>
                  <a:schemeClr val="tx1"/>
                </a:solidFill>
                <a:latin typeface="Meiryo UI" panose="020B0604030504040204" pitchFamily="50" charset="-128"/>
                <a:ea typeface="Meiryo UI" panose="020B0604030504040204" pitchFamily="50" charset="-128"/>
              </a:rPr>
              <a:t>、感染</a:t>
            </a:r>
            <a:r>
              <a:rPr lang="ja-JP" altLang="en-US" b="1" dirty="0">
                <a:solidFill>
                  <a:schemeClr val="tx1"/>
                </a:solidFill>
                <a:latin typeface="Meiryo UI" panose="020B0604030504040204" pitchFamily="50" charset="-128"/>
                <a:ea typeface="Meiryo UI" panose="020B0604030504040204" pitchFamily="50" charset="-128"/>
              </a:rPr>
              <a:t>拡大の</a:t>
            </a:r>
            <a:r>
              <a:rPr lang="ja-JP" altLang="en-US" b="1" dirty="0" smtClean="0">
                <a:solidFill>
                  <a:schemeClr val="tx1"/>
                </a:solidFill>
                <a:latin typeface="Meiryo UI" panose="020B0604030504040204" pitchFamily="50" charset="-128"/>
                <a:ea typeface="Meiryo UI" panose="020B0604030504040204" pitchFamily="50" charset="-128"/>
              </a:rPr>
              <a:t>兆候が見られた際には、早期</a:t>
            </a:r>
            <a:r>
              <a:rPr lang="ja-JP" altLang="en-US" b="1" dirty="0">
                <a:solidFill>
                  <a:schemeClr val="tx1"/>
                </a:solidFill>
                <a:latin typeface="Meiryo UI" panose="020B0604030504040204" pitchFamily="50" charset="-128"/>
                <a:ea typeface="Meiryo UI" panose="020B0604030504040204" pitchFamily="50" charset="-128"/>
              </a:rPr>
              <a:t>に強い措置を</a:t>
            </a:r>
            <a:r>
              <a:rPr lang="ja-JP" altLang="en-US" b="1" dirty="0" smtClean="0">
                <a:solidFill>
                  <a:schemeClr val="tx1"/>
                </a:solidFill>
                <a:latin typeface="Meiryo UI" panose="020B0604030504040204" pitchFamily="50" charset="-128"/>
                <a:ea typeface="Meiryo UI" panose="020B0604030504040204" pitchFamily="50" charset="-128"/>
              </a:rPr>
              <a:t>と</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る</a:t>
            </a:r>
            <a:r>
              <a:rPr lang="ja-JP" altLang="en-US" b="1" dirty="0">
                <a:solidFill>
                  <a:schemeClr val="tx1"/>
                </a:solidFill>
                <a:latin typeface="Meiryo UI" panose="020B0604030504040204" pitchFamily="50" charset="-128"/>
                <a:ea typeface="Meiryo UI" panose="020B0604030504040204" pitchFamily="50" charset="-128"/>
              </a:rPr>
              <a:t>ことで、感染拡大</a:t>
            </a:r>
            <a:r>
              <a:rPr lang="ja-JP" altLang="en-US" b="1" dirty="0" smtClean="0">
                <a:solidFill>
                  <a:schemeClr val="tx1"/>
                </a:solidFill>
                <a:latin typeface="Meiryo UI" panose="020B0604030504040204" pitchFamily="50" charset="-128"/>
                <a:ea typeface="Meiryo UI" panose="020B0604030504040204" pitchFamily="50" charset="-128"/>
              </a:rPr>
              <a:t>抑制を図ることが必要。</a:t>
            </a:r>
            <a:endParaRPr lang="en-US" altLang="ja-JP" b="1" dirty="0">
              <a:solidFill>
                <a:schemeClr val="tx1"/>
              </a:solidFill>
              <a:latin typeface="Meiryo UI" panose="020B0604030504040204" pitchFamily="50" charset="-128"/>
              <a:ea typeface="Meiryo UI" panose="020B0604030504040204" pitchFamily="50" charset="-128"/>
            </a:endParaRPr>
          </a:p>
        </p:txBody>
      </p:sp>
      <p:sp>
        <p:nvSpPr>
          <p:cNvPr id="8" name="角丸四角形 7"/>
          <p:cNvSpPr/>
          <p:nvPr/>
        </p:nvSpPr>
        <p:spPr>
          <a:xfrm>
            <a:off x="48491" y="508003"/>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
        <p:nvSpPr>
          <p:cNvPr id="3" name="スライド番号プレースホルダー 2"/>
          <p:cNvSpPr>
            <a:spLocks noGrp="1"/>
          </p:cNvSpPr>
          <p:nvPr>
            <p:ph type="sldNum" sz="quarter" idx="12"/>
          </p:nvPr>
        </p:nvSpPr>
        <p:spPr>
          <a:xfrm>
            <a:off x="9296695" y="6511636"/>
            <a:ext cx="2743200" cy="365125"/>
          </a:xfrm>
        </p:spPr>
        <p:txBody>
          <a:bodyPr/>
          <a:lstStyle/>
          <a:p>
            <a:fld id="{9AE8D62C-51FD-4D41-806D-1D2DE4710F3C}" type="slidenum">
              <a:rPr kumimoji="1" lang="ja-JP" altLang="en-US" smtClean="0"/>
              <a:t>2</a:t>
            </a:fld>
            <a:endParaRPr kumimoji="1" lang="ja-JP" altLang="en-US" dirty="0"/>
          </a:p>
        </p:txBody>
      </p:sp>
    </p:spTree>
    <p:extLst>
      <p:ext uri="{BB962C8B-B14F-4D97-AF65-F5344CB8AC3E}">
        <p14:creationId xmlns:p14="http://schemas.microsoft.com/office/powerpoint/2010/main" val="32975231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4828</TotalTime>
  <Words>876</Words>
  <Application>Microsoft Office PowerPoint</Application>
  <PresentationFormat>ワイド画面</PresentationFormat>
  <Paragraphs>48</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奥山　善之</dc:creator>
  <cp:lastModifiedBy>國本　由衣</cp:lastModifiedBy>
  <cp:revision>96</cp:revision>
  <cp:lastPrinted>2021-07-06T08:53:16Z</cp:lastPrinted>
  <dcterms:created xsi:type="dcterms:W3CDTF">2020-07-15T08:05:42Z</dcterms:created>
  <dcterms:modified xsi:type="dcterms:W3CDTF">2021-07-07T01:03:35Z</dcterms:modified>
</cp:coreProperties>
</file>