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866" r:id="rId2"/>
    <p:sldId id="861" r:id="rId3"/>
    <p:sldId id="878" r:id="rId4"/>
    <p:sldId id="879" r:id="rId5"/>
    <p:sldId id="873" r:id="rId6"/>
    <p:sldId id="874" r:id="rId7"/>
    <p:sldId id="850" r:id="rId8"/>
    <p:sldId id="875" r:id="rId9"/>
    <p:sldId id="852" r:id="rId10"/>
    <p:sldId id="854" r:id="rId11"/>
    <p:sldId id="841" r:id="rId12"/>
    <p:sldId id="842" r:id="rId13"/>
    <p:sldId id="860" r:id="rId14"/>
    <p:sldId id="863" r:id="rId15"/>
    <p:sldId id="880" r:id="rId16"/>
    <p:sldId id="876" r:id="rId17"/>
    <p:sldId id="877" r:id="rId18"/>
    <p:sldId id="847" r:id="rId19"/>
    <p:sldId id="864" r:id="rId20"/>
    <p:sldId id="881" r:id="rId21"/>
    <p:sldId id="868" r:id="rId22"/>
    <p:sldId id="869" r:id="rId23"/>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周藤　英" initials="周藤　英" lastIdx="1" clrIdx="0">
    <p:extLst>
      <p:ext uri="{19B8F6BF-5375-455C-9EA6-DF929625EA0E}">
        <p15:presenceInfo xmlns:p15="http://schemas.microsoft.com/office/powerpoint/2012/main" userId="S-1-5-21-161959346-1900351369-444732941-1023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FFCC"/>
    <a:srgbClr val="FF9999"/>
    <a:srgbClr val="FFB28B"/>
    <a:srgbClr val="FF6699"/>
    <a:srgbClr val="E7EDEF"/>
    <a:srgbClr val="99FF66"/>
    <a:srgbClr val="33CC33"/>
    <a:srgbClr val="CC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278" autoAdjust="0"/>
  </p:normalViewPr>
  <p:slideViewPr>
    <p:cSldViewPr snapToGrid="0">
      <p:cViewPr varScale="1">
        <p:scale>
          <a:sx n="63" d="100"/>
          <a:sy n="63" d="100"/>
        </p:scale>
        <p:origin x="1020" y="78"/>
      </p:cViewPr>
      <p:guideLst/>
    </p:cSldViewPr>
  </p:slideViewPr>
  <p:notesTextViewPr>
    <p:cViewPr>
      <p:scale>
        <a:sx n="1" d="1"/>
        <a:sy n="1" d="1"/>
      </p:scale>
      <p:origin x="0" y="0"/>
    </p:cViewPr>
  </p:notesTextViewPr>
  <p:notesViewPr>
    <p:cSldViewPr snapToGrid="0">
      <p:cViewPr varScale="1">
        <p:scale>
          <a:sx n="52" d="100"/>
          <a:sy n="52" d="100"/>
        </p:scale>
        <p:origin x="295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49575" cy="498475"/>
          </a:xfrm>
          <a:prstGeom prst="rect">
            <a:avLst/>
          </a:prstGeom>
        </p:spPr>
        <p:txBody>
          <a:bodyPr vert="horz" lIns="91417" tIns="45709" rIns="91417" bIns="45709"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39" y="1"/>
            <a:ext cx="2949575" cy="498475"/>
          </a:xfrm>
          <a:prstGeom prst="rect">
            <a:avLst/>
          </a:prstGeom>
        </p:spPr>
        <p:txBody>
          <a:bodyPr vert="horz" lIns="91417" tIns="45709" rIns="91417" bIns="45709" rtlCol="0"/>
          <a:lstStyle>
            <a:lvl1pPr algn="r">
              <a:defRPr sz="1200"/>
            </a:lvl1pPr>
          </a:lstStyle>
          <a:p>
            <a:fld id="{D64E24C0-EAE7-42C3-A2C6-11E03F4A7047}" type="datetimeFigureOut">
              <a:rPr kumimoji="1" lang="ja-JP" altLang="en-US" smtClean="0"/>
              <a:t>2021/6/17</a:t>
            </a:fld>
            <a:endParaRPr kumimoji="1" lang="ja-JP" altLang="en-US" dirty="0"/>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17" tIns="45709" rIns="91417" bIns="45709" rtlCol="0" anchor="ctr"/>
          <a:lstStyle/>
          <a:p>
            <a:endParaRPr lang="ja-JP" altLang="en-US" dirty="0"/>
          </a:p>
        </p:txBody>
      </p:sp>
      <p:sp>
        <p:nvSpPr>
          <p:cNvPr id="5" name="ノート プレースホルダー 4"/>
          <p:cNvSpPr>
            <a:spLocks noGrp="1"/>
          </p:cNvSpPr>
          <p:nvPr>
            <p:ph type="body" sz="quarter" idx="3"/>
          </p:nvPr>
        </p:nvSpPr>
        <p:spPr>
          <a:xfrm>
            <a:off x="681040" y="4783141"/>
            <a:ext cx="5445125" cy="3913187"/>
          </a:xfrm>
          <a:prstGeom prst="rect">
            <a:avLst/>
          </a:prstGeom>
        </p:spPr>
        <p:txBody>
          <a:bodyPr vert="horz" lIns="91417" tIns="45709" rIns="91417" bIns="45709"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40865"/>
            <a:ext cx="2949575" cy="498475"/>
          </a:xfrm>
          <a:prstGeom prst="rect">
            <a:avLst/>
          </a:prstGeom>
        </p:spPr>
        <p:txBody>
          <a:bodyPr vert="horz" lIns="91417" tIns="45709" rIns="91417" bIns="45709"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39" y="9440865"/>
            <a:ext cx="2949575" cy="498475"/>
          </a:xfrm>
          <a:prstGeom prst="rect">
            <a:avLst/>
          </a:prstGeom>
        </p:spPr>
        <p:txBody>
          <a:bodyPr vert="horz" lIns="91417" tIns="45709" rIns="91417" bIns="45709" rtlCol="0" anchor="b"/>
          <a:lstStyle>
            <a:lvl1pPr algn="r">
              <a:defRPr sz="1200"/>
            </a:lvl1pPr>
          </a:lstStyle>
          <a:p>
            <a:fld id="{2F0EEB81-DB16-4A68-B055-8A38956DB515}" type="slidenum">
              <a:rPr kumimoji="1" lang="ja-JP" altLang="en-US" smtClean="0"/>
              <a:t>‹#›</a:t>
            </a:fld>
            <a:endParaRPr kumimoji="1" lang="ja-JP" altLang="en-US" dirty="0"/>
          </a:p>
        </p:txBody>
      </p:sp>
    </p:spTree>
    <p:extLst>
      <p:ext uri="{BB962C8B-B14F-4D97-AF65-F5344CB8AC3E}">
        <p14:creationId xmlns:p14="http://schemas.microsoft.com/office/powerpoint/2010/main" val="26732406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a:t>
            </a:fld>
            <a:endParaRPr kumimoji="1" lang="ja-JP" altLang="en-US"/>
          </a:p>
        </p:txBody>
      </p:sp>
    </p:spTree>
    <p:extLst>
      <p:ext uri="{BB962C8B-B14F-4D97-AF65-F5344CB8AC3E}">
        <p14:creationId xmlns:p14="http://schemas.microsoft.com/office/powerpoint/2010/main" val="741738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10</a:t>
            </a:fld>
            <a:endParaRPr kumimoji="1" lang="ja-JP" altLang="en-US"/>
          </a:p>
        </p:txBody>
      </p:sp>
    </p:spTree>
    <p:extLst>
      <p:ext uri="{BB962C8B-B14F-4D97-AF65-F5344CB8AC3E}">
        <p14:creationId xmlns:p14="http://schemas.microsoft.com/office/powerpoint/2010/main" val="1953684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12</a:t>
            </a:fld>
            <a:endParaRPr kumimoji="1" lang="ja-JP" altLang="en-US" dirty="0"/>
          </a:p>
        </p:txBody>
      </p:sp>
    </p:spTree>
    <p:extLst>
      <p:ext uri="{BB962C8B-B14F-4D97-AF65-F5344CB8AC3E}">
        <p14:creationId xmlns:p14="http://schemas.microsoft.com/office/powerpoint/2010/main" val="23551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14</a:t>
            </a:fld>
            <a:endParaRPr kumimoji="1" lang="ja-JP" altLang="en-US"/>
          </a:p>
        </p:txBody>
      </p:sp>
    </p:spTree>
    <p:extLst>
      <p:ext uri="{BB962C8B-B14F-4D97-AF65-F5344CB8AC3E}">
        <p14:creationId xmlns:p14="http://schemas.microsoft.com/office/powerpoint/2010/main" val="13741292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15</a:t>
            </a:fld>
            <a:endParaRPr kumimoji="1" lang="ja-JP" altLang="en-US"/>
          </a:p>
        </p:txBody>
      </p:sp>
    </p:spTree>
    <p:extLst>
      <p:ext uri="{BB962C8B-B14F-4D97-AF65-F5344CB8AC3E}">
        <p14:creationId xmlns:p14="http://schemas.microsoft.com/office/powerpoint/2010/main" val="126054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16</a:t>
            </a:fld>
            <a:endParaRPr kumimoji="1" lang="ja-JP" altLang="en-US"/>
          </a:p>
        </p:txBody>
      </p:sp>
    </p:spTree>
    <p:extLst>
      <p:ext uri="{BB962C8B-B14F-4D97-AF65-F5344CB8AC3E}">
        <p14:creationId xmlns:p14="http://schemas.microsoft.com/office/powerpoint/2010/main" val="1739938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17</a:t>
            </a:fld>
            <a:endParaRPr kumimoji="1" lang="ja-JP" altLang="en-US"/>
          </a:p>
        </p:txBody>
      </p:sp>
    </p:spTree>
    <p:extLst>
      <p:ext uri="{BB962C8B-B14F-4D97-AF65-F5344CB8AC3E}">
        <p14:creationId xmlns:p14="http://schemas.microsoft.com/office/powerpoint/2010/main" val="24940093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18</a:t>
            </a:fld>
            <a:endParaRPr kumimoji="1" lang="ja-JP" altLang="en-US"/>
          </a:p>
        </p:txBody>
      </p:sp>
    </p:spTree>
    <p:extLst>
      <p:ext uri="{BB962C8B-B14F-4D97-AF65-F5344CB8AC3E}">
        <p14:creationId xmlns:p14="http://schemas.microsoft.com/office/powerpoint/2010/main" val="1048080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19</a:t>
            </a:fld>
            <a:endParaRPr kumimoji="1" lang="ja-JP" altLang="en-US"/>
          </a:p>
        </p:txBody>
      </p:sp>
    </p:spTree>
    <p:extLst>
      <p:ext uri="{BB962C8B-B14F-4D97-AF65-F5344CB8AC3E}">
        <p14:creationId xmlns:p14="http://schemas.microsoft.com/office/powerpoint/2010/main" val="531337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20</a:t>
            </a:fld>
            <a:endParaRPr kumimoji="1" lang="ja-JP" altLang="en-US"/>
          </a:p>
        </p:txBody>
      </p:sp>
    </p:spTree>
    <p:extLst>
      <p:ext uri="{BB962C8B-B14F-4D97-AF65-F5344CB8AC3E}">
        <p14:creationId xmlns:p14="http://schemas.microsoft.com/office/powerpoint/2010/main" val="1430739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21</a:t>
            </a:fld>
            <a:endParaRPr kumimoji="1" lang="ja-JP" altLang="en-US" dirty="0"/>
          </a:p>
        </p:txBody>
      </p:sp>
    </p:spTree>
    <p:extLst>
      <p:ext uri="{BB962C8B-B14F-4D97-AF65-F5344CB8AC3E}">
        <p14:creationId xmlns:p14="http://schemas.microsoft.com/office/powerpoint/2010/main" val="1584097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a:t>
            </a:fld>
            <a:endParaRPr kumimoji="1" lang="ja-JP" altLang="en-US"/>
          </a:p>
        </p:txBody>
      </p:sp>
    </p:spTree>
    <p:extLst>
      <p:ext uri="{BB962C8B-B14F-4D97-AF65-F5344CB8AC3E}">
        <p14:creationId xmlns:p14="http://schemas.microsoft.com/office/powerpoint/2010/main" val="26477695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0EEB81-DB16-4A68-B055-8A38956DB515}" type="slidenum">
              <a:rPr kumimoji="1" lang="ja-JP" altLang="en-US" smtClean="0"/>
              <a:t>22</a:t>
            </a:fld>
            <a:endParaRPr kumimoji="1" lang="ja-JP" altLang="en-US" dirty="0"/>
          </a:p>
        </p:txBody>
      </p:sp>
    </p:spTree>
    <p:extLst>
      <p:ext uri="{BB962C8B-B14F-4D97-AF65-F5344CB8AC3E}">
        <p14:creationId xmlns:p14="http://schemas.microsoft.com/office/powerpoint/2010/main" val="896663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3</a:t>
            </a:fld>
            <a:endParaRPr kumimoji="1" lang="ja-JP" altLang="en-US" dirty="0"/>
          </a:p>
        </p:txBody>
      </p:sp>
    </p:spTree>
    <p:extLst>
      <p:ext uri="{BB962C8B-B14F-4D97-AF65-F5344CB8AC3E}">
        <p14:creationId xmlns:p14="http://schemas.microsoft.com/office/powerpoint/2010/main" val="1725725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4</a:t>
            </a:fld>
            <a:endParaRPr kumimoji="1" lang="ja-JP" altLang="en-US" dirty="0"/>
          </a:p>
        </p:txBody>
      </p:sp>
    </p:spTree>
    <p:extLst>
      <p:ext uri="{BB962C8B-B14F-4D97-AF65-F5344CB8AC3E}">
        <p14:creationId xmlns:p14="http://schemas.microsoft.com/office/powerpoint/2010/main" val="2875683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756C24B-3581-4302-A2F9-B8782FBC7802}" type="slidenum">
              <a:rPr kumimoji="1" lang="ja-JP" altLang="en-US" smtClean="0"/>
              <a:t>5</a:t>
            </a:fld>
            <a:endParaRPr kumimoji="1" lang="ja-JP" altLang="en-US"/>
          </a:p>
        </p:txBody>
      </p:sp>
    </p:spTree>
    <p:extLst>
      <p:ext uri="{BB962C8B-B14F-4D97-AF65-F5344CB8AC3E}">
        <p14:creationId xmlns:p14="http://schemas.microsoft.com/office/powerpoint/2010/main" val="1289854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756C24B-3581-4302-A2F9-B8782FBC7802}" type="slidenum">
              <a:rPr kumimoji="1" lang="ja-JP" altLang="en-US" smtClean="0"/>
              <a:t>6</a:t>
            </a:fld>
            <a:endParaRPr kumimoji="1" lang="ja-JP" altLang="en-US"/>
          </a:p>
        </p:txBody>
      </p:sp>
    </p:spTree>
    <p:extLst>
      <p:ext uri="{BB962C8B-B14F-4D97-AF65-F5344CB8AC3E}">
        <p14:creationId xmlns:p14="http://schemas.microsoft.com/office/powerpoint/2010/main" val="979583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399A9BD-CD34-4A20-849E-8082946F1CC4}" type="slidenum">
              <a:rPr kumimoji="1" lang="ja-JP" altLang="en-US" smtClean="0"/>
              <a:t>7</a:t>
            </a:fld>
            <a:endParaRPr kumimoji="1" lang="ja-JP" altLang="en-US"/>
          </a:p>
        </p:txBody>
      </p:sp>
    </p:spTree>
    <p:extLst>
      <p:ext uri="{BB962C8B-B14F-4D97-AF65-F5344CB8AC3E}">
        <p14:creationId xmlns:p14="http://schemas.microsoft.com/office/powerpoint/2010/main" val="1322480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756C24B-3581-4302-A2F9-B8782FBC7802}" type="slidenum">
              <a:rPr kumimoji="1" lang="ja-JP" altLang="en-US" smtClean="0"/>
              <a:t>8</a:t>
            </a:fld>
            <a:endParaRPr kumimoji="1" lang="ja-JP" altLang="en-US"/>
          </a:p>
        </p:txBody>
      </p:sp>
    </p:spTree>
    <p:extLst>
      <p:ext uri="{BB962C8B-B14F-4D97-AF65-F5344CB8AC3E}">
        <p14:creationId xmlns:p14="http://schemas.microsoft.com/office/powerpoint/2010/main" val="2978285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12563B-A418-4252-96EE-75E9990DAD1E}" type="slidenum">
              <a:rPr kumimoji="1" lang="ja-JP" altLang="en-US" smtClean="0"/>
              <a:t>9</a:t>
            </a:fld>
            <a:endParaRPr kumimoji="1" lang="ja-JP" altLang="en-US"/>
          </a:p>
        </p:txBody>
      </p:sp>
    </p:spTree>
    <p:extLst>
      <p:ext uri="{BB962C8B-B14F-4D97-AF65-F5344CB8AC3E}">
        <p14:creationId xmlns:p14="http://schemas.microsoft.com/office/powerpoint/2010/main" val="3096909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214A32F-0E8C-4D91-BAC6-EA2E81F1CF45}" type="datetime1">
              <a:rPr kumimoji="1" lang="ja-JP" altLang="en-US" smtClean="0"/>
              <a:t>2021/6/17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114057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D5DF179-10CB-45A6-B13C-93904DC17FE4}" type="datetime1">
              <a:rPr kumimoji="1" lang="ja-JP" altLang="en-US" smtClean="0"/>
              <a:t>2021/6/17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5452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A6242DB-F35F-4377-94B7-B7ED4323D95B}" type="datetime1">
              <a:rPr kumimoji="1" lang="ja-JP" altLang="en-US" smtClean="0"/>
              <a:t>2021/6/17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272827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F583C5E-CF60-4334-9FD4-141CAC84472E}" type="datetime1">
              <a:rPr kumimoji="1" lang="ja-JP" altLang="en-US" smtClean="0"/>
              <a:t>2021/6/17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129315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771D1FA-B226-445F-B72F-F5654B8E355B}" type="datetime1">
              <a:rPr kumimoji="1" lang="ja-JP" altLang="en-US" smtClean="0"/>
              <a:t>2021/6/17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3216906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BACE846-7A07-4EDA-B2BD-6340DA55CC0B}" type="datetime1">
              <a:rPr kumimoji="1" lang="ja-JP" altLang="en-US" smtClean="0"/>
              <a:t>2021/6/17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412764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1CB574D-5CAF-477E-894B-F08871D0771C}" type="datetime1">
              <a:rPr kumimoji="1" lang="ja-JP" altLang="en-US" smtClean="0"/>
              <a:t>2021/6/17</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72049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B7622300-6663-4891-BD5D-793907E96D35}" type="datetime1">
              <a:rPr kumimoji="1" lang="ja-JP" altLang="en-US" smtClean="0"/>
              <a:t>2021/6/17</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1138783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863E0D3-56EB-460F-ABA6-3FE4DA800664}" type="datetime1">
              <a:rPr kumimoji="1" lang="ja-JP" altLang="en-US" smtClean="0"/>
              <a:t>2021/6/17</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221007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29D1D72-1EAB-4C54-83FC-667B976995F2}" type="datetime1">
              <a:rPr kumimoji="1" lang="ja-JP" altLang="en-US" smtClean="0"/>
              <a:t>2021/6/17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2432887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93F1E87-BAE2-4B8B-8BEA-3C5827EB6F87}" type="datetime1">
              <a:rPr kumimoji="1" lang="ja-JP" altLang="en-US" smtClean="0"/>
              <a:t>2021/6/17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2402665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C00F3-FD50-4284-B304-AA55E7B077B8}" type="datetime1">
              <a:rPr kumimoji="1" lang="ja-JP" altLang="en-US" smtClean="0"/>
              <a:t>2021/6/17</a:t>
            </a:fld>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6AE56-EAD3-4706-B860-3EC2C2952B40}" type="slidenum">
              <a:rPr kumimoji="1" lang="ja-JP" altLang="en-US" smtClean="0"/>
              <a:t>‹#›</a:t>
            </a:fld>
            <a:endParaRPr kumimoji="1" lang="ja-JP" altLang="en-US" dirty="0"/>
          </a:p>
        </p:txBody>
      </p:sp>
    </p:spTree>
    <p:extLst>
      <p:ext uri="{BB962C8B-B14F-4D97-AF65-F5344CB8AC3E}">
        <p14:creationId xmlns:p14="http://schemas.microsoft.com/office/powerpoint/2010/main" val="1340486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png"/><Relationship Id="rId10" Type="http://schemas.openxmlformats.org/officeDocument/2006/relationships/image" Target="../media/image29.emf"/><Relationship Id="rId4" Type="http://schemas.openxmlformats.org/officeDocument/2006/relationships/image" Target="../media/image23.png"/><Relationship Id="rId9" Type="http://schemas.openxmlformats.org/officeDocument/2006/relationships/image" Target="../media/image28.png"/></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emf"/><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9A4B9F2-9BFE-4A54-BFF8-6DE358A35303}"/>
              </a:ext>
            </a:extLst>
          </p:cNvPr>
          <p:cNvSpPr/>
          <p:nvPr/>
        </p:nvSpPr>
        <p:spPr>
          <a:xfrm>
            <a:off x="-4371" y="-116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現在の</a:t>
            </a:r>
            <a:r>
              <a:rPr lang="ja-JP" altLang="en-US" sz="2400" b="1" dirty="0">
                <a:latin typeface="UD デジタル 教科書体 NK-B" panose="02020700000000000000" pitchFamily="18" charset="-128"/>
                <a:ea typeface="UD デジタル 教科書体 NK-B" panose="02020700000000000000" pitchFamily="18" charset="-128"/>
              </a:rPr>
              <a:t>感染</a:t>
            </a:r>
            <a:r>
              <a:rPr lang="ja-JP" altLang="en-US" sz="2400" b="1" dirty="0" smtClean="0">
                <a:latin typeface="UD デジタル 教科書体 NK-B" panose="02020700000000000000" pitchFamily="18" charset="-128"/>
                <a:ea typeface="UD デジタル 教科書体 NK-B" panose="02020700000000000000" pitchFamily="18" charset="-128"/>
              </a:rPr>
              <a:t>状況について</a:t>
            </a:r>
            <a:endParaRPr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16" name="テキスト ボックス 5"/>
          <p:cNvSpPr txBox="1"/>
          <p:nvPr/>
        </p:nvSpPr>
        <p:spPr>
          <a:xfrm>
            <a:off x="10295083" y="87827"/>
            <a:ext cx="1647354" cy="369332"/>
          </a:xfrm>
          <a:prstGeom prst="rect">
            <a:avLst/>
          </a:prstGeom>
          <a:solidFill>
            <a:schemeClr val="bg1"/>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dirty="0" smtClean="0"/>
              <a:t>資料</a:t>
            </a:r>
            <a:r>
              <a:rPr lang="ja-JP" altLang="en-US" dirty="0"/>
              <a:t>３</a:t>
            </a:r>
            <a:r>
              <a:rPr lang="ja-JP" altLang="en-US" dirty="0" smtClean="0"/>
              <a:t>－ </a:t>
            </a:r>
            <a:r>
              <a:rPr lang="ja-JP" altLang="en-US" dirty="0"/>
              <a:t>１</a:t>
            </a:r>
            <a:endParaRPr kumimoji="1" lang="ja-JP" altLang="en-US" dirty="0"/>
          </a:p>
        </p:txBody>
      </p:sp>
      <p:sp>
        <p:nvSpPr>
          <p:cNvPr id="4" name="テキスト ボックス 3"/>
          <p:cNvSpPr txBox="1"/>
          <p:nvPr/>
        </p:nvSpPr>
        <p:spPr>
          <a:xfrm>
            <a:off x="2042160" y="2554735"/>
            <a:ext cx="8252923" cy="1938992"/>
          </a:xfrm>
          <a:prstGeom prst="rect">
            <a:avLst/>
          </a:prstGeom>
          <a:noFill/>
        </p:spPr>
        <p:txBody>
          <a:bodyPr wrap="square" rtlCol="0">
            <a:spAutoFit/>
          </a:bodyPr>
          <a:lstStyle/>
          <a:p>
            <a:r>
              <a:rPr lang="ja-JP" altLang="en-US" sz="2400" dirty="0" smtClean="0"/>
              <a:t>１　陽性者数等の推移　　　　　　　　　　　　</a:t>
            </a:r>
            <a:r>
              <a:rPr lang="en-US" altLang="ja-JP" sz="2400" dirty="0" smtClean="0"/>
              <a:t>P2~13</a:t>
            </a:r>
          </a:p>
          <a:p>
            <a:endParaRPr lang="en-US" altLang="ja-JP" sz="2400" dirty="0" smtClean="0"/>
          </a:p>
          <a:p>
            <a:r>
              <a:rPr lang="ja-JP" altLang="en-US" sz="2400" dirty="0" smtClean="0"/>
              <a:t>２　入院療養状況　　　　　　　　　　　　　　</a:t>
            </a:r>
            <a:r>
              <a:rPr lang="en-US" altLang="ja-JP" sz="2400" dirty="0" smtClean="0"/>
              <a:t>P14~18</a:t>
            </a:r>
          </a:p>
          <a:p>
            <a:endParaRPr lang="en-US" altLang="ja-JP" sz="2400" dirty="0"/>
          </a:p>
          <a:p>
            <a:r>
              <a:rPr lang="ja-JP" altLang="en-US" sz="2400" dirty="0"/>
              <a:t>３</a:t>
            </a:r>
            <a:r>
              <a:rPr lang="ja-JP" altLang="en-US" sz="2400" dirty="0" smtClean="0"/>
              <a:t>　</a:t>
            </a:r>
            <a:r>
              <a:rPr lang="ja-JP" altLang="en-US" sz="2400" dirty="0"/>
              <a:t>重症者数の</a:t>
            </a:r>
            <a:r>
              <a:rPr lang="ja-JP" altLang="en-US" sz="2400" dirty="0" smtClean="0"/>
              <a:t>推移等　　　　　　　　　　　　</a:t>
            </a:r>
            <a:r>
              <a:rPr lang="en-US" altLang="ja-JP" sz="2400" dirty="0" smtClean="0"/>
              <a:t>P19~22</a:t>
            </a:r>
          </a:p>
        </p:txBody>
      </p:sp>
      <p:sp>
        <p:nvSpPr>
          <p:cNvPr id="5" name="スライド番号プレースホルダー 4"/>
          <p:cNvSpPr>
            <a:spLocks noGrp="1"/>
          </p:cNvSpPr>
          <p:nvPr>
            <p:ph type="sldNum" sz="quarter" idx="12"/>
          </p:nvPr>
        </p:nvSpPr>
        <p:spPr>
          <a:xfrm>
            <a:off x="9199237" y="6492875"/>
            <a:ext cx="2743200" cy="365125"/>
          </a:xfrm>
        </p:spPr>
        <p:txBody>
          <a:bodyPr/>
          <a:lstStyle/>
          <a:p>
            <a:fld id="{F216AE56-EAD3-4706-B860-3EC2C2952B40}" type="slidenum">
              <a:rPr kumimoji="1" lang="ja-JP" altLang="en-US" smtClean="0"/>
              <a:t>1</a:t>
            </a:fld>
            <a:endParaRPr kumimoji="1" lang="ja-JP" altLang="en-US"/>
          </a:p>
        </p:txBody>
      </p:sp>
    </p:spTree>
    <p:extLst>
      <p:ext uri="{BB962C8B-B14F-4D97-AF65-F5344CB8AC3E}">
        <p14:creationId xmlns:p14="http://schemas.microsoft.com/office/powerpoint/2010/main" val="9623546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8244" y="911636"/>
            <a:ext cx="12095512" cy="5919729"/>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第一波以降　推定</a:t>
            </a:r>
            <a:r>
              <a:rPr lang="ja-JP" altLang="en-US" sz="2400" b="1" dirty="0">
                <a:latin typeface="UD デジタル 教科書体 NK-B" panose="02020700000000000000" pitchFamily="18" charset="-128"/>
                <a:ea typeface="UD デジタル 教科書体 NK-B" panose="02020700000000000000" pitchFamily="18" charset="-128"/>
              </a:rPr>
              <a:t>感染日別陽性者数と人流に</a:t>
            </a:r>
            <a:r>
              <a:rPr lang="ja-JP" altLang="en-US" sz="2400" b="1" dirty="0" smtClean="0">
                <a:latin typeface="UD デジタル 教科書体 NK-B" panose="02020700000000000000" pitchFamily="18" charset="-128"/>
                <a:ea typeface="UD デジタル 教科書体 NK-B" panose="02020700000000000000" pitchFamily="18" charset="-128"/>
              </a:rPr>
              <a:t>ついて</a:t>
            </a:r>
            <a:r>
              <a:rPr lang="en-US" altLang="ja-JP" sz="2400" b="1" dirty="0" smtClean="0">
                <a:latin typeface="UD デジタル 教科書体 NK-B" panose="02020700000000000000" pitchFamily="18" charset="-128"/>
                <a:ea typeface="UD デジタル 教科書体 NK-B" panose="02020700000000000000" pitchFamily="18" charset="-128"/>
              </a:rPr>
              <a:t>【</a:t>
            </a:r>
            <a:r>
              <a:rPr lang="ja-JP" altLang="en-US" sz="2400" b="1" dirty="0" smtClean="0">
                <a:latin typeface="UD デジタル 教科書体 NK-B" panose="02020700000000000000" pitchFamily="18" charset="-128"/>
                <a:ea typeface="UD デジタル 教科書体 NK-B" panose="02020700000000000000" pitchFamily="18" charset="-128"/>
              </a:rPr>
              <a:t>日別　６月</a:t>
            </a:r>
            <a:r>
              <a:rPr lang="en-US" altLang="ja-JP" sz="2400" b="1" dirty="0" smtClean="0">
                <a:latin typeface="UD デジタル 教科書体 NK-B" panose="02020700000000000000" pitchFamily="18" charset="-128"/>
                <a:ea typeface="UD デジタル 教科書体 NK-B" panose="02020700000000000000" pitchFamily="18" charset="-128"/>
              </a:rPr>
              <a:t>14</a:t>
            </a:r>
            <a:r>
              <a:rPr lang="ja-JP" altLang="en-US" sz="2400" b="1" dirty="0" smtClean="0">
                <a:latin typeface="UD デジタル 教科書体 NK-B" panose="02020700000000000000" pitchFamily="18" charset="-128"/>
                <a:ea typeface="UD デジタル 教科書体 NK-B" panose="02020700000000000000" pitchFamily="18" charset="-128"/>
              </a:rPr>
              <a:t>日時点</a:t>
            </a:r>
            <a:r>
              <a:rPr lang="en-US" altLang="ja-JP" sz="2400" b="1" dirty="0" smtClean="0">
                <a:latin typeface="UD デジタル 教科書体 NK-B" panose="02020700000000000000" pitchFamily="18" charset="-128"/>
                <a:ea typeface="UD デジタル 教科書体 NK-B" panose="02020700000000000000" pitchFamily="18" charset="-128"/>
              </a:rPr>
              <a:t>】</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120" name="テキスト ボックス 119"/>
          <p:cNvSpPr txBox="1"/>
          <p:nvPr/>
        </p:nvSpPr>
        <p:spPr>
          <a:xfrm>
            <a:off x="74068" y="565388"/>
            <a:ext cx="7565706"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感染から発症まで６日、発症から陽性判明まで７日と仮定すると、</a:t>
            </a:r>
            <a:r>
              <a:rPr lang="ja-JP" altLang="en-US" sz="900" dirty="0" smtClean="0">
                <a:latin typeface="Meiryo UI" panose="020B0604030504040204" pitchFamily="50" charset="-128"/>
                <a:ea typeface="Meiryo UI" panose="020B0604030504040204" pitchFamily="50" charset="-128"/>
              </a:rPr>
              <a:t>概ね</a:t>
            </a:r>
            <a:r>
              <a:rPr lang="en-US" altLang="ja-JP" sz="900" dirty="0" smtClean="0">
                <a:latin typeface="Meiryo UI" panose="020B0604030504040204" pitchFamily="50" charset="-128"/>
                <a:ea typeface="Meiryo UI" panose="020B0604030504040204" pitchFamily="50" charset="-128"/>
              </a:rPr>
              <a:t>6/2</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6/14</a:t>
            </a:r>
            <a:r>
              <a:rPr lang="ja-JP" altLang="en-US" sz="900" dirty="0" smtClean="0">
                <a:latin typeface="Meiryo UI" panose="020B0604030504040204" pitchFamily="50" charset="-128"/>
                <a:ea typeface="Meiryo UI" panose="020B0604030504040204" pitchFamily="50" charset="-128"/>
              </a:rPr>
              <a:t>の</a:t>
            </a:r>
            <a:r>
              <a:rPr lang="ja-JP" altLang="en-US" sz="900" dirty="0">
                <a:latin typeface="Meiryo UI" panose="020B0604030504040204" pitchFamily="50" charset="-128"/>
                <a:ea typeface="Meiryo UI" panose="020B0604030504040204" pitchFamily="50" charset="-128"/>
              </a:rPr>
              <a:t>期間は、今後、新規陽性者の発生に伴い、増加。</a:t>
            </a:r>
            <a:endParaRPr lang="en-US" altLang="ja-JP" sz="900" dirty="0">
              <a:latin typeface="Meiryo UI" panose="020B0604030504040204" pitchFamily="50" charset="-128"/>
              <a:ea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F8FED094-C826-48EB-ADF5-ACCD430F2B99}"/>
              </a:ext>
            </a:extLst>
          </p:cNvPr>
          <p:cNvSpPr>
            <a:spLocks noGrp="1"/>
          </p:cNvSpPr>
          <p:nvPr>
            <p:ph type="sldNum" sz="quarter" idx="12"/>
          </p:nvPr>
        </p:nvSpPr>
        <p:spPr>
          <a:xfrm>
            <a:off x="9424386" y="6482860"/>
            <a:ext cx="2743200" cy="365125"/>
          </a:xfrm>
        </p:spPr>
        <p:txBody>
          <a:bodyPr/>
          <a:lstStyle/>
          <a:p>
            <a:fld id="{F216AE56-EAD3-4706-B860-3EC2C2952B40}" type="slidenum">
              <a:rPr kumimoji="1" lang="ja-JP" altLang="en-US" smtClean="0"/>
              <a:t>10</a:t>
            </a:fld>
            <a:endParaRPr kumimoji="1" lang="ja-JP" altLang="en-US" dirty="0"/>
          </a:p>
        </p:txBody>
      </p:sp>
      <p:sp>
        <p:nvSpPr>
          <p:cNvPr id="37" name="テキスト ボックス 45">
            <a:extLst>
              <a:ext uri="{FF2B5EF4-FFF2-40B4-BE49-F238E27FC236}">
                <a16:creationId xmlns:a16="http://schemas.microsoft.com/office/drawing/2014/main" id="{09A332FB-55E3-43B7-BBCB-18264886D739}"/>
              </a:ext>
            </a:extLst>
          </p:cNvPr>
          <p:cNvSpPr txBox="1"/>
          <p:nvPr/>
        </p:nvSpPr>
        <p:spPr>
          <a:xfrm>
            <a:off x="74068" y="680804"/>
            <a:ext cx="8536532"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00" dirty="0">
                <a:latin typeface="Meiryo UI" panose="020B0604030504040204" pitchFamily="50" charset="-128"/>
                <a:ea typeface="Meiryo UI" panose="020B0604030504040204" pitchFamily="50" charset="-128"/>
              </a:rPr>
              <a:t>人流は、駅中心半径</a:t>
            </a:r>
            <a:r>
              <a:rPr lang="en-US" altLang="ja-JP" sz="1000" dirty="0">
                <a:latin typeface="Meiryo UI" panose="020B0604030504040204" pitchFamily="50" charset="-128"/>
                <a:ea typeface="Meiryo UI" panose="020B0604030504040204" pitchFamily="50" charset="-128"/>
              </a:rPr>
              <a:t>500m</a:t>
            </a:r>
            <a:r>
              <a:rPr lang="ja-JP" altLang="en-US" sz="1000" dirty="0">
                <a:latin typeface="Meiryo UI" panose="020B0604030504040204" pitchFamily="50" charset="-128"/>
                <a:ea typeface="Meiryo UI" panose="020B0604030504040204" pitchFamily="50" charset="-128"/>
              </a:rPr>
              <a:t>エリアの各時間ごと滞在人口を</a:t>
            </a:r>
            <a:r>
              <a:rPr lang="ja-JP" altLang="en-US" sz="1000" dirty="0" smtClean="0">
                <a:latin typeface="Meiryo UI" panose="020B0604030504040204" pitchFamily="50" charset="-128"/>
                <a:ea typeface="Meiryo UI" panose="020B0604030504040204" pitchFamily="50" charset="-128"/>
              </a:rPr>
              <a:t>カウント</a:t>
            </a:r>
            <a:r>
              <a:rPr lang="en-US" altLang="ja-JP"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出典：株式会社</a:t>
            </a:r>
            <a:r>
              <a:rPr lang="en-US" altLang="ja-JP" sz="1000" dirty="0" err="1">
                <a:latin typeface="Meiryo UI" panose="020B0604030504040204" pitchFamily="50" charset="-128"/>
                <a:ea typeface="Meiryo UI" panose="020B0604030504040204" pitchFamily="50" charset="-128"/>
              </a:rPr>
              <a:t>Agoop</a:t>
            </a:r>
            <a:r>
              <a:rPr lang="en-US" altLang="ja-JP" sz="1000"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1519284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「大阪モデル」モニタリング指標の状況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4" name="スライド番号プレースホルダー 3"/>
          <p:cNvSpPr>
            <a:spLocks noGrp="1"/>
          </p:cNvSpPr>
          <p:nvPr>
            <p:ph type="sldNum" sz="quarter" idx="12"/>
          </p:nvPr>
        </p:nvSpPr>
        <p:spPr>
          <a:xfrm>
            <a:off x="9448800" y="6492875"/>
            <a:ext cx="2743200" cy="365125"/>
          </a:xfrm>
        </p:spPr>
        <p:txBody>
          <a:bodyPr/>
          <a:lstStyle/>
          <a:p>
            <a:fld id="{F216AE56-EAD3-4706-B860-3EC2C2952B40}" type="slidenum">
              <a:rPr kumimoji="1" lang="ja-JP" altLang="en-US" smtClean="0"/>
              <a:t>11</a:t>
            </a:fld>
            <a:endParaRPr kumimoji="1" lang="ja-JP" altLang="en-US" dirty="0"/>
          </a:p>
        </p:txBody>
      </p:sp>
      <p:sp>
        <p:nvSpPr>
          <p:cNvPr id="8" name="正方形/長方形 7">
            <a:extLst>
              <a:ext uri="{FF2B5EF4-FFF2-40B4-BE49-F238E27FC236}">
                <a16:creationId xmlns:a16="http://schemas.microsoft.com/office/drawing/2014/main" id="{FC024533-669C-48B1-82E7-C27042384F7F}"/>
              </a:ext>
            </a:extLst>
          </p:cNvPr>
          <p:cNvSpPr/>
          <p:nvPr/>
        </p:nvSpPr>
        <p:spPr>
          <a:xfrm>
            <a:off x="0" y="373492"/>
            <a:ext cx="12192000" cy="62312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病床のひっ迫状況は改善傾向。重症病床使用率（</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224</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床で算出）は、</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53.6%</a:t>
            </a:r>
            <a:r>
              <a:rPr lang="ja-JP" altLang="en-US" b="1" dirty="0" err="1" smtClean="0">
                <a:solidFill>
                  <a:schemeClr val="tx1"/>
                </a:solidFill>
                <a:latin typeface="UD デジタル 教科書体 NK-B" panose="02020700000000000000" pitchFamily="18" charset="-128"/>
                <a:ea typeface="UD デジタル 教科書体 NK-B" panose="02020700000000000000" pitchFamily="18" charset="-128"/>
              </a:rPr>
              <a:t>まで</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減少。</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p:cNvSpPr txBox="1"/>
          <p:nvPr/>
        </p:nvSpPr>
        <p:spPr>
          <a:xfrm>
            <a:off x="0" y="5430129"/>
            <a:ext cx="12061371" cy="400110"/>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大阪モデルの重症病床使用率は</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緊急事態措置期間中は</a:t>
            </a:r>
            <a:r>
              <a:rPr lang="en-US" altLang="ja-JP" sz="1000" dirty="0" smtClean="0">
                <a:latin typeface="Meiryo UI" panose="020B0604030504040204" pitchFamily="50" charset="-128"/>
                <a:ea typeface="Meiryo UI" panose="020B0604030504040204" pitchFamily="50" charset="-128"/>
              </a:rPr>
              <a:t>224</a:t>
            </a:r>
            <a:r>
              <a:rPr lang="ja-JP" altLang="en-US" sz="1000" dirty="0" smtClean="0">
                <a:latin typeface="Meiryo UI" panose="020B0604030504040204" pitchFamily="50" charset="-128"/>
                <a:ea typeface="Meiryo UI" panose="020B0604030504040204" pitchFamily="50" charset="-128"/>
              </a:rPr>
              <a:t>床で算出（</a:t>
            </a:r>
            <a:r>
              <a:rPr lang="en-US" altLang="ja-JP" sz="1000" dirty="0" smtClean="0">
                <a:latin typeface="Meiryo UI" panose="020B0604030504040204" pitchFamily="50" charset="-128"/>
                <a:ea typeface="Meiryo UI" panose="020B0604030504040204" pitchFamily="50" charset="-128"/>
              </a:rPr>
              <a:t>5/28 </a:t>
            </a:r>
            <a:r>
              <a:rPr lang="zh-TW" altLang="en-US" sz="1000" dirty="0" smtClean="0">
                <a:latin typeface="Meiryo UI" panose="020B0604030504040204" pitchFamily="50" charset="-128"/>
                <a:ea typeface="Meiryo UI" panose="020B0604030504040204" pitchFamily="50" charset="-128"/>
              </a:rPr>
              <a:t>第</a:t>
            </a:r>
            <a:r>
              <a:rPr lang="en-US" altLang="zh-TW" sz="1000" dirty="0" smtClean="0">
                <a:latin typeface="Meiryo UI" panose="020B0604030504040204" pitchFamily="50" charset="-128"/>
                <a:ea typeface="Meiryo UI" panose="020B0604030504040204" pitchFamily="50" charset="-128"/>
              </a:rPr>
              <a:t>51</a:t>
            </a:r>
            <a:r>
              <a:rPr lang="zh-TW" altLang="en-US" sz="1000" dirty="0" smtClean="0">
                <a:latin typeface="Meiryo UI" panose="020B0604030504040204" pitchFamily="50" charset="-128"/>
                <a:ea typeface="Meiryo UI" panose="020B0604030504040204" pitchFamily="50" charset="-128"/>
              </a:rPr>
              <a:t>回</a:t>
            </a:r>
            <a:r>
              <a:rPr lang="zh-TW" altLang="en-US" sz="1000" dirty="0">
                <a:latin typeface="Meiryo UI" panose="020B0604030504040204" pitchFamily="50" charset="-128"/>
                <a:ea typeface="Meiryo UI" panose="020B0604030504040204" pitchFamily="50" charset="-128"/>
              </a:rPr>
              <a:t>本部会議決定</a:t>
            </a:r>
            <a:r>
              <a:rPr lang="zh-TW" altLang="en-US" sz="1000" dirty="0" smtClean="0">
                <a:latin typeface="Meiryo UI" panose="020B0604030504040204" pitchFamily="50" charset="-128"/>
                <a:ea typeface="Meiryo UI" panose="020B0604030504040204" pitchFamily="50" charset="-128"/>
              </a:rPr>
              <a:t>事項</a:t>
            </a:r>
            <a:r>
              <a:rPr lang="ja-JP" altLang="en-US" sz="1000" dirty="0" smtClean="0">
                <a:latin typeface="Meiryo UI" panose="020B0604030504040204" pitchFamily="50" charset="-128"/>
                <a:ea typeface="Meiryo UI" panose="020B0604030504040204" pitchFamily="50" charset="-128"/>
              </a:rPr>
              <a:t>）。　重症者数は、対応</a:t>
            </a:r>
            <a:r>
              <a:rPr lang="ja-JP" altLang="en-US" sz="1000" dirty="0">
                <a:latin typeface="Meiryo UI" panose="020B0604030504040204" pitchFamily="50" charset="-128"/>
                <a:ea typeface="Meiryo UI" panose="020B0604030504040204" pitchFamily="50" charset="-128"/>
              </a:rPr>
              <a:t>可能な軽症中等症患者受入医療機関等において治療継続をしている</a:t>
            </a:r>
            <a:r>
              <a:rPr lang="ja-JP" altLang="en-US" sz="1000" dirty="0" smtClean="0">
                <a:latin typeface="Meiryo UI" panose="020B0604030504040204" pitchFamily="50" charset="-128"/>
                <a:ea typeface="Meiryo UI" panose="020B0604030504040204" pitchFamily="50" charset="-128"/>
              </a:rPr>
              <a:t>重症者を除く。</a:t>
            </a:r>
            <a:endParaRPr lang="en-US" altLang="ja-JP" sz="1000" dirty="0" smtClean="0">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rPr>
              <a:t>・括弧内は、</a:t>
            </a:r>
            <a:r>
              <a:rPr lang="ja-JP" altLang="en-US" sz="1000" dirty="0">
                <a:solidFill>
                  <a:prstClr val="black"/>
                </a:solidFill>
                <a:latin typeface="Meiryo UI" panose="020B0604030504040204" pitchFamily="50" charset="-128"/>
                <a:ea typeface="Meiryo UI" panose="020B0604030504040204" pitchFamily="50" charset="-128"/>
              </a:rPr>
              <a:t>病床確保計画の確保病床数を分母として</a:t>
            </a:r>
            <a:r>
              <a:rPr lang="ja-JP" altLang="en-US" sz="1000" dirty="0" smtClean="0">
                <a:solidFill>
                  <a:prstClr val="black"/>
                </a:solidFill>
                <a:latin typeface="Meiryo UI" panose="020B0604030504040204" pitchFamily="50" charset="-128"/>
                <a:ea typeface="Meiryo UI" panose="020B0604030504040204" pitchFamily="50" charset="-128"/>
              </a:rPr>
              <a:t>算出。</a:t>
            </a:r>
            <a:endParaRPr lang="en-US" altLang="ja-JP" sz="1000" dirty="0" smtClean="0">
              <a:solidFill>
                <a:prstClr val="black"/>
              </a:solidFill>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126795" y="5905688"/>
            <a:ext cx="4501476" cy="923330"/>
          </a:xfrm>
          <a:prstGeom prst="rect">
            <a:avLst/>
          </a:prstGeom>
          <a:noFill/>
          <a:ln>
            <a:solidFill>
              <a:schemeClr val="tx1"/>
            </a:solidFill>
            <a:prstDash val="sysDash"/>
          </a:ln>
        </p:spPr>
        <p:txBody>
          <a:bodyPr wrap="square" rtlCol="0">
            <a:spAutoFit/>
          </a:bodyPr>
          <a:lstStyle/>
          <a:p>
            <a:r>
              <a:rPr lang="en-US" altLang="ja-JP" sz="900" dirty="0" smtClean="0">
                <a:latin typeface="Meiryo UI" panose="020B0604030504040204" pitchFamily="50" charset="-128"/>
                <a:ea typeface="Meiryo UI" panose="020B0604030504040204" pitchFamily="50" charset="-128"/>
              </a:rPr>
              <a:t>4/20 </a:t>
            </a:r>
            <a:r>
              <a:rPr lang="ja-JP" altLang="en-US" sz="900" dirty="0" smtClean="0">
                <a:latin typeface="Meiryo UI" panose="020B0604030504040204" pitchFamily="50" charset="-128"/>
                <a:ea typeface="Meiryo UI" panose="020B0604030504040204" pitchFamily="50" charset="-128"/>
              </a:rPr>
              <a:t>緊急事態宣言発令要請を決定（第</a:t>
            </a:r>
            <a:r>
              <a:rPr lang="en-US" altLang="ja-JP" sz="900" dirty="0" smtClean="0">
                <a:latin typeface="Meiryo UI" panose="020B0604030504040204" pitchFamily="50" charset="-128"/>
                <a:ea typeface="Meiryo UI" panose="020B0604030504040204" pitchFamily="50" charset="-128"/>
              </a:rPr>
              <a:t>46</a:t>
            </a:r>
            <a:r>
              <a:rPr lang="ja-JP" altLang="en-US" sz="900" dirty="0" smtClean="0">
                <a:latin typeface="Meiryo UI" panose="020B0604030504040204" pitchFamily="50" charset="-128"/>
                <a:ea typeface="Meiryo UI" panose="020B0604030504040204" pitchFamily="50" charset="-128"/>
              </a:rPr>
              <a:t>回対策本部会議）</a:t>
            </a:r>
            <a:endParaRPr lang="en-US" altLang="ja-JP" sz="900" dirty="0" smtClean="0">
              <a:latin typeface="Meiryo UI" panose="020B0604030504040204" pitchFamily="50" charset="-128"/>
              <a:ea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rPr>
              <a:t>4/23 </a:t>
            </a:r>
            <a:r>
              <a:rPr lang="ja-JP" altLang="en-US" sz="900" dirty="0" smtClean="0">
                <a:latin typeface="Meiryo UI" panose="020B0604030504040204" pitchFamily="50" charset="-128"/>
                <a:ea typeface="Meiryo UI" panose="020B0604030504040204" pitchFamily="50" charset="-128"/>
              </a:rPr>
              <a:t>緊急事態宣言発令決定、府としての措置を決定（第</a:t>
            </a:r>
            <a:r>
              <a:rPr lang="en-US" altLang="ja-JP" sz="900" dirty="0" smtClean="0">
                <a:latin typeface="Meiryo UI" panose="020B0604030504040204" pitchFamily="50" charset="-128"/>
                <a:ea typeface="Meiryo UI" panose="020B0604030504040204" pitchFamily="50" charset="-128"/>
              </a:rPr>
              <a:t>47</a:t>
            </a:r>
            <a:r>
              <a:rPr lang="ja-JP" altLang="en-US" sz="900" dirty="0" smtClean="0">
                <a:latin typeface="Meiryo UI" panose="020B0604030504040204" pitchFamily="50" charset="-128"/>
                <a:ea typeface="Meiryo UI" panose="020B0604030504040204" pitchFamily="50" charset="-128"/>
              </a:rPr>
              <a:t>回対策本部会議）</a:t>
            </a:r>
            <a:endParaRPr lang="en-US" altLang="ja-JP" sz="900" dirty="0" smtClean="0">
              <a:latin typeface="Meiryo UI" panose="020B0604030504040204" pitchFamily="50" charset="-128"/>
              <a:ea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rPr>
              <a:t>5/6   </a:t>
            </a:r>
            <a:r>
              <a:rPr lang="ja-JP" altLang="en-US" sz="900" dirty="0" smtClean="0">
                <a:latin typeface="Meiryo UI" panose="020B0604030504040204" pitchFamily="50" charset="-128"/>
                <a:ea typeface="Meiryo UI" panose="020B0604030504040204" pitchFamily="50" charset="-128"/>
              </a:rPr>
              <a:t>緊急事態措置延長要請</a:t>
            </a:r>
            <a:r>
              <a:rPr lang="ja-JP" altLang="en-US" sz="900" dirty="0">
                <a:latin typeface="Meiryo UI" panose="020B0604030504040204" pitchFamily="50" charset="-128"/>
                <a:ea typeface="Meiryo UI" panose="020B0604030504040204" pitchFamily="50" charset="-128"/>
              </a:rPr>
              <a:t>を決定（第</a:t>
            </a:r>
            <a:r>
              <a:rPr lang="en-US" altLang="ja-JP" sz="900" dirty="0" smtClean="0">
                <a:latin typeface="Meiryo UI" panose="020B0604030504040204" pitchFamily="50" charset="-128"/>
                <a:ea typeface="Meiryo UI" panose="020B0604030504040204" pitchFamily="50" charset="-128"/>
              </a:rPr>
              <a:t>48</a:t>
            </a:r>
            <a:r>
              <a:rPr lang="ja-JP" altLang="en-US" sz="900" dirty="0" smtClean="0">
                <a:latin typeface="Meiryo UI" panose="020B0604030504040204" pitchFamily="50" charset="-128"/>
                <a:ea typeface="Meiryo UI" panose="020B0604030504040204" pitchFamily="50" charset="-128"/>
              </a:rPr>
              <a:t>回</a:t>
            </a:r>
            <a:r>
              <a:rPr lang="ja-JP" altLang="en-US" sz="900" dirty="0">
                <a:latin typeface="Meiryo UI" panose="020B0604030504040204" pitchFamily="50" charset="-128"/>
                <a:ea typeface="Meiryo UI" panose="020B0604030504040204" pitchFamily="50" charset="-128"/>
              </a:rPr>
              <a:t>対策本部会議）</a:t>
            </a:r>
            <a:endParaRPr lang="en-US" altLang="ja-JP" sz="900" dirty="0">
              <a:latin typeface="Meiryo UI" panose="020B0604030504040204" pitchFamily="50" charset="-128"/>
              <a:ea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rPr>
              <a:t>5/7   </a:t>
            </a:r>
            <a:r>
              <a:rPr lang="ja-JP" altLang="en-US" sz="900" dirty="0">
                <a:latin typeface="Meiryo UI" panose="020B0604030504040204" pitchFamily="50" charset="-128"/>
                <a:ea typeface="Meiryo UI" panose="020B0604030504040204" pitchFamily="50" charset="-128"/>
              </a:rPr>
              <a:t>緊急</a:t>
            </a:r>
            <a:r>
              <a:rPr lang="ja-JP" altLang="en-US" sz="900" dirty="0" smtClean="0">
                <a:latin typeface="Meiryo UI" panose="020B0604030504040204" pitchFamily="50" charset="-128"/>
                <a:ea typeface="Meiryo UI" panose="020B0604030504040204" pitchFamily="50" charset="-128"/>
              </a:rPr>
              <a:t>事態</a:t>
            </a:r>
            <a:r>
              <a:rPr lang="ja-JP" altLang="en-US" sz="900" dirty="0">
                <a:latin typeface="Meiryo UI" panose="020B0604030504040204" pitchFamily="50" charset="-128"/>
                <a:ea typeface="Meiryo UI" panose="020B0604030504040204" pitchFamily="50" charset="-128"/>
              </a:rPr>
              <a:t>措置延長</a:t>
            </a:r>
            <a:r>
              <a:rPr lang="ja-JP" altLang="en-US" sz="900" dirty="0" smtClean="0">
                <a:latin typeface="Meiryo UI" panose="020B0604030504040204" pitchFamily="50" charset="-128"/>
                <a:ea typeface="Meiryo UI" panose="020B0604030504040204" pitchFamily="50" charset="-128"/>
              </a:rPr>
              <a:t>決定</a:t>
            </a:r>
            <a:r>
              <a:rPr lang="ja-JP" altLang="en-US" sz="900" dirty="0">
                <a:latin typeface="Meiryo UI" panose="020B0604030504040204" pitchFamily="50" charset="-128"/>
                <a:ea typeface="Meiryo UI" panose="020B0604030504040204" pitchFamily="50" charset="-128"/>
              </a:rPr>
              <a:t>、府としての措置を決定（第</a:t>
            </a:r>
            <a:r>
              <a:rPr lang="en-US" altLang="ja-JP" sz="900" dirty="0" smtClean="0">
                <a:latin typeface="Meiryo UI" panose="020B0604030504040204" pitchFamily="50" charset="-128"/>
                <a:ea typeface="Meiryo UI" panose="020B0604030504040204" pitchFamily="50" charset="-128"/>
              </a:rPr>
              <a:t>49</a:t>
            </a:r>
            <a:r>
              <a:rPr lang="ja-JP" altLang="en-US" sz="900" dirty="0" smtClean="0">
                <a:latin typeface="Meiryo UI" panose="020B0604030504040204" pitchFamily="50" charset="-128"/>
                <a:ea typeface="Meiryo UI" panose="020B0604030504040204" pitchFamily="50" charset="-128"/>
              </a:rPr>
              <a:t>回</a:t>
            </a:r>
            <a:r>
              <a:rPr lang="ja-JP" altLang="en-US" sz="900" dirty="0">
                <a:latin typeface="Meiryo UI" panose="020B0604030504040204" pitchFamily="50" charset="-128"/>
                <a:ea typeface="Meiryo UI" panose="020B0604030504040204" pitchFamily="50" charset="-128"/>
              </a:rPr>
              <a:t>対策本部会議）</a:t>
            </a:r>
            <a:endParaRPr lang="en-US" altLang="ja-JP" sz="900" dirty="0">
              <a:latin typeface="Meiryo UI" panose="020B0604030504040204" pitchFamily="50" charset="-128"/>
              <a:ea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rPr>
              <a:t>5/25 </a:t>
            </a:r>
            <a:r>
              <a:rPr lang="ja-JP" altLang="en-US" sz="900" dirty="0">
                <a:latin typeface="Meiryo UI" panose="020B0604030504040204" pitchFamily="50" charset="-128"/>
                <a:ea typeface="Meiryo UI" panose="020B0604030504040204" pitchFamily="50" charset="-128"/>
              </a:rPr>
              <a:t>緊急</a:t>
            </a:r>
            <a:r>
              <a:rPr lang="ja-JP" altLang="en-US" sz="900" dirty="0" smtClean="0">
                <a:latin typeface="Meiryo UI" panose="020B0604030504040204" pitchFamily="50" charset="-128"/>
                <a:ea typeface="Meiryo UI" panose="020B0604030504040204" pitchFamily="50" charset="-128"/>
              </a:rPr>
              <a:t>事態</a:t>
            </a:r>
            <a:r>
              <a:rPr lang="ja-JP" altLang="en-US" sz="900" dirty="0">
                <a:latin typeface="Meiryo UI" panose="020B0604030504040204" pitchFamily="50" charset="-128"/>
                <a:ea typeface="Meiryo UI" panose="020B0604030504040204" pitchFamily="50" charset="-128"/>
              </a:rPr>
              <a:t>措置延長</a:t>
            </a:r>
            <a:r>
              <a:rPr lang="ja-JP" altLang="en-US" sz="900" dirty="0" smtClean="0">
                <a:latin typeface="Meiryo UI" panose="020B0604030504040204" pitchFamily="50" charset="-128"/>
                <a:ea typeface="Meiryo UI" panose="020B0604030504040204" pitchFamily="50" charset="-128"/>
              </a:rPr>
              <a:t>要請を決定</a:t>
            </a:r>
            <a:r>
              <a:rPr lang="ja-JP" altLang="en-US" sz="900" dirty="0">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第</a:t>
            </a:r>
            <a:r>
              <a:rPr lang="en-US" altLang="ja-JP" sz="900" dirty="0" smtClean="0">
                <a:latin typeface="Meiryo UI" panose="020B0604030504040204" pitchFamily="50" charset="-128"/>
                <a:ea typeface="Meiryo UI" panose="020B0604030504040204" pitchFamily="50" charset="-128"/>
              </a:rPr>
              <a:t>50</a:t>
            </a:r>
            <a:r>
              <a:rPr lang="ja-JP" altLang="en-US" sz="900" dirty="0" smtClean="0">
                <a:latin typeface="Meiryo UI" panose="020B0604030504040204" pitchFamily="50" charset="-128"/>
                <a:ea typeface="Meiryo UI" panose="020B0604030504040204" pitchFamily="50" charset="-128"/>
              </a:rPr>
              <a:t>回</a:t>
            </a:r>
            <a:r>
              <a:rPr lang="ja-JP" altLang="en-US" sz="900" dirty="0">
                <a:latin typeface="Meiryo UI" panose="020B0604030504040204" pitchFamily="50" charset="-128"/>
                <a:ea typeface="Meiryo UI" panose="020B0604030504040204" pitchFamily="50" charset="-128"/>
              </a:rPr>
              <a:t>対策本部会議）</a:t>
            </a:r>
            <a:endParaRPr lang="en-US" altLang="ja-JP" sz="900" dirty="0">
              <a:latin typeface="Meiryo UI" panose="020B0604030504040204" pitchFamily="50" charset="-128"/>
              <a:ea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rPr>
              <a:t>5/28 </a:t>
            </a:r>
            <a:r>
              <a:rPr lang="ja-JP" altLang="en-US" sz="900" dirty="0">
                <a:latin typeface="Meiryo UI" panose="020B0604030504040204" pitchFamily="50" charset="-128"/>
                <a:ea typeface="Meiryo UI" panose="020B0604030504040204" pitchFamily="50" charset="-128"/>
              </a:rPr>
              <a:t>緊急</a:t>
            </a:r>
            <a:r>
              <a:rPr lang="ja-JP" altLang="en-US" sz="900" dirty="0" smtClean="0">
                <a:latin typeface="Meiryo UI" panose="020B0604030504040204" pitchFamily="50" charset="-128"/>
                <a:ea typeface="Meiryo UI" panose="020B0604030504040204" pitchFamily="50" charset="-128"/>
              </a:rPr>
              <a:t>事態</a:t>
            </a:r>
            <a:r>
              <a:rPr lang="ja-JP" altLang="en-US" sz="900" dirty="0">
                <a:latin typeface="Meiryo UI" panose="020B0604030504040204" pitchFamily="50" charset="-128"/>
                <a:ea typeface="Meiryo UI" panose="020B0604030504040204" pitchFamily="50" charset="-128"/>
              </a:rPr>
              <a:t>措置延長</a:t>
            </a:r>
            <a:r>
              <a:rPr lang="ja-JP" altLang="en-US" sz="900" dirty="0" smtClean="0">
                <a:latin typeface="Meiryo UI" panose="020B0604030504040204" pitchFamily="50" charset="-128"/>
                <a:ea typeface="Meiryo UI" panose="020B0604030504040204" pitchFamily="50" charset="-128"/>
              </a:rPr>
              <a:t>決定</a:t>
            </a:r>
            <a:r>
              <a:rPr lang="ja-JP" altLang="en-US" sz="900" dirty="0">
                <a:latin typeface="Meiryo UI" panose="020B0604030504040204" pitchFamily="50" charset="-128"/>
                <a:ea typeface="Meiryo UI" panose="020B0604030504040204" pitchFamily="50" charset="-128"/>
              </a:rPr>
              <a:t>、府としての措置を決定（</a:t>
            </a:r>
            <a:r>
              <a:rPr lang="ja-JP" altLang="en-US" sz="900" dirty="0" smtClean="0">
                <a:latin typeface="Meiryo UI" panose="020B0604030504040204" pitchFamily="50" charset="-128"/>
                <a:ea typeface="Meiryo UI" panose="020B0604030504040204" pitchFamily="50" charset="-128"/>
              </a:rPr>
              <a:t>第</a:t>
            </a:r>
            <a:r>
              <a:rPr lang="en-US" altLang="ja-JP" sz="900" dirty="0" smtClean="0">
                <a:latin typeface="Meiryo UI" panose="020B0604030504040204" pitchFamily="50" charset="-128"/>
                <a:ea typeface="Meiryo UI" panose="020B0604030504040204" pitchFamily="50" charset="-128"/>
              </a:rPr>
              <a:t>51</a:t>
            </a:r>
            <a:r>
              <a:rPr lang="ja-JP" altLang="en-US" sz="900" dirty="0" smtClean="0">
                <a:latin typeface="Meiryo UI" panose="020B0604030504040204" pitchFamily="50" charset="-128"/>
                <a:ea typeface="Meiryo UI" panose="020B0604030504040204" pitchFamily="50" charset="-128"/>
              </a:rPr>
              <a:t>回</a:t>
            </a:r>
            <a:r>
              <a:rPr lang="ja-JP" altLang="en-US" sz="900" dirty="0">
                <a:latin typeface="Meiryo UI" panose="020B0604030504040204" pitchFamily="50" charset="-128"/>
                <a:ea typeface="Meiryo UI" panose="020B0604030504040204" pitchFamily="50" charset="-128"/>
              </a:rPr>
              <a:t>対策本部会議</a:t>
            </a:r>
            <a:r>
              <a:rPr lang="ja-JP" altLang="en-US" sz="900" dirty="0" smtClean="0">
                <a:latin typeface="Meiryo UI" panose="020B0604030504040204" pitchFamily="50" charset="-128"/>
                <a:ea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2"/>
          <a:stretch>
            <a:fillRect/>
          </a:stretch>
        </p:blipFill>
        <p:spPr>
          <a:xfrm>
            <a:off x="126795" y="970126"/>
            <a:ext cx="11934576" cy="4460003"/>
          </a:xfrm>
          <a:prstGeom prst="rect">
            <a:avLst/>
          </a:prstGeom>
        </p:spPr>
      </p:pic>
    </p:spTree>
    <p:extLst>
      <p:ext uri="{BB962C8B-B14F-4D97-AF65-F5344CB8AC3E}">
        <p14:creationId xmlns:p14="http://schemas.microsoft.com/office/powerpoint/2010/main" val="2390740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12192000" cy="42100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新型コロナウイルス感染症対策分科会におけるモニタリング指標の状況</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8" name="スライド番号プレースホルダー 7"/>
          <p:cNvSpPr>
            <a:spLocks noGrp="1"/>
          </p:cNvSpPr>
          <p:nvPr>
            <p:ph type="sldNum" sz="quarter" idx="12"/>
          </p:nvPr>
        </p:nvSpPr>
        <p:spPr>
          <a:xfrm>
            <a:off x="9404144" y="6476317"/>
            <a:ext cx="2743200" cy="365125"/>
          </a:xfrm>
        </p:spPr>
        <p:txBody>
          <a:bodyPr/>
          <a:lstStyle/>
          <a:p>
            <a:fld id="{F216AE56-EAD3-4706-B860-3EC2C2952B40}" type="slidenum">
              <a:rPr kumimoji="1" lang="ja-JP" altLang="en-US" smtClean="0"/>
              <a:t>12</a:t>
            </a:fld>
            <a:endParaRPr kumimoji="1" lang="ja-JP" altLang="en-US" dirty="0"/>
          </a:p>
        </p:txBody>
      </p:sp>
      <p:sp>
        <p:nvSpPr>
          <p:cNvPr id="5" name="テキスト ボックス 4"/>
          <p:cNvSpPr txBox="1"/>
          <p:nvPr/>
        </p:nvSpPr>
        <p:spPr>
          <a:xfrm>
            <a:off x="10334389" y="6205188"/>
            <a:ext cx="2338166" cy="253916"/>
          </a:xfrm>
          <a:prstGeom prst="rect">
            <a:avLst/>
          </a:prstGeom>
          <a:noFill/>
        </p:spPr>
        <p:txBody>
          <a:bodyPr wrap="square" rtlCol="0">
            <a:spAutoFit/>
          </a:bodyPr>
          <a:lstStyle/>
          <a:p>
            <a:r>
              <a:rPr kumimoji="1" lang="ja-JP" altLang="en-US" sz="1050" dirty="0" smtClean="0"/>
              <a:t>●：基準外　○：基準内</a:t>
            </a:r>
            <a:endParaRPr kumimoji="1" lang="ja-JP" altLang="en-US" sz="1050" dirty="0"/>
          </a:p>
        </p:txBody>
      </p:sp>
      <p:sp>
        <p:nvSpPr>
          <p:cNvPr id="9" name="正方形/長方形 8">
            <a:extLst>
              <a:ext uri="{FF2B5EF4-FFF2-40B4-BE49-F238E27FC236}">
                <a16:creationId xmlns:a16="http://schemas.microsoft.com/office/drawing/2014/main" id="{FC024533-669C-48B1-82E7-C27042384F7F}"/>
              </a:ext>
            </a:extLst>
          </p:cNvPr>
          <p:cNvSpPr/>
          <p:nvPr/>
        </p:nvSpPr>
        <p:spPr>
          <a:xfrm>
            <a:off x="0" y="438187"/>
            <a:ext cx="12197918" cy="87010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感染の状況を示す指標は、感染経路不明の割合以外、ステージ</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Ⅲ</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を下回っている。</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また、医療</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のひっ迫具合を示す</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指標は、確保病床占有率及び重症病床確保病床占有率がステージ</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Ⅳ</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の基準を下回っている。</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1100" b="1" dirty="0">
                <a:solidFill>
                  <a:schemeClr val="tx1"/>
                </a:solidFill>
                <a:latin typeface="UD デジタル 教科書体 NK-B" panose="02020700000000000000" pitchFamily="18" charset="-128"/>
                <a:ea typeface="UD デジタル 教科書体 NK-B" panose="02020700000000000000" pitchFamily="18" charset="-128"/>
              </a:rPr>
              <a:t>　</a:t>
            </a:r>
            <a:r>
              <a:rPr lang="en-US" altLang="ja-JP" sz="1200" b="1"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sz="1200" b="1" dirty="0" smtClean="0">
                <a:solidFill>
                  <a:schemeClr val="tx1"/>
                </a:solidFill>
                <a:latin typeface="UD デジタル 教科書体 NK-B" panose="02020700000000000000" pitchFamily="18" charset="-128"/>
                <a:ea typeface="UD デジタル 教科書体 NK-B" panose="02020700000000000000" pitchFamily="18" charset="-128"/>
              </a:rPr>
              <a:t>国定義により、</a:t>
            </a:r>
            <a:r>
              <a:rPr lang="en-US" altLang="ja-JP" sz="1200" b="1" dirty="0" smtClean="0">
                <a:solidFill>
                  <a:schemeClr val="tx1"/>
                </a:solidFill>
                <a:latin typeface="UD デジタル 教科書体 NK-B" panose="02020700000000000000" pitchFamily="18" charset="-128"/>
                <a:ea typeface="UD デジタル 教科書体 NK-B" panose="02020700000000000000" pitchFamily="18" charset="-128"/>
              </a:rPr>
              <a:t>HCU</a:t>
            </a:r>
            <a:r>
              <a:rPr lang="ja-JP" altLang="en-US" sz="1200" b="1" dirty="0" smtClean="0">
                <a:solidFill>
                  <a:schemeClr val="tx1"/>
                </a:solidFill>
                <a:latin typeface="UD デジタル 教科書体 NK-B" panose="02020700000000000000" pitchFamily="18" charset="-128"/>
                <a:ea typeface="UD デジタル 教科書体 NK-B" panose="02020700000000000000" pitchFamily="18" charset="-128"/>
              </a:rPr>
              <a:t>等病床数及び患者数を含む</a:t>
            </a:r>
            <a:endParaRPr lang="en-US" altLang="ja-JP" sz="1200"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4" name="テキスト ボックス 13"/>
          <p:cNvSpPr txBox="1"/>
          <p:nvPr/>
        </p:nvSpPr>
        <p:spPr>
          <a:xfrm>
            <a:off x="113762" y="5622031"/>
            <a:ext cx="12033582" cy="400110"/>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rPr>
              <a:t>入院率は、人口</a:t>
            </a:r>
            <a:r>
              <a:rPr lang="en-US" altLang="ja-JP" sz="1000" dirty="0">
                <a:latin typeface="Meiryo UI" panose="020B0604030504040204" pitchFamily="50" charset="-128"/>
                <a:ea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rPr>
              <a:t>万人あたり療養者数が</a:t>
            </a:r>
            <a:r>
              <a:rPr lang="en-US" altLang="ja-JP" sz="1000" dirty="0">
                <a:latin typeface="Meiryo UI" panose="020B0604030504040204" pitchFamily="50" charset="-128"/>
                <a:ea typeface="Meiryo UI" panose="020B0604030504040204" pitchFamily="50" charset="-128"/>
              </a:rPr>
              <a:t>10</a:t>
            </a:r>
            <a:r>
              <a:rPr lang="ja-JP" altLang="en-US" sz="1000" dirty="0">
                <a:latin typeface="Meiryo UI" panose="020B0604030504040204" pitchFamily="50" charset="-128"/>
                <a:ea typeface="Meiryo UI" panose="020B0604030504040204" pitchFamily="50" charset="-128"/>
              </a:rPr>
              <a:t>人以上の場合に適用する。ただし、新規陽性者が発生届が届け出られた翌日までに療養場所の種別が決定され、かつ入院が必要な者</a:t>
            </a:r>
            <a:r>
              <a:rPr lang="ja-JP" altLang="en-US" sz="1000" dirty="0" smtClean="0">
                <a:latin typeface="Meiryo UI" panose="020B0604030504040204" pitchFamily="50" charset="-128"/>
                <a:ea typeface="Meiryo UI" panose="020B0604030504040204" pitchFamily="50" charset="-128"/>
              </a:rPr>
              <a:t>が</a:t>
            </a:r>
            <a:r>
              <a:rPr lang="ja-JP" altLang="en-US" sz="1000" dirty="0">
                <a:latin typeface="Meiryo UI" panose="020B0604030504040204" pitchFamily="50" charset="-128"/>
                <a:ea typeface="Meiryo UI" panose="020B0604030504040204" pitchFamily="50" charset="-128"/>
              </a:rPr>
              <a:t>同日</a:t>
            </a:r>
            <a:r>
              <a:rPr lang="ja-JP" altLang="en-US" sz="1000" dirty="0" smtClean="0">
                <a:latin typeface="Meiryo UI" panose="020B0604030504040204" pitchFamily="50" charset="-128"/>
                <a:ea typeface="Meiryo UI" panose="020B0604030504040204" pitchFamily="50" charset="-128"/>
              </a:rPr>
              <a:t>までに</a:t>
            </a:r>
            <a:r>
              <a:rPr lang="ja-JP" altLang="en-US" sz="1000" dirty="0">
                <a:latin typeface="Meiryo UI" panose="020B0604030504040204" pitchFamily="50" charset="-128"/>
                <a:ea typeface="Meiryo UI" panose="020B0604030504040204" pitchFamily="50" charset="-128"/>
              </a:rPr>
              <a:t>入院している場合には適用しない</a:t>
            </a:r>
            <a:r>
              <a:rPr lang="ja-JP" altLang="en-US" sz="1000" dirty="0" smtClean="0">
                <a:latin typeface="Meiryo UI" panose="020B0604030504040204" pitchFamily="50" charset="-128"/>
                <a:ea typeface="Meiryo UI" panose="020B0604030504040204" pitchFamily="50" charset="-128"/>
              </a:rPr>
              <a:t>。</a:t>
            </a:r>
            <a:endParaRPr lang="en-US" altLang="ja-JP" sz="1000" dirty="0">
              <a:solidFill>
                <a:prstClr val="black"/>
              </a:solidFill>
              <a:latin typeface="Meiryo UI" panose="020B0604030504040204" pitchFamily="50" charset="-128"/>
              <a:ea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rPr>
              <a:t>重症者数</a:t>
            </a:r>
            <a:r>
              <a:rPr lang="ja-JP" altLang="en-US" sz="1000" dirty="0">
                <a:latin typeface="Meiryo UI" panose="020B0604030504040204" pitchFamily="50" charset="-128"/>
                <a:ea typeface="Meiryo UI" panose="020B0604030504040204" pitchFamily="50" charset="-128"/>
              </a:rPr>
              <a:t>は、対応可能な軽症中等症患者受入医療機関等において治療継続をしている</a:t>
            </a:r>
            <a:r>
              <a:rPr lang="ja-JP" altLang="en-US" sz="1000" dirty="0" smtClean="0">
                <a:latin typeface="Meiryo UI" panose="020B0604030504040204" pitchFamily="50" charset="-128"/>
                <a:ea typeface="Meiryo UI" panose="020B0604030504040204" pitchFamily="50" charset="-128"/>
              </a:rPr>
              <a:t>重症者を除く。</a:t>
            </a:r>
            <a:endParaRPr lang="ja-JP" altLang="en-US" sz="10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13762" y="6022141"/>
            <a:ext cx="1869783" cy="646331"/>
          </a:xfrm>
          <a:prstGeom prst="rect">
            <a:avLst/>
          </a:prstGeom>
          <a:noFill/>
          <a:ln>
            <a:solidFill>
              <a:schemeClr val="tx1"/>
            </a:solidFill>
            <a:prstDash val="sysDash"/>
          </a:ln>
        </p:spPr>
        <p:txBody>
          <a:bodyPr wrap="square" rtlCol="0">
            <a:spAutoFit/>
          </a:bodyPr>
          <a:lstStyle/>
          <a:p>
            <a:r>
              <a:rPr lang="en-US" altLang="ja-JP" sz="900" dirty="0" smtClean="0">
                <a:latin typeface="Meiryo UI" panose="020B0604030504040204" pitchFamily="50" charset="-128"/>
                <a:ea typeface="Meiryo UI" panose="020B0604030504040204" pitchFamily="50" charset="-128"/>
              </a:rPr>
              <a:t>3/1    </a:t>
            </a:r>
            <a:r>
              <a:rPr lang="ja-JP" altLang="en-US" sz="900" dirty="0" smtClean="0">
                <a:latin typeface="Meiryo UI" panose="020B0604030504040204" pitchFamily="50" charset="-128"/>
                <a:ea typeface="Meiryo UI" panose="020B0604030504040204" pitchFamily="50" charset="-128"/>
              </a:rPr>
              <a:t>緊急事態措置解除</a:t>
            </a:r>
            <a:endParaRPr lang="en-US" altLang="ja-JP" sz="900" dirty="0" smtClean="0">
              <a:latin typeface="Meiryo UI" panose="020B0604030504040204" pitchFamily="50" charset="-128"/>
              <a:ea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rPr>
              <a:t>4/25</a:t>
            </a:r>
            <a:r>
              <a:rPr lang="ja-JP" altLang="en-US" sz="900" dirty="0" smtClean="0">
                <a:latin typeface="Meiryo UI" panose="020B0604030504040204" pitchFamily="50" charset="-128"/>
                <a:ea typeface="Meiryo UI" panose="020B0604030504040204" pitchFamily="50" charset="-128"/>
              </a:rPr>
              <a:t>　緊急事態措置適用</a:t>
            </a:r>
            <a:endParaRPr lang="en-US" altLang="ja-JP" sz="900" dirty="0" smtClean="0">
              <a:latin typeface="Meiryo UI" panose="020B0604030504040204" pitchFamily="50" charset="-128"/>
              <a:ea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rPr>
              <a:t>5/12  </a:t>
            </a:r>
            <a:r>
              <a:rPr lang="ja-JP" altLang="en-US" sz="900" dirty="0" smtClean="0">
                <a:latin typeface="Meiryo UI" panose="020B0604030504040204" pitchFamily="50" charset="-128"/>
                <a:ea typeface="Meiryo UI" panose="020B0604030504040204" pitchFamily="50" charset="-128"/>
              </a:rPr>
              <a:t>緊急事態措置延長</a:t>
            </a:r>
            <a:endParaRPr lang="en-US" altLang="ja-JP" sz="900" dirty="0" smtClean="0">
              <a:latin typeface="Meiryo UI" panose="020B0604030504040204" pitchFamily="50" charset="-128"/>
              <a:ea typeface="Meiryo UI" panose="020B0604030504040204" pitchFamily="50" charset="-128"/>
            </a:endParaRPr>
          </a:p>
          <a:p>
            <a:r>
              <a:rPr lang="en-US" altLang="ja-JP" sz="900" dirty="0" smtClean="0">
                <a:latin typeface="Meiryo UI" panose="020B0604030504040204" pitchFamily="50" charset="-128"/>
                <a:ea typeface="Meiryo UI" panose="020B0604030504040204" pitchFamily="50" charset="-128"/>
              </a:rPr>
              <a:t>6/1    </a:t>
            </a:r>
            <a:r>
              <a:rPr lang="ja-JP" altLang="en-US" sz="900" dirty="0" smtClean="0">
                <a:latin typeface="Meiryo UI" panose="020B0604030504040204" pitchFamily="50" charset="-128"/>
                <a:ea typeface="Meiryo UI" panose="020B0604030504040204" pitchFamily="50" charset="-128"/>
              </a:rPr>
              <a:t>緊急</a:t>
            </a:r>
            <a:r>
              <a:rPr lang="ja-JP" altLang="en-US" sz="900" dirty="0">
                <a:latin typeface="Meiryo UI" panose="020B0604030504040204" pitchFamily="50" charset="-128"/>
                <a:ea typeface="Meiryo UI" panose="020B0604030504040204" pitchFamily="50" charset="-128"/>
              </a:rPr>
              <a:t>事態措置</a:t>
            </a:r>
            <a:r>
              <a:rPr lang="ja-JP" altLang="en-US" sz="900" dirty="0" smtClean="0">
                <a:latin typeface="Meiryo UI" panose="020B0604030504040204" pitchFamily="50" charset="-128"/>
                <a:ea typeface="Meiryo UI" panose="020B0604030504040204" pitchFamily="50" charset="-128"/>
              </a:rPr>
              <a:t>延長</a:t>
            </a:r>
            <a:endParaRPr lang="en-US" altLang="ja-JP" sz="9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80523" y="1491342"/>
            <a:ext cx="12074622" cy="4113476"/>
          </a:xfrm>
          <a:prstGeom prst="rect">
            <a:avLst/>
          </a:prstGeom>
        </p:spPr>
      </p:pic>
    </p:spTree>
    <p:extLst>
      <p:ext uri="{BB962C8B-B14F-4D97-AF65-F5344CB8AC3E}">
        <p14:creationId xmlns:p14="http://schemas.microsoft.com/office/powerpoint/2010/main" val="3064541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33786" y="1085290"/>
            <a:ext cx="12040644" cy="5749026"/>
          </a:xfrm>
          <a:prstGeom prst="rect">
            <a:avLst/>
          </a:prstGeom>
        </p:spPr>
      </p:pic>
      <p:sp>
        <p:nvSpPr>
          <p:cNvPr id="7" name="正方形/長方形 6"/>
          <p:cNvSpPr/>
          <p:nvPr/>
        </p:nvSpPr>
        <p:spPr>
          <a:xfrm>
            <a:off x="0" y="2423"/>
            <a:ext cx="12192000" cy="576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2800" b="1" dirty="0">
                <a:latin typeface="UD デジタル 教科書体 NP-B" panose="02020700000000000000" pitchFamily="18" charset="-128"/>
                <a:ea typeface="UD デジタル 教科書体 NP-B" panose="02020700000000000000" pitchFamily="18" charset="-128"/>
              </a:rPr>
              <a:t> </a:t>
            </a:r>
            <a:r>
              <a:rPr lang="ja-JP" altLang="en-US" sz="2800" b="1" dirty="0" smtClean="0">
                <a:latin typeface="UD デジタル 教科書体 NP-B" panose="02020700000000000000" pitchFamily="18" charset="-128"/>
                <a:ea typeface="UD デジタル 教科書体 NP-B" panose="02020700000000000000" pitchFamily="18" charset="-128"/>
              </a:rPr>
              <a:t> </a:t>
            </a:r>
            <a:r>
              <a:rPr lang="ja-JP" altLang="en-US" sz="2400" b="1" dirty="0" smtClean="0">
                <a:latin typeface="UD デジタル 教科書体 NP-B" panose="02020700000000000000" pitchFamily="18" charset="-128"/>
                <a:ea typeface="UD デジタル 教科書体 NP-B" panose="02020700000000000000" pitchFamily="18" charset="-128"/>
              </a:rPr>
              <a:t>保健所</a:t>
            </a:r>
            <a:r>
              <a:rPr lang="ja-JP" altLang="en-US" sz="2400" b="1" dirty="0">
                <a:latin typeface="UD デジタル 教科書体 NP-B" panose="02020700000000000000" pitchFamily="18" charset="-128"/>
                <a:ea typeface="UD デジタル 教科書体 NP-B" panose="02020700000000000000" pitchFamily="18" charset="-128"/>
              </a:rPr>
              <a:t>管内別陽性者</a:t>
            </a:r>
            <a:r>
              <a:rPr lang="ja-JP" altLang="en-US" sz="2400" b="1" dirty="0" smtClean="0">
                <a:latin typeface="UD デジタル 教科書体 NP-B" panose="02020700000000000000" pitchFamily="18" charset="-128"/>
                <a:ea typeface="UD デジタル 教科書体 NP-B" panose="02020700000000000000" pitchFamily="18" charset="-128"/>
              </a:rPr>
              <a:t>比較</a:t>
            </a:r>
            <a:r>
              <a:rPr lang="ja-JP" altLang="en-US" sz="2000" b="1" dirty="0" smtClean="0">
                <a:latin typeface="UD デジタル 教科書体 NP-B" panose="02020700000000000000" pitchFamily="18" charset="-128"/>
                <a:ea typeface="UD デジタル 教科書体 NP-B" panose="02020700000000000000" pitchFamily="18" charset="-128"/>
              </a:rPr>
              <a:t>（人口</a:t>
            </a:r>
            <a:r>
              <a:rPr lang="en-US" altLang="ja-JP" sz="2000" b="1" dirty="0" smtClean="0">
                <a:latin typeface="UD デジタル 教科書体 NP-B" panose="02020700000000000000" pitchFamily="18" charset="-128"/>
                <a:ea typeface="UD デジタル 教科書体 NP-B" panose="02020700000000000000" pitchFamily="18" charset="-128"/>
              </a:rPr>
              <a:t>10</a:t>
            </a:r>
            <a:r>
              <a:rPr lang="ja-JP" altLang="en-US" sz="2000" b="1" dirty="0" smtClean="0">
                <a:latin typeface="UD デジタル 教科書体 NP-B" panose="02020700000000000000" pitchFamily="18" charset="-128"/>
                <a:ea typeface="UD デジタル 教科書体 NP-B" panose="02020700000000000000" pitchFamily="18" charset="-128"/>
              </a:rPr>
              <a:t>万人あたり　６月</a:t>
            </a:r>
            <a:r>
              <a:rPr lang="en-US" altLang="ja-JP" sz="2000" b="1" dirty="0" smtClean="0">
                <a:latin typeface="UD デジタル 教科書体 NP-B" panose="02020700000000000000" pitchFamily="18" charset="-128"/>
                <a:ea typeface="UD デジタル 教科書体 NP-B" panose="02020700000000000000" pitchFamily="18" charset="-128"/>
              </a:rPr>
              <a:t>14</a:t>
            </a:r>
            <a:r>
              <a:rPr lang="ja-JP" altLang="en-US" sz="2000" b="1" dirty="0" smtClean="0">
                <a:latin typeface="UD デジタル 教科書体 NP-B" panose="02020700000000000000" pitchFamily="18" charset="-128"/>
                <a:ea typeface="UD デジタル 教科書体 NP-B" panose="02020700000000000000" pitchFamily="18" charset="-128"/>
              </a:rPr>
              <a:t>日時点）</a:t>
            </a:r>
            <a:endParaRPr lang="ja-JP" altLang="en-US" sz="2000" b="1" dirty="0">
              <a:latin typeface="UD デジタル 教科書体 NP-B" panose="02020700000000000000" pitchFamily="18" charset="-128"/>
              <a:ea typeface="UD デジタル 教科書体 NP-B" panose="02020700000000000000" pitchFamily="18" charset="-128"/>
            </a:endParaRPr>
          </a:p>
        </p:txBody>
      </p:sp>
      <p:sp>
        <p:nvSpPr>
          <p:cNvPr id="15" name="正方形/長方形 14"/>
          <p:cNvSpPr/>
          <p:nvPr/>
        </p:nvSpPr>
        <p:spPr>
          <a:xfrm>
            <a:off x="8160127" y="35500"/>
            <a:ext cx="4031873" cy="461665"/>
          </a:xfrm>
          <a:prstGeom prst="rect">
            <a:avLst/>
          </a:prstGeom>
        </p:spPr>
        <p:txBody>
          <a:bodyPr wrap="none">
            <a:spAutoFit/>
          </a:bodyPr>
          <a:lstStyle/>
          <a:p>
            <a:r>
              <a:rPr lang="en-US" altLang="ja-JP" sz="1200" dirty="0" smtClean="0">
                <a:solidFill>
                  <a:schemeClr val="bg1"/>
                </a:solidFill>
              </a:rPr>
              <a:t>※</a:t>
            </a:r>
            <a:r>
              <a:rPr lang="ja-JP" altLang="en-US" sz="1200" dirty="0" smtClean="0">
                <a:solidFill>
                  <a:schemeClr val="bg1"/>
                </a:solidFill>
              </a:rPr>
              <a:t>居住地による</a:t>
            </a:r>
            <a:endParaRPr lang="en-US" altLang="ja-JP" sz="1200" dirty="0" smtClean="0">
              <a:solidFill>
                <a:schemeClr val="bg1"/>
              </a:solidFill>
            </a:endParaRPr>
          </a:p>
          <a:p>
            <a:r>
              <a:rPr lang="en-US" altLang="ja-JP" sz="1200" dirty="0" smtClean="0">
                <a:solidFill>
                  <a:schemeClr val="bg1"/>
                </a:solidFill>
              </a:rPr>
              <a:t>※</a:t>
            </a:r>
            <a:r>
              <a:rPr lang="ja-JP" altLang="en-US" sz="1200" dirty="0" smtClean="0">
                <a:solidFill>
                  <a:schemeClr val="bg1"/>
                </a:solidFill>
              </a:rPr>
              <a:t>居住地が非公表、不明、調査中、他都道府県等を除く</a:t>
            </a:r>
            <a:endParaRPr lang="en-US" altLang="ja-JP" sz="1200" dirty="0" smtClean="0">
              <a:solidFill>
                <a:schemeClr val="bg1"/>
              </a:solidFill>
            </a:endParaRPr>
          </a:p>
        </p:txBody>
      </p:sp>
      <p:sp>
        <p:nvSpPr>
          <p:cNvPr id="5" name="スライド番号プレースホルダー 1"/>
          <p:cNvSpPr>
            <a:spLocks noGrp="1"/>
          </p:cNvSpPr>
          <p:nvPr>
            <p:ph type="sldNum" sz="quarter" idx="12"/>
          </p:nvPr>
        </p:nvSpPr>
        <p:spPr>
          <a:xfrm>
            <a:off x="9239534" y="6492875"/>
            <a:ext cx="2743200" cy="365125"/>
          </a:xfrm>
        </p:spPr>
        <p:txBody>
          <a:bodyPr/>
          <a:lstStyle/>
          <a:p>
            <a:fld id="{0B62D5CB-8769-475A-9BC8-A2F17E2F558B}" type="slidenum">
              <a:rPr kumimoji="1" lang="ja-JP" altLang="en-US" smtClean="0"/>
              <a:t>13</a:t>
            </a:fld>
            <a:endParaRPr kumimoji="1" lang="ja-JP" altLang="en-US" dirty="0"/>
          </a:p>
        </p:txBody>
      </p:sp>
      <p:sp>
        <p:nvSpPr>
          <p:cNvPr id="8" name="テキスト ボックス 1"/>
          <p:cNvSpPr txBox="1"/>
          <p:nvPr/>
        </p:nvSpPr>
        <p:spPr>
          <a:xfrm>
            <a:off x="6154108" y="5459060"/>
            <a:ext cx="423030" cy="134266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ja-JP" altLang="en-US" sz="800" dirty="0" smtClean="0">
                <a:latin typeface="Meiryo UI" panose="020B0604030504040204" pitchFamily="50" charset="-128"/>
                <a:ea typeface="Meiryo UI" panose="020B0604030504040204" pitchFamily="50" charset="-128"/>
              </a:rPr>
              <a:t>池田市・箕面市・豊能町・</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能勢町</a:t>
            </a:r>
            <a:endParaRPr kumimoji="1" lang="en-US" altLang="ja-JP" sz="800" dirty="0" smtClean="0">
              <a:latin typeface="Meiryo UI" panose="020B0604030504040204" pitchFamily="50" charset="-128"/>
              <a:ea typeface="Meiryo UI" panose="020B0604030504040204" pitchFamily="50" charset="-128"/>
            </a:endParaRPr>
          </a:p>
        </p:txBody>
      </p:sp>
      <p:sp>
        <p:nvSpPr>
          <p:cNvPr id="9" name="テキスト ボックス 1"/>
          <p:cNvSpPr txBox="1"/>
          <p:nvPr/>
        </p:nvSpPr>
        <p:spPr>
          <a:xfrm>
            <a:off x="6728959" y="5459060"/>
            <a:ext cx="423030" cy="134266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800" dirty="0">
                <a:latin typeface="Meiryo UI" panose="020B0604030504040204" pitchFamily="50" charset="-128"/>
                <a:ea typeface="Meiryo UI" panose="020B0604030504040204" pitchFamily="50" charset="-128"/>
              </a:rPr>
              <a:t>茨木</a:t>
            </a:r>
            <a:r>
              <a:rPr kumimoji="1" lang="ja-JP" altLang="en-US" sz="800" dirty="0" smtClean="0">
                <a:latin typeface="Meiryo UI" panose="020B0604030504040204" pitchFamily="50" charset="-128"/>
                <a:ea typeface="Meiryo UI" panose="020B0604030504040204" pitchFamily="50" charset="-128"/>
              </a:rPr>
              <a:t>市・摂津市・島本町</a:t>
            </a:r>
            <a:endParaRPr kumimoji="1" lang="en-US" altLang="ja-JP" sz="800" dirty="0" smtClean="0">
              <a:latin typeface="Meiryo UI" panose="020B0604030504040204" pitchFamily="50" charset="-128"/>
              <a:ea typeface="Meiryo UI" panose="020B0604030504040204" pitchFamily="50" charset="-128"/>
            </a:endParaRPr>
          </a:p>
        </p:txBody>
      </p:sp>
      <p:sp>
        <p:nvSpPr>
          <p:cNvPr id="10" name="テキスト ボックス 1"/>
          <p:cNvSpPr txBox="1"/>
          <p:nvPr/>
        </p:nvSpPr>
        <p:spPr>
          <a:xfrm>
            <a:off x="7340027" y="5459060"/>
            <a:ext cx="423030" cy="134266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800" dirty="0" smtClean="0">
                <a:latin typeface="Meiryo UI" panose="020B0604030504040204" pitchFamily="50" charset="-128"/>
                <a:ea typeface="Meiryo UI" panose="020B0604030504040204" pitchFamily="50" charset="-128"/>
              </a:rPr>
              <a:t>守口市</a:t>
            </a:r>
            <a:r>
              <a:rPr kumimoji="1" lang="ja-JP" altLang="en-US" sz="800" dirty="0" smtClean="0">
                <a:latin typeface="Meiryo UI" panose="020B0604030504040204" pitchFamily="50" charset="-128"/>
                <a:ea typeface="Meiryo UI" panose="020B0604030504040204" pitchFamily="50" charset="-128"/>
              </a:rPr>
              <a:t>・門真市</a:t>
            </a:r>
            <a:endParaRPr kumimoji="1" lang="en-US" altLang="ja-JP" sz="800" dirty="0" smtClean="0">
              <a:latin typeface="Meiryo UI" panose="020B0604030504040204" pitchFamily="50" charset="-128"/>
              <a:ea typeface="Meiryo UI" panose="020B0604030504040204" pitchFamily="50" charset="-128"/>
            </a:endParaRPr>
          </a:p>
        </p:txBody>
      </p:sp>
      <p:sp>
        <p:nvSpPr>
          <p:cNvPr id="11" name="テキスト ボックス 1"/>
          <p:cNvSpPr txBox="1"/>
          <p:nvPr/>
        </p:nvSpPr>
        <p:spPr>
          <a:xfrm>
            <a:off x="7922860" y="5459060"/>
            <a:ext cx="423030" cy="134266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800" dirty="0">
                <a:latin typeface="Meiryo UI" panose="020B0604030504040204" pitchFamily="50" charset="-128"/>
                <a:ea typeface="Meiryo UI" panose="020B0604030504040204" pitchFamily="50" charset="-128"/>
              </a:rPr>
              <a:t>大東市</a:t>
            </a:r>
            <a:r>
              <a:rPr kumimoji="1" lang="ja-JP" altLang="en-US" sz="800" dirty="0" smtClean="0">
                <a:latin typeface="Meiryo UI" panose="020B0604030504040204" pitchFamily="50" charset="-128"/>
                <a:ea typeface="Meiryo UI" panose="020B0604030504040204" pitchFamily="50" charset="-128"/>
              </a:rPr>
              <a:t>・四條畷市・交野市</a:t>
            </a:r>
            <a:endParaRPr kumimoji="1" lang="en-US" altLang="ja-JP" sz="800" dirty="0" smtClean="0">
              <a:latin typeface="Meiryo UI" panose="020B0604030504040204" pitchFamily="50" charset="-128"/>
              <a:ea typeface="Meiryo UI" panose="020B0604030504040204" pitchFamily="50" charset="-128"/>
            </a:endParaRPr>
          </a:p>
        </p:txBody>
      </p:sp>
      <p:sp>
        <p:nvSpPr>
          <p:cNvPr id="12" name="テキスト ボックス 1"/>
          <p:cNvSpPr txBox="1"/>
          <p:nvPr/>
        </p:nvSpPr>
        <p:spPr>
          <a:xfrm>
            <a:off x="8510612" y="5459060"/>
            <a:ext cx="423030" cy="134266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800" dirty="0">
                <a:latin typeface="Meiryo UI" panose="020B0604030504040204" pitchFamily="50" charset="-128"/>
                <a:ea typeface="Meiryo UI" panose="020B0604030504040204" pitchFamily="50" charset="-128"/>
              </a:rPr>
              <a:t>松原</a:t>
            </a:r>
            <a:r>
              <a:rPr kumimoji="1" lang="ja-JP" altLang="en-US" sz="800" dirty="0" smtClean="0">
                <a:latin typeface="Meiryo UI" panose="020B0604030504040204" pitchFamily="50" charset="-128"/>
                <a:ea typeface="Meiryo UI" panose="020B0604030504040204" pitchFamily="50" charset="-128"/>
              </a:rPr>
              <a:t>市・羽曳野市・柏原市</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・藤井寺市</a:t>
            </a:r>
            <a:endParaRPr kumimoji="1" lang="en-US" altLang="ja-JP" sz="800" dirty="0" smtClean="0">
              <a:latin typeface="Meiryo UI" panose="020B0604030504040204" pitchFamily="50" charset="-128"/>
              <a:ea typeface="Meiryo UI" panose="020B0604030504040204" pitchFamily="50" charset="-128"/>
            </a:endParaRPr>
          </a:p>
        </p:txBody>
      </p:sp>
      <p:sp>
        <p:nvSpPr>
          <p:cNvPr id="13" name="テキスト ボックス 1"/>
          <p:cNvSpPr txBox="1"/>
          <p:nvPr/>
        </p:nvSpPr>
        <p:spPr>
          <a:xfrm>
            <a:off x="9143176" y="5459060"/>
            <a:ext cx="411434" cy="134266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800" dirty="0">
                <a:latin typeface="Meiryo UI" panose="020B0604030504040204" pitchFamily="50" charset="-128"/>
                <a:ea typeface="Meiryo UI" panose="020B0604030504040204" pitchFamily="50" charset="-128"/>
              </a:rPr>
              <a:t>富田林市</a:t>
            </a:r>
            <a:r>
              <a:rPr kumimoji="1" lang="ja-JP" altLang="en-US" sz="800" dirty="0" smtClean="0">
                <a:latin typeface="Meiryo UI" panose="020B0604030504040204" pitchFamily="50" charset="-128"/>
                <a:ea typeface="Meiryo UI" panose="020B0604030504040204" pitchFamily="50" charset="-128"/>
              </a:rPr>
              <a:t>・河内長野市・</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大阪狭山市・太子町・</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smtClean="0">
                <a:latin typeface="Meiryo UI" panose="020B0604030504040204" pitchFamily="50" charset="-128"/>
                <a:ea typeface="Meiryo UI" panose="020B0604030504040204" pitchFamily="50" charset="-128"/>
              </a:rPr>
              <a:t>河南町・千早赤阪村</a:t>
            </a:r>
            <a:endParaRPr kumimoji="1" lang="en-US" altLang="ja-JP" sz="800" dirty="0" smtClean="0">
              <a:latin typeface="Meiryo UI" panose="020B0604030504040204" pitchFamily="50" charset="-128"/>
              <a:ea typeface="Meiryo UI" panose="020B0604030504040204" pitchFamily="50" charset="-128"/>
            </a:endParaRPr>
          </a:p>
        </p:txBody>
      </p:sp>
      <p:sp>
        <p:nvSpPr>
          <p:cNvPr id="14" name="テキスト ボックス 1"/>
          <p:cNvSpPr txBox="1"/>
          <p:nvPr/>
        </p:nvSpPr>
        <p:spPr>
          <a:xfrm>
            <a:off x="9710876" y="5459060"/>
            <a:ext cx="423030" cy="134266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ja-JP" altLang="en-US" sz="800" dirty="0" smtClean="0">
                <a:latin typeface="Meiryo UI" panose="020B0604030504040204" pitchFamily="50" charset="-128"/>
                <a:ea typeface="Meiryo UI" panose="020B0604030504040204" pitchFamily="50" charset="-128"/>
              </a:rPr>
              <a:t>泉大津市・和泉市・高石市</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・忠岡町</a:t>
            </a:r>
            <a:endParaRPr kumimoji="1" lang="en-US" altLang="ja-JP" sz="800" dirty="0" smtClean="0">
              <a:latin typeface="Meiryo UI" panose="020B0604030504040204" pitchFamily="50" charset="-128"/>
              <a:ea typeface="Meiryo UI" panose="020B0604030504040204" pitchFamily="50" charset="-128"/>
            </a:endParaRPr>
          </a:p>
        </p:txBody>
      </p:sp>
      <p:sp>
        <p:nvSpPr>
          <p:cNvPr id="16" name="テキスト ボックス 1"/>
          <p:cNvSpPr txBox="1"/>
          <p:nvPr/>
        </p:nvSpPr>
        <p:spPr>
          <a:xfrm>
            <a:off x="10301537" y="5459060"/>
            <a:ext cx="423030" cy="134266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kumimoji="1" lang="ja-JP" altLang="en-US" sz="800" dirty="0" smtClean="0">
                <a:latin typeface="Meiryo UI" panose="020B0604030504040204" pitchFamily="50" charset="-128"/>
                <a:ea typeface="Meiryo UI" panose="020B0604030504040204" pitchFamily="50" charset="-128"/>
              </a:rPr>
              <a:t>岸和田市・貝塚市</a:t>
            </a:r>
            <a:endParaRPr kumimoji="1" lang="en-US" altLang="ja-JP" sz="800" dirty="0" smtClean="0">
              <a:latin typeface="Meiryo UI" panose="020B0604030504040204" pitchFamily="50" charset="-128"/>
              <a:ea typeface="Meiryo UI" panose="020B0604030504040204" pitchFamily="50" charset="-128"/>
            </a:endParaRPr>
          </a:p>
        </p:txBody>
      </p:sp>
      <p:sp>
        <p:nvSpPr>
          <p:cNvPr id="17" name="テキスト ボックス 1"/>
          <p:cNvSpPr txBox="1"/>
          <p:nvPr/>
        </p:nvSpPr>
        <p:spPr>
          <a:xfrm>
            <a:off x="10894901" y="5459060"/>
            <a:ext cx="423030" cy="1342668"/>
          </a:xfrm>
          <a:prstGeom prst="rect">
            <a:avLst/>
          </a:prstGeom>
        </p:spPr>
        <p:txBody>
          <a:bodyPr vert="eaVert"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800" dirty="0">
                <a:latin typeface="Meiryo UI" panose="020B0604030504040204" pitchFamily="50" charset="-128"/>
                <a:ea typeface="Meiryo UI" panose="020B0604030504040204" pitchFamily="50" charset="-128"/>
              </a:rPr>
              <a:t>泉佐野市</a:t>
            </a:r>
            <a:r>
              <a:rPr kumimoji="1" lang="ja-JP" altLang="en-US" sz="800" dirty="0" smtClean="0">
                <a:latin typeface="Meiryo UI" panose="020B0604030504040204" pitchFamily="50" charset="-128"/>
                <a:ea typeface="Meiryo UI" panose="020B0604030504040204" pitchFamily="50" charset="-128"/>
              </a:rPr>
              <a:t>・泉南市・阪南市</a:t>
            </a:r>
            <a:endParaRPr kumimoji="1"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・熊取町・田尻町・岬町</a:t>
            </a:r>
            <a:endParaRPr kumimoji="1" lang="en-US" altLang="ja-JP" sz="800" dirty="0" smtClean="0">
              <a:latin typeface="Meiryo UI" panose="020B0604030504040204" pitchFamily="50" charset="-128"/>
              <a:ea typeface="Meiryo UI" panose="020B0604030504040204" pitchFamily="50" charset="-128"/>
            </a:endParaRPr>
          </a:p>
        </p:txBody>
      </p:sp>
      <p:cxnSp>
        <p:nvCxnSpPr>
          <p:cNvPr id="19" name="直線コネクタ 18"/>
          <p:cNvCxnSpPr/>
          <p:nvPr/>
        </p:nvCxnSpPr>
        <p:spPr>
          <a:xfrm>
            <a:off x="769613" y="3767921"/>
            <a:ext cx="11196000" cy="1"/>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0" name="楕円 19"/>
          <p:cNvSpPr/>
          <p:nvPr/>
        </p:nvSpPr>
        <p:spPr>
          <a:xfrm>
            <a:off x="99562" y="3593250"/>
            <a:ext cx="640351" cy="3493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FF0000"/>
                </a:solidFill>
              </a:rPr>
              <a:t>25</a:t>
            </a:r>
            <a:endParaRPr kumimoji="1" lang="ja-JP" altLang="en-US" dirty="0">
              <a:solidFill>
                <a:srgbClr val="FF0000"/>
              </a:solidFill>
            </a:endParaRPr>
          </a:p>
        </p:txBody>
      </p:sp>
      <p:sp>
        <p:nvSpPr>
          <p:cNvPr id="21" name="テキスト ボックス 20"/>
          <p:cNvSpPr txBox="1"/>
          <p:nvPr/>
        </p:nvSpPr>
        <p:spPr>
          <a:xfrm>
            <a:off x="11235833" y="3385034"/>
            <a:ext cx="956166" cy="415498"/>
          </a:xfrm>
          <a:prstGeom prst="rect">
            <a:avLst/>
          </a:prstGeom>
          <a:noFill/>
        </p:spPr>
        <p:txBody>
          <a:bodyPr wrap="square" rtlCol="0">
            <a:spAutoFit/>
          </a:bodyPr>
          <a:lstStyle/>
          <a:p>
            <a:pPr algn="ctr"/>
            <a:r>
              <a:rPr kumimoji="1" lang="ja-JP" altLang="en-US" sz="1000" b="1" dirty="0">
                <a:solidFill>
                  <a:srgbClr val="FF0000"/>
                </a:solidFill>
              </a:rPr>
              <a:t>ステージ</a:t>
            </a:r>
            <a:endParaRPr kumimoji="1" lang="en-US" altLang="ja-JP" sz="1000" b="1" dirty="0">
              <a:solidFill>
                <a:srgbClr val="FF0000"/>
              </a:solidFill>
            </a:endParaRPr>
          </a:p>
          <a:p>
            <a:pPr algn="ctr"/>
            <a:r>
              <a:rPr lang="en-US" altLang="ja-JP" sz="1000" b="1" dirty="0">
                <a:solidFill>
                  <a:srgbClr val="FF0000"/>
                </a:solidFill>
              </a:rPr>
              <a:t>Ⅳ</a:t>
            </a:r>
            <a:endParaRPr kumimoji="1" lang="ja-JP" altLang="en-US" sz="1000" b="1" dirty="0">
              <a:solidFill>
                <a:srgbClr val="FF0000"/>
              </a:solidFill>
            </a:endParaRPr>
          </a:p>
        </p:txBody>
      </p:sp>
      <p:sp>
        <p:nvSpPr>
          <p:cNvPr id="23" name="正方形/長方形 22">
            <a:extLst>
              <a:ext uri="{FF2B5EF4-FFF2-40B4-BE49-F238E27FC236}">
                <a16:creationId xmlns:a16="http://schemas.microsoft.com/office/drawing/2014/main" id="{FC024533-669C-48B1-82E7-C27042384F7F}"/>
              </a:ext>
            </a:extLst>
          </p:cNvPr>
          <p:cNvSpPr/>
          <p:nvPr/>
        </p:nvSpPr>
        <p:spPr>
          <a:xfrm>
            <a:off x="-1" y="569594"/>
            <a:ext cx="12192000" cy="65561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ほぼ全ての保健所管内で新規陽性者数は減少傾向。</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直近１週間でステージ</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Ⅲ</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15</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人）を上回った（</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15.20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）のは</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大阪市</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保健所管内のみ。</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cxnSp>
        <p:nvCxnSpPr>
          <p:cNvPr id="24" name="直線コネクタ 23"/>
          <p:cNvCxnSpPr/>
          <p:nvPr/>
        </p:nvCxnSpPr>
        <p:spPr>
          <a:xfrm>
            <a:off x="776229" y="4414707"/>
            <a:ext cx="11196000" cy="1"/>
          </a:xfrm>
          <a:prstGeom prst="line">
            <a:avLst/>
          </a:prstGeom>
          <a:ln>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5" name="楕円 24"/>
          <p:cNvSpPr/>
          <p:nvPr/>
        </p:nvSpPr>
        <p:spPr>
          <a:xfrm>
            <a:off x="99562" y="4241416"/>
            <a:ext cx="640351" cy="3493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rgbClr val="FF0000"/>
                </a:solidFill>
              </a:rPr>
              <a:t>15</a:t>
            </a:r>
            <a:endParaRPr kumimoji="1" lang="ja-JP" altLang="en-US" dirty="0">
              <a:solidFill>
                <a:srgbClr val="FF0000"/>
              </a:solidFill>
            </a:endParaRPr>
          </a:p>
        </p:txBody>
      </p:sp>
      <p:sp>
        <p:nvSpPr>
          <p:cNvPr id="27" name="テキスト ボックス 26"/>
          <p:cNvSpPr txBox="1"/>
          <p:nvPr/>
        </p:nvSpPr>
        <p:spPr>
          <a:xfrm>
            <a:off x="11235833" y="4019599"/>
            <a:ext cx="956166" cy="415498"/>
          </a:xfrm>
          <a:prstGeom prst="rect">
            <a:avLst/>
          </a:prstGeom>
          <a:noFill/>
        </p:spPr>
        <p:txBody>
          <a:bodyPr wrap="square" rtlCol="0">
            <a:spAutoFit/>
          </a:bodyPr>
          <a:lstStyle/>
          <a:p>
            <a:pPr algn="ctr"/>
            <a:r>
              <a:rPr kumimoji="1" lang="ja-JP" altLang="en-US" sz="1000" b="1" dirty="0">
                <a:solidFill>
                  <a:srgbClr val="FF0000"/>
                </a:solidFill>
              </a:rPr>
              <a:t>ステージ</a:t>
            </a:r>
            <a:endParaRPr kumimoji="1" lang="en-US" altLang="ja-JP" sz="1000" b="1" dirty="0">
              <a:solidFill>
                <a:srgbClr val="FF0000"/>
              </a:solidFill>
            </a:endParaRPr>
          </a:p>
          <a:p>
            <a:pPr algn="ctr"/>
            <a:r>
              <a:rPr lang="en-US" altLang="ja-JP" sz="1000" b="1" dirty="0">
                <a:solidFill>
                  <a:srgbClr val="FF0000"/>
                </a:solidFill>
              </a:rPr>
              <a:t>Ⅲ</a:t>
            </a:r>
            <a:endParaRPr kumimoji="1" lang="ja-JP" altLang="en-US" sz="1000" b="1" dirty="0">
              <a:solidFill>
                <a:srgbClr val="FF0000"/>
              </a:solidFill>
            </a:endParaRPr>
          </a:p>
        </p:txBody>
      </p:sp>
    </p:spTree>
    <p:extLst>
      <p:ext uri="{BB962C8B-B14F-4D97-AF65-F5344CB8AC3E}">
        <p14:creationId xmlns:p14="http://schemas.microsoft.com/office/powerpoint/2010/main" val="423835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71600" y="3032760"/>
            <a:ext cx="9631680" cy="1446550"/>
          </a:xfrm>
          <a:prstGeom prst="rect">
            <a:avLst/>
          </a:prstGeom>
          <a:noFill/>
        </p:spPr>
        <p:txBody>
          <a:bodyPr wrap="square" rtlCol="0">
            <a:spAutoFit/>
          </a:bodyPr>
          <a:lstStyle/>
          <a:p>
            <a:pPr algn="ctr"/>
            <a:r>
              <a:rPr lang="ja-JP" altLang="en-US" sz="4400" dirty="0" smtClean="0"/>
              <a:t>２　入院・療養状況　　　　　　　　　　　　</a:t>
            </a:r>
            <a:endParaRPr lang="en-US" altLang="ja-JP" sz="4400" dirty="0" smtClean="0"/>
          </a:p>
          <a:p>
            <a:pPr algn="ctr"/>
            <a:endParaRPr lang="en-US" altLang="ja-JP" sz="4400" dirty="0" smtClean="0"/>
          </a:p>
        </p:txBody>
      </p:sp>
      <p:sp>
        <p:nvSpPr>
          <p:cNvPr id="2" name="スライド番号プレースホルダー 1"/>
          <p:cNvSpPr>
            <a:spLocks noGrp="1"/>
          </p:cNvSpPr>
          <p:nvPr>
            <p:ph type="sldNum" sz="quarter" idx="12"/>
          </p:nvPr>
        </p:nvSpPr>
        <p:spPr>
          <a:xfrm>
            <a:off x="9159240" y="6356350"/>
            <a:ext cx="2743200" cy="365125"/>
          </a:xfrm>
        </p:spPr>
        <p:txBody>
          <a:bodyPr/>
          <a:lstStyle/>
          <a:p>
            <a:fld id="{F216AE56-EAD3-4706-B860-3EC2C2952B40}" type="slidenum">
              <a:rPr kumimoji="1" lang="ja-JP" altLang="en-US" smtClean="0"/>
              <a:t>14</a:t>
            </a:fld>
            <a:endParaRPr kumimoji="1" lang="ja-JP" altLang="en-US"/>
          </a:p>
        </p:txBody>
      </p:sp>
    </p:spTree>
    <p:extLst>
      <p:ext uri="{BB962C8B-B14F-4D97-AF65-F5344CB8AC3E}">
        <p14:creationId xmlns:p14="http://schemas.microsoft.com/office/powerpoint/2010/main" val="424689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9112664" y="3216832"/>
            <a:ext cx="3048264" cy="3481118"/>
          </a:xfrm>
          <a:prstGeom prst="rect">
            <a:avLst/>
          </a:prstGeom>
        </p:spPr>
      </p:pic>
      <p:pic>
        <p:nvPicPr>
          <p:cNvPr id="5" name="図 4"/>
          <p:cNvPicPr>
            <a:picLocks noChangeAspect="1"/>
          </p:cNvPicPr>
          <p:nvPr/>
        </p:nvPicPr>
        <p:blipFill>
          <a:blip r:embed="rId4"/>
          <a:stretch>
            <a:fillRect/>
          </a:stretch>
        </p:blipFill>
        <p:spPr>
          <a:xfrm>
            <a:off x="23494" y="3341701"/>
            <a:ext cx="2981202" cy="3505504"/>
          </a:xfrm>
          <a:prstGeom prst="rect">
            <a:avLst/>
          </a:prstGeom>
        </p:spPr>
      </p:pic>
      <p:sp>
        <p:nvSpPr>
          <p:cNvPr id="3" name="正方形/長方形 2">
            <a:extLst>
              <a:ext uri="{FF2B5EF4-FFF2-40B4-BE49-F238E27FC236}">
                <a16:creationId xmlns:a16="http://schemas.microsoft.com/office/drawing/2014/main" id="{19A4B9F2-9BFE-4A54-BFF8-6DE358A35303}"/>
              </a:ext>
            </a:extLst>
          </p:cNvPr>
          <p:cNvSpPr/>
          <p:nvPr/>
        </p:nvSpPr>
        <p:spPr>
          <a:xfrm>
            <a:off x="-4371" y="-116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新規陽性者数と入院・</a:t>
            </a:r>
            <a:r>
              <a:rPr lang="ja-JP" altLang="en-US" sz="2400" b="1" dirty="0">
                <a:latin typeface="UD デジタル 教科書体 NK-B" panose="02020700000000000000" pitchFamily="18" charset="-128"/>
                <a:ea typeface="UD デジタル 教科書体 NK-B" panose="02020700000000000000" pitchFamily="18" charset="-128"/>
              </a:rPr>
              <a:t>療養者数</a:t>
            </a:r>
            <a:r>
              <a:rPr lang="ja-JP" altLang="en-US" sz="2400" b="1" dirty="0" smtClean="0">
                <a:latin typeface="UD デジタル 教科書体 NK-B" panose="02020700000000000000" pitchFamily="18" charset="-128"/>
                <a:ea typeface="UD デジタル 教科書体 NK-B" panose="02020700000000000000" pitchFamily="18" charset="-128"/>
              </a:rPr>
              <a:t>（６月</a:t>
            </a:r>
            <a:r>
              <a:rPr lang="en-US" altLang="ja-JP" sz="2400" b="1" dirty="0" smtClean="0">
                <a:latin typeface="UD デジタル 教科書体 NK-B" panose="02020700000000000000" pitchFamily="18" charset="-128"/>
                <a:ea typeface="UD デジタル 教科書体 NK-B" panose="02020700000000000000" pitchFamily="18" charset="-128"/>
              </a:rPr>
              <a:t>17</a:t>
            </a:r>
            <a:r>
              <a:rPr lang="ja-JP" altLang="en-US" sz="2400" b="1" dirty="0" smtClean="0">
                <a:latin typeface="UD デジタル 教科書体 NK-B" panose="02020700000000000000" pitchFamily="18" charset="-128"/>
                <a:ea typeface="UD デジタル 教科書体 NK-B" panose="02020700000000000000" pitchFamily="18" charset="-128"/>
              </a:rPr>
              <a:t>日</a:t>
            </a:r>
            <a:r>
              <a:rPr lang="ja-JP" altLang="en-US" sz="2400" b="1" dirty="0">
                <a:latin typeface="UD デジタル 教科書体 NK-B" panose="02020700000000000000" pitchFamily="18" charset="-128"/>
                <a:ea typeface="UD デジタル 教科書体 NK-B" panose="02020700000000000000" pitchFamily="18" charset="-128"/>
              </a:rPr>
              <a:t>時点</a:t>
            </a:r>
            <a:r>
              <a:rPr lang="ja-JP" altLang="en-US" sz="2400" b="1" dirty="0" smtClean="0">
                <a:latin typeface="UD デジタル 教科書体 NK-B" panose="02020700000000000000" pitchFamily="18" charset="-128"/>
                <a:ea typeface="UD デジタル 教科書体 NK-B" panose="02020700000000000000" pitchFamily="18" charset="-128"/>
              </a:rPr>
              <a:t>）</a:t>
            </a:r>
            <a:endParaRPr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512431" y="6573080"/>
            <a:ext cx="2743200" cy="365125"/>
          </a:xfrm>
        </p:spPr>
        <p:txBody>
          <a:bodyPr/>
          <a:lstStyle/>
          <a:p>
            <a:fld id="{0B62D5CB-8769-475A-9BC8-A2F17E2F558B}" type="slidenum">
              <a:rPr kumimoji="1" lang="ja-JP" altLang="en-US" smtClean="0"/>
              <a:t>15</a:t>
            </a:fld>
            <a:endParaRPr kumimoji="1" lang="ja-JP" altLang="en-US" dirty="0"/>
          </a:p>
        </p:txBody>
      </p:sp>
      <p:sp>
        <p:nvSpPr>
          <p:cNvPr id="11" name="テキスト ボックス 10"/>
          <p:cNvSpPr txBox="1"/>
          <p:nvPr/>
        </p:nvSpPr>
        <p:spPr>
          <a:xfrm>
            <a:off x="143137" y="3898453"/>
            <a:ext cx="1704938" cy="707886"/>
          </a:xfrm>
          <a:prstGeom prst="rect">
            <a:avLst/>
          </a:prstGeom>
          <a:noFill/>
        </p:spPr>
        <p:txBody>
          <a:bodyPr wrap="square" rtlCol="0">
            <a:spAutoFit/>
          </a:bodyPr>
          <a:lstStyle/>
          <a:p>
            <a:r>
              <a:rPr lang="en-US" altLang="ja-JP" sz="800" dirty="0" smtClean="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対応</a:t>
            </a:r>
            <a:r>
              <a:rPr lang="ja-JP" altLang="en-US" sz="800" dirty="0">
                <a:latin typeface="Meiryo UI" panose="020B0604030504040204" pitchFamily="50" charset="-128"/>
                <a:ea typeface="Meiryo UI" panose="020B0604030504040204" pitchFamily="50" charset="-128"/>
              </a:rPr>
              <a:t>可能な</a:t>
            </a:r>
            <a:r>
              <a:rPr lang="ja-JP" altLang="en-US" sz="800" dirty="0" smtClean="0">
                <a:latin typeface="Meiryo UI" panose="020B0604030504040204" pitchFamily="50" charset="-128"/>
                <a:ea typeface="Meiryo UI" panose="020B0604030504040204" pitchFamily="50" charset="-128"/>
              </a:rPr>
              <a:t>軽症中等症</a:t>
            </a:r>
            <a:r>
              <a:rPr lang="ja-JP" altLang="en-US" sz="800" dirty="0">
                <a:latin typeface="Meiryo UI" panose="020B0604030504040204" pitchFamily="50" charset="-128"/>
                <a:ea typeface="Meiryo UI" panose="020B0604030504040204" pitchFamily="50" charset="-128"/>
              </a:rPr>
              <a:t>患者</a:t>
            </a:r>
            <a:r>
              <a:rPr lang="ja-JP" altLang="en-US" sz="800" dirty="0" smtClean="0">
                <a:latin typeface="Meiryo UI" panose="020B0604030504040204" pitchFamily="50" charset="-128"/>
                <a:ea typeface="Meiryo UI" panose="020B0604030504040204" pitchFamily="50" charset="-128"/>
              </a:rPr>
              <a:t>受入</a:t>
            </a:r>
            <a:endParaRPr lang="en-US" altLang="ja-JP" sz="800" dirty="0" smtClean="0">
              <a:latin typeface="Meiryo UI" panose="020B0604030504040204" pitchFamily="50" charset="-128"/>
              <a:ea typeface="Meiryo UI" panose="020B0604030504040204" pitchFamily="50" charset="-128"/>
            </a:endParaRPr>
          </a:p>
          <a:p>
            <a:r>
              <a:rPr lang="en-US" altLang="ja-JP" sz="800" dirty="0">
                <a:latin typeface="Meiryo UI" panose="020B0604030504040204" pitchFamily="50" charset="-128"/>
                <a:ea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医療</a:t>
            </a:r>
            <a:r>
              <a:rPr lang="ja-JP" altLang="en-US" sz="800" dirty="0">
                <a:latin typeface="Meiryo UI" panose="020B0604030504040204" pitchFamily="50" charset="-128"/>
                <a:ea typeface="Meiryo UI" panose="020B0604030504040204" pitchFamily="50" charset="-128"/>
              </a:rPr>
              <a:t>機関等</a:t>
            </a:r>
            <a:r>
              <a:rPr lang="ja-JP" altLang="en-US" sz="800" dirty="0" smtClean="0">
                <a:latin typeface="Meiryo UI" panose="020B0604030504040204" pitchFamily="50" charset="-128"/>
                <a:ea typeface="Meiryo UI" panose="020B0604030504040204" pitchFamily="50" charset="-128"/>
              </a:rPr>
              <a:t>において治療</a:t>
            </a:r>
            <a:r>
              <a:rPr lang="ja-JP" altLang="en-US" sz="800" dirty="0">
                <a:latin typeface="Meiryo UI" panose="020B0604030504040204" pitchFamily="50" charset="-128"/>
                <a:ea typeface="Meiryo UI" panose="020B0604030504040204" pitchFamily="50" charset="-128"/>
              </a:rPr>
              <a:t>継続を</a:t>
            </a:r>
            <a:r>
              <a:rPr lang="ja-JP" altLang="en-US" sz="800" dirty="0" smtClean="0">
                <a:latin typeface="Meiryo UI" panose="020B0604030504040204" pitchFamily="50" charset="-128"/>
                <a:ea typeface="Meiryo UI" panose="020B0604030504040204" pitchFamily="50" charset="-128"/>
              </a:rPr>
              <a:t>し</a:t>
            </a:r>
            <a:endParaRPr lang="en-US" altLang="ja-JP" sz="800" dirty="0" smtClean="0">
              <a:latin typeface="Meiryo UI" panose="020B0604030504040204" pitchFamily="50" charset="-128"/>
              <a:ea typeface="Meiryo UI" panose="020B0604030504040204" pitchFamily="50" charset="-128"/>
            </a:endParaRPr>
          </a:p>
          <a:p>
            <a:r>
              <a:rPr lang="en-US" altLang="ja-JP" sz="800" dirty="0">
                <a:latin typeface="Meiryo UI" panose="020B0604030504040204" pitchFamily="50" charset="-128"/>
                <a:ea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て</a:t>
            </a:r>
            <a:r>
              <a:rPr lang="ja-JP" altLang="en-US" sz="800" dirty="0">
                <a:latin typeface="Meiryo UI" panose="020B0604030504040204" pitchFamily="50" charset="-128"/>
                <a:ea typeface="Meiryo UI" panose="020B0604030504040204" pitchFamily="50" charset="-128"/>
              </a:rPr>
              <a:t>いる</a:t>
            </a:r>
            <a:r>
              <a:rPr lang="ja-JP" altLang="en-US" sz="800" dirty="0" smtClean="0">
                <a:latin typeface="Meiryo UI" panose="020B0604030504040204" pitchFamily="50" charset="-128"/>
                <a:ea typeface="Meiryo UI" panose="020B0604030504040204" pitchFamily="50" charset="-128"/>
              </a:rPr>
              <a:t>重症者</a:t>
            </a:r>
            <a:r>
              <a:rPr lang="en-US" altLang="ja-JP" sz="800" dirty="0" smtClean="0">
                <a:latin typeface="Meiryo UI" panose="020B0604030504040204" pitchFamily="50" charset="-128"/>
                <a:ea typeface="Meiryo UI" panose="020B0604030504040204" pitchFamily="50" charset="-128"/>
              </a:rPr>
              <a:t>4/6</a:t>
            </a:r>
            <a:r>
              <a:rPr lang="ja-JP" altLang="en-US" sz="800" dirty="0">
                <a:latin typeface="Meiryo UI" panose="020B0604030504040204" pitchFamily="50" charset="-128"/>
                <a:ea typeface="Meiryo UI" panose="020B0604030504040204" pitchFamily="50" charset="-128"/>
              </a:rPr>
              <a:t>以降）</a:t>
            </a:r>
            <a:r>
              <a:rPr lang="ja-JP" altLang="en-US" sz="800" dirty="0" smtClean="0">
                <a:latin typeface="Meiryo UI" panose="020B0604030504040204" pitchFamily="50" charset="-128"/>
                <a:ea typeface="Meiryo UI" panose="020B0604030504040204" pitchFamily="50" charset="-128"/>
              </a:rPr>
              <a:t>や</a:t>
            </a:r>
            <a:endParaRPr lang="en-US" altLang="ja-JP" sz="800" dirty="0" smtClean="0">
              <a:latin typeface="Meiryo UI" panose="020B0604030504040204" pitchFamily="50" charset="-128"/>
              <a:ea typeface="Meiryo UI" panose="020B0604030504040204" pitchFamily="50" charset="-128"/>
            </a:endParaRPr>
          </a:p>
          <a:p>
            <a:r>
              <a:rPr lang="en-US" altLang="ja-JP" sz="800" dirty="0">
                <a:latin typeface="Meiryo UI" panose="020B0604030504040204" pitchFamily="50" charset="-128"/>
                <a:ea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他府県で受け入れている重症者</a:t>
            </a:r>
            <a:endParaRPr lang="en-US" altLang="ja-JP" sz="800" dirty="0" smtClean="0">
              <a:latin typeface="Meiryo UI" panose="020B0604030504040204" pitchFamily="50" charset="-128"/>
              <a:ea typeface="Meiryo UI" panose="020B0604030504040204" pitchFamily="50" charset="-128"/>
            </a:endParaRPr>
          </a:p>
          <a:p>
            <a:r>
              <a:rPr lang="en-US" altLang="ja-JP"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4/22</a:t>
            </a:r>
            <a:r>
              <a:rPr lang="ja-JP" altLang="en-US" sz="800" dirty="0">
                <a:latin typeface="Meiryo UI" panose="020B0604030504040204" pitchFamily="50" charset="-128"/>
                <a:ea typeface="Meiryo UI" panose="020B0604030504040204" pitchFamily="50" charset="-128"/>
              </a:rPr>
              <a:t>～</a:t>
            </a:r>
            <a:r>
              <a:rPr lang="en-US" altLang="ja-JP" sz="800" dirty="0">
                <a:latin typeface="Meiryo UI" panose="020B0604030504040204" pitchFamily="50" charset="-128"/>
                <a:ea typeface="Meiryo UI" panose="020B0604030504040204" pitchFamily="50" charset="-128"/>
              </a:rPr>
              <a:t>5/10</a:t>
            </a:r>
            <a:r>
              <a:rPr lang="ja-JP" altLang="en-US" sz="800" dirty="0">
                <a:latin typeface="Meiryo UI" panose="020B0604030504040204" pitchFamily="50" charset="-128"/>
                <a:ea typeface="Meiryo UI" panose="020B0604030504040204" pitchFamily="50" charset="-128"/>
              </a:rPr>
              <a:t>）を含む。</a:t>
            </a:r>
          </a:p>
        </p:txBody>
      </p:sp>
      <p:pic>
        <p:nvPicPr>
          <p:cNvPr id="4" name="図 3"/>
          <p:cNvPicPr>
            <a:picLocks noChangeAspect="1"/>
          </p:cNvPicPr>
          <p:nvPr/>
        </p:nvPicPr>
        <p:blipFill>
          <a:blip r:embed="rId5"/>
          <a:stretch>
            <a:fillRect/>
          </a:stretch>
        </p:blipFill>
        <p:spPr>
          <a:xfrm>
            <a:off x="-4371" y="555588"/>
            <a:ext cx="12199153" cy="2786113"/>
          </a:xfrm>
          <a:prstGeom prst="rect">
            <a:avLst/>
          </a:prstGeom>
        </p:spPr>
      </p:pic>
      <p:pic>
        <p:nvPicPr>
          <p:cNvPr id="6" name="図 5"/>
          <p:cNvPicPr>
            <a:picLocks noChangeAspect="1"/>
          </p:cNvPicPr>
          <p:nvPr/>
        </p:nvPicPr>
        <p:blipFill>
          <a:blip r:embed="rId6"/>
          <a:stretch>
            <a:fillRect/>
          </a:stretch>
        </p:blipFill>
        <p:spPr>
          <a:xfrm>
            <a:off x="2852196" y="3286832"/>
            <a:ext cx="3316511" cy="3560373"/>
          </a:xfrm>
          <a:prstGeom prst="rect">
            <a:avLst/>
          </a:prstGeom>
        </p:spPr>
      </p:pic>
      <p:pic>
        <p:nvPicPr>
          <p:cNvPr id="7" name="図 6"/>
          <p:cNvPicPr>
            <a:picLocks noChangeAspect="1"/>
          </p:cNvPicPr>
          <p:nvPr/>
        </p:nvPicPr>
        <p:blipFill>
          <a:blip r:embed="rId7"/>
          <a:stretch>
            <a:fillRect/>
          </a:stretch>
        </p:blipFill>
        <p:spPr>
          <a:xfrm>
            <a:off x="5985252" y="3341701"/>
            <a:ext cx="3243353" cy="3487214"/>
          </a:xfrm>
          <a:prstGeom prst="rect">
            <a:avLst/>
          </a:prstGeom>
        </p:spPr>
      </p:pic>
    </p:spTree>
    <p:extLst>
      <p:ext uri="{BB962C8B-B14F-4D97-AF65-F5344CB8AC3E}">
        <p14:creationId xmlns:p14="http://schemas.microsoft.com/office/powerpoint/2010/main" val="3623813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9A4B9F2-9BFE-4A54-BFF8-6DE358A35303}"/>
              </a:ext>
            </a:extLst>
          </p:cNvPr>
          <p:cNvSpPr/>
          <p:nvPr/>
        </p:nvSpPr>
        <p:spPr>
          <a:xfrm>
            <a:off x="0" y="0"/>
            <a:ext cx="12192000" cy="4103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入院・療養状況（６月１</a:t>
            </a:r>
            <a:r>
              <a:rPr lang="en-US" altLang="ja-JP" sz="2400" b="1" dirty="0" smtClean="0">
                <a:latin typeface="UD デジタル 教科書体 NK-B" panose="02020700000000000000" pitchFamily="18" charset="-128"/>
                <a:ea typeface="UD デジタル 教科書体 NK-B" panose="02020700000000000000" pitchFamily="18" charset="-128"/>
              </a:rPr>
              <a:t>7</a:t>
            </a:r>
            <a:r>
              <a:rPr lang="ja-JP" altLang="en-US" sz="2400" b="1" dirty="0" smtClean="0">
                <a:latin typeface="UD デジタル 教科書体 NK-B" panose="02020700000000000000" pitchFamily="18" charset="-128"/>
                <a:ea typeface="UD デジタル 教科書体 NK-B" panose="02020700000000000000" pitchFamily="18" charset="-128"/>
              </a:rPr>
              <a:t>日時点）</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448800" y="6537950"/>
            <a:ext cx="2743200" cy="365125"/>
          </a:xfrm>
        </p:spPr>
        <p:txBody>
          <a:bodyPr/>
          <a:lstStyle/>
          <a:p>
            <a:fld id="{0B62D5CB-8769-475A-9BC8-A2F17E2F558B}" type="slidenum">
              <a:rPr kumimoji="1" lang="ja-JP" altLang="en-US" smtClean="0"/>
              <a:t>16</a:t>
            </a:fld>
            <a:endParaRPr kumimoji="1" lang="ja-JP" altLang="en-US" dirty="0"/>
          </a:p>
        </p:txBody>
      </p:sp>
      <p:graphicFrame>
        <p:nvGraphicFramePr>
          <p:cNvPr id="5" name="表 4"/>
          <p:cNvGraphicFramePr>
            <a:graphicFrameLocks noGrp="1"/>
          </p:cNvGraphicFramePr>
          <p:nvPr>
            <p:extLst/>
          </p:nvPr>
        </p:nvGraphicFramePr>
        <p:xfrm>
          <a:off x="112483" y="471598"/>
          <a:ext cx="11967029" cy="5809331"/>
        </p:xfrm>
        <a:graphic>
          <a:graphicData uri="http://schemas.openxmlformats.org/drawingml/2006/table">
            <a:tbl>
              <a:tblPr firstRow="1" firstCol="1" bandRow="1">
                <a:tableStyleId>{5C22544A-7EE6-4342-B048-85BDC9FD1C3A}</a:tableStyleId>
              </a:tblPr>
              <a:tblGrid>
                <a:gridCol w="510972">
                  <a:extLst>
                    <a:ext uri="{9D8B030D-6E8A-4147-A177-3AD203B41FA5}">
                      <a16:colId xmlns:a16="http://schemas.microsoft.com/office/drawing/2014/main" val="4214479889"/>
                    </a:ext>
                  </a:extLst>
                </a:gridCol>
                <a:gridCol w="1869030">
                  <a:extLst>
                    <a:ext uri="{9D8B030D-6E8A-4147-A177-3AD203B41FA5}">
                      <a16:colId xmlns:a16="http://schemas.microsoft.com/office/drawing/2014/main" val="2827451945"/>
                    </a:ext>
                  </a:extLst>
                </a:gridCol>
                <a:gridCol w="4359707">
                  <a:extLst>
                    <a:ext uri="{9D8B030D-6E8A-4147-A177-3AD203B41FA5}">
                      <a16:colId xmlns:a16="http://schemas.microsoft.com/office/drawing/2014/main" val="3330282666"/>
                    </a:ext>
                  </a:extLst>
                </a:gridCol>
                <a:gridCol w="2682240">
                  <a:extLst>
                    <a:ext uri="{9D8B030D-6E8A-4147-A177-3AD203B41FA5}">
                      <a16:colId xmlns:a16="http://schemas.microsoft.com/office/drawing/2014/main" val="2446586581"/>
                    </a:ext>
                  </a:extLst>
                </a:gridCol>
                <a:gridCol w="2545080">
                  <a:extLst>
                    <a:ext uri="{9D8B030D-6E8A-4147-A177-3AD203B41FA5}">
                      <a16:colId xmlns:a16="http://schemas.microsoft.com/office/drawing/2014/main" val="2405967172"/>
                    </a:ext>
                  </a:extLst>
                </a:gridCol>
              </a:tblGrid>
              <a:tr h="230130">
                <a:tc gridSpan="2">
                  <a:txBody>
                    <a:bodyPr/>
                    <a:lstStyle/>
                    <a:p>
                      <a:pPr algn="ctr">
                        <a:spcAft>
                          <a:spcPts val="0"/>
                        </a:spcAft>
                      </a:pPr>
                      <a:r>
                        <a:rPr lang="en-US" sz="1400" kern="100">
                          <a:effectLst/>
                        </a:rPr>
                        <a:t> </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spcAft>
                          <a:spcPts val="0"/>
                        </a:spcAft>
                      </a:pPr>
                      <a:r>
                        <a:rPr lang="ja-JP" sz="1400" kern="100" dirty="0">
                          <a:effectLst/>
                        </a:rPr>
                        <a:t>重症病床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sz="1400" kern="100" dirty="0">
                          <a:effectLst/>
                        </a:rPr>
                        <a:t>軽症中等症病床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sz="1400" kern="100" dirty="0">
                          <a:effectLst/>
                        </a:rPr>
                        <a:t>宿泊療養施設</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577943038"/>
                  </a:ext>
                </a:extLst>
              </a:tr>
              <a:tr h="266096">
                <a:tc rowSpan="5">
                  <a:txBody>
                    <a:bodyPr/>
                    <a:lstStyle/>
                    <a:p>
                      <a:pPr algn="just">
                        <a:spcAft>
                          <a:spcPts val="0"/>
                        </a:spcAft>
                      </a:pPr>
                      <a:r>
                        <a:rPr lang="ja-JP" sz="1400" kern="100" dirty="0">
                          <a:effectLst/>
                        </a:rPr>
                        <a:t>確保</a:t>
                      </a:r>
                      <a:r>
                        <a:rPr lang="ja-JP" sz="1400" kern="100" dirty="0" smtClean="0">
                          <a:effectLst/>
                        </a:rPr>
                        <a:t>計画</a:t>
                      </a:r>
                      <a:endParaRPr lang="en-US" altLang="ja-JP" sz="1400" kern="100" dirty="0" smtClean="0">
                        <a:effectLst/>
                      </a:endParaRPr>
                    </a:p>
                  </a:txBody>
                  <a:tcPr marL="68580" marR="68580" marT="0" marB="0" anchor="ctr"/>
                </a:tc>
                <a:tc>
                  <a:txBody>
                    <a:bodyPr/>
                    <a:lstStyle/>
                    <a:p>
                      <a:pPr algn="just">
                        <a:spcAft>
                          <a:spcPts val="0"/>
                        </a:spcAft>
                      </a:pPr>
                      <a:r>
                        <a:rPr lang="ja-JP" sz="1400" kern="100" dirty="0">
                          <a:effectLst/>
                        </a:rPr>
                        <a:t>フェーズ１</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９０</a:t>
                      </a:r>
                      <a:r>
                        <a:rPr lang="ja-JP" sz="1400" kern="100" dirty="0" smtClean="0">
                          <a:effectLst/>
                        </a:rPr>
                        <a:t>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１</a:t>
                      </a:r>
                      <a:r>
                        <a:rPr lang="en-US" altLang="ja-JP" sz="1400" kern="100" dirty="0" smtClean="0">
                          <a:effectLst/>
                        </a:rPr>
                        <a:t>,</a:t>
                      </a:r>
                      <a:r>
                        <a:rPr lang="ja-JP" altLang="en-US" sz="1400" kern="100" dirty="0" smtClean="0">
                          <a:effectLst/>
                        </a:rPr>
                        <a:t>０００</a:t>
                      </a:r>
                      <a:r>
                        <a:rPr lang="ja-JP" sz="1400" kern="100" dirty="0" smtClean="0">
                          <a:effectLst/>
                        </a:rPr>
                        <a:t>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８００</a:t>
                      </a:r>
                      <a:r>
                        <a:rPr lang="ja-JP" sz="1400" kern="100" dirty="0" smtClean="0">
                          <a:effectLst/>
                        </a:rPr>
                        <a:t>室</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654033225"/>
                  </a:ext>
                </a:extLst>
              </a:tr>
              <a:tr h="230130">
                <a:tc vMerge="1">
                  <a:txBody>
                    <a:bodyPr/>
                    <a:lstStyle/>
                    <a:p>
                      <a:endParaRPr kumimoji="1" lang="ja-JP" altLang="en-US"/>
                    </a:p>
                  </a:txBody>
                  <a:tcPr/>
                </a:tc>
                <a:tc>
                  <a:txBody>
                    <a:bodyPr/>
                    <a:lstStyle/>
                    <a:p>
                      <a:pPr algn="just">
                        <a:spcAft>
                          <a:spcPts val="0"/>
                        </a:spcAft>
                      </a:pPr>
                      <a:r>
                        <a:rPr lang="ja-JP" sz="1400" kern="100">
                          <a:effectLst/>
                        </a:rPr>
                        <a:t>フェーズ２</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１６０</a:t>
                      </a:r>
                      <a:r>
                        <a:rPr lang="ja-JP" sz="1400" kern="100" dirty="0" smtClean="0">
                          <a:effectLst/>
                        </a:rPr>
                        <a:t>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１</a:t>
                      </a:r>
                      <a:r>
                        <a:rPr lang="en-US" altLang="ja-JP" sz="1400" kern="100" dirty="0" smtClean="0">
                          <a:effectLst/>
                        </a:rPr>
                        <a:t>,</a:t>
                      </a:r>
                      <a:r>
                        <a:rPr lang="ja-JP" altLang="en-US" sz="1400" kern="100" dirty="0" smtClean="0">
                          <a:effectLst/>
                        </a:rPr>
                        <a:t>７００</a:t>
                      </a:r>
                      <a:r>
                        <a:rPr lang="ja-JP" sz="1400" kern="100" dirty="0" smtClean="0">
                          <a:effectLst/>
                        </a:rPr>
                        <a:t>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１</a:t>
                      </a:r>
                      <a:r>
                        <a:rPr lang="en-US" altLang="ja-JP" sz="1400" kern="100" dirty="0" smtClean="0">
                          <a:effectLst/>
                        </a:rPr>
                        <a:t>,</a:t>
                      </a:r>
                      <a:r>
                        <a:rPr lang="ja-JP" altLang="en-US" sz="1400" kern="100" dirty="0" smtClean="0">
                          <a:effectLst/>
                        </a:rPr>
                        <a:t>６００</a:t>
                      </a:r>
                      <a:r>
                        <a:rPr lang="ja-JP" sz="1400" kern="100" dirty="0" smtClean="0">
                          <a:effectLst/>
                        </a:rPr>
                        <a:t>室</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751493742"/>
                  </a:ext>
                </a:extLst>
              </a:tr>
              <a:tr h="230130">
                <a:tc vMerge="1">
                  <a:txBody>
                    <a:bodyPr/>
                    <a:lstStyle/>
                    <a:p>
                      <a:endParaRPr kumimoji="1" lang="ja-JP" altLang="en-US"/>
                    </a:p>
                  </a:txBody>
                  <a:tcPr/>
                </a:tc>
                <a:tc>
                  <a:txBody>
                    <a:bodyPr/>
                    <a:lstStyle/>
                    <a:p>
                      <a:pPr algn="just">
                        <a:spcAft>
                          <a:spcPts val="0"/>
                        </a:spcAft>
                      </a:pPr>
                      <a:r>
                        <a:rPr lang="ja-JP" sz="1400" kern="100" dirty="0">
                          <a:effectLst/>
                        </a:rPr>
                        <a:t>フェーズ３</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２５０</a:t>
                      </a:r>
                      <a:r>
                        <a:rPr lang="ja-JP" sz="1400" kern="100" dirty="0" smtClean="0">
                          <a:effectLst/>
                        </a:rPr>
                        <a:t>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２</a:t>
                      </a:r>
                      <a:r>
                        <a:rPr lang="en-US" altLang="ja-JP" sz="1400" kern="100" dirty="0" smtClean="0">
                          <a:effectLst/>
                        </a:rPr>
                        <a:t>,</a:t>
                      </a:r>
                      <a:r>
                        <a:rPr lang="ja-JP" altLang="en-US" sz="1400" kern="100" dirty="0" smtClean="0">
                          <a:effectLst/>
                        </a:rPr>
                        <a:t>０００</a:t>
                      </a:r>
                      <a:r>
                        <a:rPr lang="ja-JP" sz="1400" kern="100" dirty="0" smtClean="0">
                          <a:effectLst/>
                        </a:rPr>
                        <a:t>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２</a:t>
                      </a:r>
                      <a:r>
                        <a:rPr lang="en-US" sz="1400" kern="100" dirty="0" smtClean="0">
                          <a:effectLst/>
                        </a:rPr>
                        <a:t>,</a:t>
                      </a:r>
                      <a:r>
                        <a:rPr lang="ja-JP" altLang="en-US" sz="1400" kern="100" dirty="0" smtClean="0">
                          <a:effectLst/>
                        </a:rPr>
                        <a:t>４００</a:t>
                      </a:r>
                      <a:r>
                        <a:rPr lang="ja-JP" sz="1400" kern="100" dirty="0" smtClean="0">
                          <a:effectLst/>
                        </a:rPr>
                        <a:t>室</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780661412"/>
                  </a:ext>
                </a:extLst>
              </a:tr>
              <a:tr h="245580">
                <a:tc vMerge="1">
                  <a:txBody>
                    <a:bodyPr/>
                    <a:lstStyle/>
                    <a:p>
                      <a:endParaRPr kumimoji="1" lang="ja-JP" altLang="en-US"/>
                    </a:p>
                  </a:txBody>
                  <a:tcPr/>
                </a:tc>
                <a:tc>
                  <a:txBody>
                    <a:bodyPr/>
                    <a:lstStyle/>
                    <a:p>
                      <a:pPr algn="just">
                        <a:spcAft>
                          <a:spcPts val="0"/>
                        </a:spcAft>
                      </a:pPr>
                      <a:r>
                        <a:rPr lang="ja-JP" sz="1400" kern="100" dirty="0">
                          <a:effectLst/>
                        </a:rPr>
                        <a:t>フェーズ４</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３５０</a:t>
                      </a:r>
                      <a:r>
                        <a:rPr lang="ja-JP" sz="1400" kern="100" dirty="0" smtClean="0">
                          <a:effectLst/>
                        </a:rPr>
                        <a:t>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２</a:t>
                      </a:r>
                      <a:r>
                        <a:rPr lang="en-US" altLang="ja-JP" sz="1400" kern="100" dirty="0" smtClean="0">
                          <a:effectLst/>
                        </a:rPr>
                        <a:t>,</a:t>
                      </a:r>
                      <a:r>
                        <a:rPr lang="ja-JP" altLang="en-US" sz="1400" kern="100" dirty="0" smtClean="0">
                          <a:effectLst/>
                        </a:rPr>
                        <a:t>３５０</a:t>
                      </a:r>
                      <a:r>
                        <a:rPr lang="ja-JP" sz="1400" kern="100" dirty="0" smtClean="0">
                          <a:effectLst/>
                        </a:rPr>
                        <a:t>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４</a:t>
                      </a:r>
                      <a:r>
                        <a:rPr lang="en-US" altLang="ja-JP" sz="1400" kern="100" dirty="0" smtClean="0">
                          <a:effectLst/>
                        </a:rPr>
                        <a:t>,</a:t>
                      </a:r>
                      <a:r>
                        <a:rPr lang="ja-JP" altLang="en-US" sz="1400" kern="100" dirty="0" smtClean="0">
                          <a:effectLst/>
                        </a:rPr>
                        <a:t>０００</a:t>
                      </a:r>
                      <a:r>
                        <a:rPr lang="ja-JP" altLang="ja-JP" sz="1400" kern="100" dirty="0" smtClean="0">
                          <a:effectLst/>
                        </a:rPr>
                        <a:t>室</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653595924"/>
                  </a:ext>
                </a:extLst>
              </a:tr>
              <a:tr h="228714">
                <a:tc vMerge="1">
                  <a:txBody>
                    <a:bodyPr/>
                    <a:lstStyle/>
                    <a:p>
                      <a:endParaRPr kumimoji="1" lang="ja-JP" altLang="en-US"/>
                    </a:p>
                  </a:txBody>
                  <a:tcPr/>
                </a:tc>
                <a:tc>
                  <a:txBody>
                    <a:bodyPr/>
                    <a:lstStyle/>
                    <a:p>
                      <a:pPr algn="just">
                        <a:spcAft>
                          <a:spcPts val="0"/>
                        </a:spcAft>
                      </a:pPr>
                      <a:r>
                        <a:rPr lang="ja-JP" altLang="en-US" sz="1400" kern="100" dirty="0" smtClean="0">
                          <a:effectLst/>
                          <a:latin typeface="+mn-lt"/>
                          <a:ea typeface="+mn-ea"/>
                          <a:cs typeface="+mn-cs"/>
                        </a:rPr>
                        <a:t>災害級非常事態</a:t>
                      </a:r>
                      <a:r>
                        <a:rPr lang="ja-JP" altLang="en-US" sz="900" kern="100" dirty="0" smtClean="0">
                          <a:effectLst/>
                          <a:latin typeface="+mn-lt"/>
                          <a:ea typeface="+mn-ea"/>
                          <a:cs typeface="+mn-cs"/>
                        </a:rPr>
                        <a:t>（目標）</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５００</a:t>
                      </a:r>
                      <a:r>
                        <a:rPr lang="ja-JP" altLang="ja-JP" sz="1400" kern="100" dirty="0" smtClean="0">
                          <a:effectLst/>
                        </a:rPr>
                        <a:t>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３</a:t>
                      </a:r>
                      <a:r>
                        <a:rPr lang="en-US" altLang="ja-JP" sz="1400" kern="100" dirty="0" smtClean="0">
                          <a:effectLst/>
                        </a:rPr>
                        <a:t>,</a:t>
                      </a:r>
                      <a:r>
                        <a:rPr lang="ja-JP" altLang="en-US" sz="1400" kern="100" dirty="0" smtClean="0">
                          <a:effectLst/>
                        </a:rPr>
                        <a:t>０００</a:t>
                      </a:r>
                      <a:r>
                        <a:rPr lang="ja-JP" altLang="ja-JP" sz="1400" kern="100" dirty="0" smtClean="0">
                          <a:effectLst/>
                        </a:rPr>
                        <a:t>床</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ja-JP" sz="1400" kern="100" dirty="0" smtClean="0">
                          <a:effectLst/>
                        </a:rPr>
                        <a:t>―</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934773646"/>
                  </a:ext>
                </a:extLst>
              </a:tr>
              <a:tr h="1158038">
                <a:tc gridSpan="2">
                  <a:txBody>
                    <a:bodyPr/>
                    <a:lstStyle/>
                    <a:p>
                      <a:pPr algn="just">
                        <a:lnSpc>
                          <a:spcPts val="2000"/>
                        </a:lnSpc>
                        <a:spcAft>
                          <a:spcPts val="0"/>
                        </a:spcAft>
                      </a:pPr>
                      <a:r>
                        <a:rPr lang="ja-JP" altLang="en-US" sz="1400" kern="100" dirty="0" smtClean="0">
                          <a:effectLst/>
                          <a:latin typeface="+mn-lt"/>
                        </a:rPr>
                        <a:t>確保数等</a:t>
                      </a:r>
                    </a:p>
                    <a:p>
                      <a:pPr algn="just">
                        <a:lnSpc>
                          <a:spcPts val="1200"/>
                        </a:lnSpc>
                        <a:spcAft>
                          <a:spcPts val="0"/>
                        </a:spcAft>
                      </a:pPr>
                      <a:r>
                        <a:rPr lang="ja-JP" altLang="en-US" sz="1000" kern="100" dirty="0" smtClean="0">
                          <a:effectLst/>
                          <a:latin typeface="+mn-lt"/>
                        </a:rPr>
                        <a:t>　重症病床：</a:t>
                      </a:r>
                    </a:p>
                    <a:p>
                      <a:pPr algn="just">
                        <a:lnSpc>
                          <a:spcPts val="1200"/>
                        </a:lnSpc>
                        <a:spcAft>
                          <a:spcPts val="0"/>
                        </a:spcAft>
                      </a:pPr>
                      <a:r>
                        <a:rPr lang="ja-JP" altLang="en-US" sz="1000" kern="100" dirty="0" smtClean="0">
                          <a:effectLst/>
                          <a:latin typeface="+mn-lt"/>
                        </a:rPr>
                        <a:t>　　</a:t>
                      </a:r>
                      <a:r>
                        <a:rPr lang="en-US" altLang="ja-JP" sz="1000" kern="100" dirty="0" smtClean="0">
                          <a:effectLst/>
                          <a:latin typeface="+mn-lt"/>
                        </a:rPr>
                        <a:t>6</a:t>
                      </a:r>
                      <a:r>
                        <a:rPr lang="ja-JP" altLang="en-US" sz="1000" kern="100" dirty="0" smtClean="0">
                          <a:effectLst/>
                          <a:latin typeface="+mn-lt"/>
                        </a:rPr>
                        <a:t>月</a:t>
                      </a:r>
                      <a:r>
                        <a:rPr lang="en-US" altLang="ja-JP" sz="1000" kern="100" dirty="0" smtClean="0">
                          <a:effectLst/>
                          <a:latin typeface="+mn-lt"/>
                        </a:rPr>
                        <a:t>21</a:t>
                      </a:r>
                      <a:r>
                        <a:rPr lang="ja-JP" altLang="en-US" sz="1000" kern="100" dirty="0" smtClean="0">
                          <a:effectLst/>
                          <a:latin typeface="+mn-lt"/>
                        </a:rPr>
                        <a:t>日からフェーズ</a:t>
                      </a:r>
                      <a:r>
                        <a:rPr lang="en-US" altLang="ja-JP" sz="1000" kern="100" dirty="0" smtClean="0">
                          <a:effectLst/>
                          <a:latin typeface="+mn-lt"/>
                        </a:rPr>
                        <a:t>3</a:t>
                      </a:r>
                      <a:r>
                        <a:rPr lang="ja-JP" altLang="en-US" sz="1000" kern="100" dirty="0" smtClean="0">
                          <a:effectLst/>
                          <a:latin typeface="+mn-lt"/>
                        </a:rPr>
                        <a:t>へ移行</a:t>
                      </a:r>
                    </a:p>
                    <a:p>
                      <a:pPr algn="just">
                        <a:lnSpc>
                          <a:spcPts val="1200"/>
                        </a:lnSpc>
                        <a:spcAft>
                          <a:spcPts val="0"/>
                        </a:spcAft>
                      </a:pPr>
                      <a:r>
                        <a:rPr lang="ja-JP" altLang="en-US" sz="1000" kern="100" dirty="0" smtClean="0">
                          <a:effectLst/>
                          <a:latin typeface="+mn-lt"/>
                        </a:rPr>
                        <a:t>　軽症中等症病床：</a:t>
                      </a:r>
                    </a:p>
                    <a:p>
                      <a:pPr algn="just">
                        <a:lnSpc>
                          <a:spcPts val="1200"/>
                        </a:lnSpc>
                        <a:spcAft>
                          <a:spcPts val="0"/>
                        </a:spcAft>
                      </a:pPr>
                      <a:r>
                        <a:rPr lang="ja-JP" altLang="en-US" sz="1000" kern="100" dirty="0" smtClean="0">
                          <a:effectLst/>
                          <a:latin typeface="+mn-lt"/>
                        </a:rPr>
                        <a:t>　　</a:t>
                      </a:r>
                      <a:r>
                        <a:rPr lang="en-US" altLang="ja-JP" sz="1000" kern="100" dirty="0" smtClean="0">
                          <a:effectLst/>
                          <a:latin typeface="+mn-lt"/>
                        </a:rPr>
                        <a:t>6</a:t>
                      </a:r>
                      <a:r>
                        <a:rPr lang="ja-JP" altLang="en-US" sz="1000" kern="100" dirty="0" smtClean="0">
                          <a:effectLst/>
                          <a:latin typeface="+mn-lt"/>
                        </a:rPr>
                        <a:t>月</a:t>
                      </a:r>
                      <a:r>
                        <a:rPr lang="en-US" altLang="ja-JP" sz="1000" kern="100" dirty="0" smtClean="0">
                          <a:effectLst/>
                          <a:latin typeface="+mn-lt"/>
                        </a:rPr>
                        <a:t>21</a:t>
                      </a:r>
                      <a:r>
                        <a:rPr lang="ja-JP" altLang="en-US" sz="1000" kern="100" dirty="0" smtClean="0">
                          <a:effectLst/>
                          <a:latin typeface="+mn-lt"/>
                        </a:rPr>
                        <a:t>日からフェーズ２へ移行</a:t>
                      </a:r>
                    </a:p>
                    <a:p>
                      <a:pPr algn="just">
                        <a:lnSpc>
                          <a:spcPts val="1200"/>
                        </a:lnSpc>
                        <a:spcAft>
                          <a:spcPts val="0"/>
                        </a:spcAft>
                      </a:pPr>
                      <a:r>
                        <a:rPr lang="ja-JP" altLang="en-US" sz="1000" kern="100" dirty="0" smtClean="0">
                          <a:effectLst/>
                          <a:latin typeface="+mn-lt"/>
                        </a:rPr>
                        <a:t>　宿泊療養施設：</a:t>
                      </a:r>
                    </a:p>
                    <a:p>
                      <a:pPr algn="just">
                        <a:lnSpc>
                          <a:spcPts val="1200"/>
                        </a:lnSpc>
                        <a:spcAft>
                          <a:spcPts val="0"/>
                        </a:spcAft>
                      </a:pPr>
                      <a:r>
                        <a:rPr lang="ja-JP" altLang="en-US" sz="1000" kern="100" dirty="0" smtClean="0">
                          <a:effectLst/>
                          <a:latin typeface="+mn-lt"/>
                        </a:rPr>
                        <a:t>　　</a:t>
                      </a:r>
                      <a:r>
                        <a:rPr lang="en-US" altLang="ja-JP" sz="1000" kern="100" dirty="0" smtClean="0">
                          <a:effectLst/>
                          <a:latin typeface="+mn-lt"/>
                        </a:rPr>
                        <a:t>6</a:t>
                      </a:r>
                      <a:r>
                        <a:rPr lang="ja-JP" altLang="en-US" sz="1000" kern="100" dirty="0" smtClean="0">
                          <a:effectLst/>
                          <a:latin typeface="+mn-lt"/>
                        </a:rPr>
                        <a:t>月</a:t>
                      </a:r>
                      <a:r>
                        <a:rPr lang="en-US" altLang="ja-JP" sz="1000" kern="100" smtClean="0">
                          <a:effectLst/>
                          <a:latin typeface="+mn-lt"/>
                        </a:rPr>
                        <a:t>17</a:t>
                      </a:r>
                      <a:r>
                        <a:rPr lang="ja-JP" altLang="en-US" sz="1000" kern="100" smtClean="0">
                          <a:effectLst/>
                          <a:latin typeface="+mn-lt"/>
                        </a:rPr>
                        <a:t>日</a:t>
                      </a:r>
                      <a:r>
                        <a:rPr lang="ja-JP" altLang="en-US" sz="1000" kern="100" dirty="0" smtClean="0">
                          <a:effectLst/>
                          <a:latin typeface="+mn-lt"/>
                        </a:rPr>
                        <a:t>からフェーズ２へ移行</a:t>
                      </a:r>
                      <a:endParaRPr lang="ja-JP" altLang="en-US" sz="1000" kern="100" dirty="0">
                        <a:effectLst/>
                        <a:latin typeface="+mn-lt"/>
                      </a:endParaRPr>
                    </a:p>
                  </a:txBody>
                  <a:tcPr marL="68580" marR="68580" marT="0" marB="0" anchor="ctr"/>
                </a:tc>
                <a:tc hMerge="1">
                  <a:txBody>
                    <a:bodyPr/>
                    <a:lstStyle/>
                    <a:p>
                      <a:endParaRPr kumimoji="1" lang="ja-JP" altLang="en-US"/>
                    </a:p>
                  </a:txBody>
                  <a:tcPr/>
                </a:tc>
                <a:tc>
                  <a:txBody>
                    <a:bodyPr/>
                    <a:lstStyle/>
                    <a:p>
                      <a:pPr algn="ctr">
                        <a:lnSpc>
                          <a:spcPts val="2000"/>
                        </a:lnSpc>
                        <a:spcAft>
                          <a:spcPts val="0"/>
                        </a:spcAft>
                      </a:pPr>
                      <a:r>
                        <a:rPr lang="ja-JP" altLang="en-US" sz="1400" kern="100" dirty="0" smtClean="0">
                          <a:effectLst/>
                          <a:latin typeface="+mn-lt"/>
                        </a:rPr>
                        <a:t>確保数３５２床</a:t>
                      </a:r>
                      <a:endParaRPr lang="en-US" altLang="ja-JP" sz="1400" kern="100" baseline="30000" dirty="0" smtClean="0">
                        <a:effectLst/>
                        <a:latin typeface="+mn-lt"/>
                      </a:endParaRPr>
                    </a:p>
                  </a:txBody>
                  <a:tcPr marL="68580" marR="68580" marT="0" marB="0" anchor="ctr"/>
                </a:tc>
                <a:tc>
                  <a:txBody>
                    <a:bodyPr/>
                    <a:lstStyle/>
                    <a:p>
                      <a:pPr algn="ctr">
                        <a:lnSpc>
                          <a:spcPts val="2000"/>
                        </a:lnSpc>
                        <a:spcAft>
                          <a:spcPts val="0"/>
                        </a:spcAft>
                      </a:pPr>
                      <a:r>
                        <a:rPr lang="ja-JP" altLang="en-US" sz="1400" kern="100" dirty="0" smtClean="0">
                          <a:effectLst/>
                          <a:latin typeface="+mn-lt"/>
                        </a:rPr>
                        <a:t>確保数２，３４７床</a:t>
                      </a:r>
                      <a:endParaRPr lang="en-US" altLang="ja-JP" sz="1400" kern="100" dirty="0" smtClean="0">
                        <a:effectLst/>
                        <a:latin typeface="+mn-lt"/>
                      </a:endParaRPr>
                    </a:p>
                  </a:txBody>
                  <a:tcPr marL="68580" marR="68580" marT="0" marB="0" anchor="ctr"/>
                </a:tc>
                <a:tc>
                  <a:txBody>
                    <a:bodyPr/>
                    <a:lstStyle/>
                    <a:p>
                      <a:pPr algn="ctr">
                        <a:spcAft>
                          <a:spcPts val="0"/>
                        </a:spcAft>
                      </a:pPr>
                      <a:r>
                        <a:rPr lang="ja-JP" altLang="en-US" sz="1400" kern="100" dirty="0" smtClean="0">
                          <a:effectLst/>
                        </a:rPr>
                        <a:t>３</a:t>
                      </a:r>
                      <a:r>
                        <a:rPr lang="ja-JP" sz="1400" kern="100" dirty="0" smtClean="0">
                          <a:effectLst/>
                        </a:rPr>
                        <a:t>，</a:t>
                      </a:r>
                      <a:r>
                        <a:rPr lang="ja-JP" altLang="en-US" sz="1400" kern="100" dirty="0" smtClean="0">
                          <a:effectLst/>
                        </a:rPr>
                        <a:t>９８６</a:t>
                      </a:r>
                      <a:r>
                        <a:rPr lang="ja-JP" sz="1400" kern="100" dirty="0" smtClean="0">
                          <a:effectLst/>
                        </a:rPr>
                        <a:t>室</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546789386"/>
                  </a:ext>
                </a:extLst>
              </a:tr>
              <a:tr h="832711">
                <a:tc gridSpan="2">
                  <a:txBody>
                    <a:bodyPr/>
                    <a:lstStyle/>
                    <a:p>
                      <a:pPr algn="just">
                        <a:spcAft>
                          <a:spcPts val="0"/>
                        </a:spcAft>
                      </a:pPr>
                      <a:r>
                        <a:rPr lang="ja-JP" sz="1400" kern="100" dirty="0">
                          <a:effectLst/>
                          <a:latin typeface="+mn-lt"/>
                        </a:rPr>
                        <a:t>入院・</a:t>
                      </a:r>
                      <a:r>
                        <a:rPr lang="ja-JP" sz="1400" kern="100" dirty="0" smtClean="0">
                          <a:effectLst/>
                          <a:latin typeface="+mn-lt"/>
                        </a:rPr>
                        <a:t>療養者数</a:t>
                      </a:r>
                      <a:endParaRPr lang="en-US" altLang="ja-JP" sz="1400" kern="100" dirty="0" smtClean="0">
                        <a:effectLst/>
                        <a:latin typeface="+mn-lt"/>
                      </a:endParaRPr>
                    </a:p>
                    <a:p>
                      <a:pPr algn="just">
                        <a:spcAft>
                          <a:spcPts val="0"/>
                        </a:spcAft>
                      </a:pPr>
                      <a:r>
                        <a:rPr lang="ja-JP" altLang="en-US" sz="1400" kern="100" dirty="0" smtClean="0">
                          <a:effectLst/>
                          <a:latin typeface="+mn-lt"/>
                          <a:ea typeface="游明朝" panose="02020400000000000000" pitchFamily="18" charset="-128"/>
                          <a:cs typeface="Times New Roman" panose="02020603050405020304" pitchFamily="18" charset="0"/>
                        </a:rPr>
                        <a:t>　</a:t>
                      </a:r>
                      <a:r>
                        <a:rPr lang="ja-JP" altLang="en-US" sz="1400" kern="100" dirty="0" smtClean="0">
                          <a:effectLst/>
                          <a:latin typeface="+mn-ea"/>
                          <a:ea typeface="+mn-ea"/>
                          <a:cs typeface="Times New Roman" panose="02020603050405020304" pitchFamily="18" charset="0"/>
                        </a:rPr>
                        <a:t>（別途、自宅療養　</a:t>
                      </a:r>
                      <a:endParaRPr lang="en-US" altLang="ja-JP" sz="1400" kern="100" dirty="0" smtClean="0">
                        <a:effectLst/>
                        <a:latin typeface="+mn-ea"/>
                        <a:ea typeface="+mn-ea"/>
                        <a:cs typeface="Times New Roman" panose="02020603050405020304" pitchFamily="18" charset="0"/>
                      </a:endParaRPr>
                    </a:p>
                    <a:p>
                      <a:pPr algn="just">
                        <a:spcAft>
                          <a:spcPts val="0"/>
                        </a:spcAft>
                      </a:pPr>
                      <a:r>
                        <a:rPr lang="ja-JP" altLang="en-US" sz="1400" kern="100" dirty="0" smtClean="0">
                          <a:effectLst/>
                          <a:latin typeface="+mn-ea"/>
                          <a:ea typeface="+mn-ea"/>
                          <a:cs typeface="Times New Roman" panose="02020603050405020304" pitchFamily="18" charset="0"/>
                        </a:rPr>
                        <a:t>　　　　１</a:t>
                      </a:r>
                      <a:r>
                        <a:rPr lang="en-US" altLang="ja-JP" sz="1400" kern="100" dirty="0" smtClean="0">
                          <a:effectLst/>
                          <a:latin typeface="+mn-ea"/>
                          <a:ea typeface="+mn-ea"/>
                          <a:cs typeface="Times New Roman" panose="02020603050405020304" pitchFamily="18" charset="0"/>
                        </a:rPr>
                        <a:t>,</a:t>
                      </a:r>
                      <a:r>
                        <a:rPr lang="ja-JP" altLang="en-US" sz="1400" kern="100" dirty="0" smtClean="0">
                          <a:effectLst/>
                          <a:latin typeface="+mn-ea"/>
                          <a:ea typeface="+mn-ea"/>
                          <a:cs typeface="Times New Roman" panose="02020603050405020304" pitchFamily="18" charset="0"/>
                        </a:rPr>
                        <a:t>４１３人）</a:t>
                      </a:r>
                      <a:endParaRPr lang="ja-JP" sz="1400" kern="100" dirty="0">
                        <a:effectLst/>
                        <a:latin typeface="+mn-ea"/>
                        <a:ea typeface="+mn-ea"/>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spcAft>
                          <a:spcPts val="0"/>
                        </a:spcAft>
                      </a:pPr>
                      <a:r>
                        <a:rPr lang="ja-JP" altLang="en-US" sz="1400" kern="100" dirty="0" smtClean="0">
                          <a:effectLst/>
                        </a:rPr>
                        <a:t>１２０</a:t>
                      </a:r>
                      <a:r>
                        <a:rPr lang="ja-JP" sz="1400" kern="100" dirty="0" smtClean="0">
                          <a:effectLst/>
                        </a:rPr>
                        <a:t>人</a:t>
                      </a:r>
                      <a:r>
                        <a:rPr lang="en-US" altLang="ja-JP" sz="1400" kern="100" dirty="0" smtClean="0">
                          <a:effectLst/>
                        </a:rPr>
                        <a:t>※</a:t>
                      </a:r>
                    </a:p>
                    <a:p>
                      <a:pPr algn="l">
                        <a:spcAft>
                          <a:spcPts val="0"/>
                        </a:spcAft>
                      </a:pPr>
                      <a:r>
                        <a:rPr lang="en-US" altLang="ja-JP"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上記の他、対応可能な軽症中等症患者受入医療機関等において、治療継</a:t>
                      </a:r>
                      <a:endParaRPr lang="en-US" altLang="ja-JP" sz="105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l">
                        <a:spcAft>
                          <a:spcPts val="0"/>
                        </a:spcAft>
                      </a:pPr>
                      <a:r>
                        <a:rPr lang="ja-JP" altLang="en-US"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　 続をしている者　２人</a:t>
                      </a:r>
                      <a:endParaRPr lang="en-US" altLang="ja-JP" sz="105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algn="ctr">
                        <a:spcAft>
                          <a:spcPts val="0"/>
                        </a:spcAft>
                      </a:pPr>
                      <a:r>
                        <a:rPr lang="ja-JP" altLang="en-US"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b="1" kern="100" dirty="0" smtClean="0">
                          <a:effectLst/>
                          <a:latin typeface="Meiryo UI" panose="020B0604030504040204" pitchFamily="50" charset="-128"/>
                          <a:ea typeface="Meiryo UI" panose="020B0604030504040204" pitchFamily="50" charset="-128"/>
                          <a:cs typeface="Times New Roman" panose="02020603050405020304" pitchFamily="18" charset="0"/>
                        </a:rPr>
                        <a:t>（計　重症者数　１２２人）</a:t>
                      </a:r>
                    </a:p>
                  </a:txBody>
                  <a:tcPr marL="68580" marR="68580" marT="0" marB="0" anchor="ctr"/>
                </a:tc>
                <a:tc>
                  <a:txBody>
                    <a:bodyPr/>
                    <a:lstStyle/>
                    <a:p>
                      <a:pPr algn="ctr">
                        <a:lnSpc>
                          <a:spcPts val="2000"/>
                        </a:lnSpc>
                        <a:spcAft>
                          <a:spcPts val="0"/>
                        </a:spcAft>
                      </a:pPr>
                      <a:r>
                        <a:rPr lang="ja-JP" altLang="en-US" sz="1400" kern="100" dirty="0" smtClean="0">
                          <a:effectLst/>
                        </a:rPr>
                        <a:t>５９３</a:t>
                      </a:r>
                      <a:r>
                        <a:rPr lang="ja-JP" sz="1400" kern="100" dirty="0" smtClean="0">
                          <a:effectLst/>
                        </a:rPr>
                        <a:t>人</a:t>
                      </a:r>
                      <a:r>
                        <a:rPr lang="en-US" altLang="ja-JP" sz="1400" kern="100" dirty="0" smtClean="0">
                          <a:effectLst/>
                        </a:rPr>
                        <a:t>※</a:t>
                      </a:r>
                    </a:p>
                    <a:p>
                      <a:pPr algn="l">
                        <a:lnSpc>
                          <a:spcPct val="100000"/>
                        </a:lnSpc>
                        <a:spcAft>
                          <a:spcPts val="0"/>
                        </a:spcAft>
                      </a:pPr>
                      <a:r>
                        <a:rPr lang="ja-JP" altLang="en-US"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　　　　　　　</a:t>
                      </a:r>
                      <a:r>
                        <a:rPr lang="en-US" altLang="ja-JP"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050" kern="100" dirty="0" smtClean="0">
                          <a:effectLst/>
                          <a:latin typeface="Meiryo UI" panose="020B0604030504040204" pitchFamily="50" charset="-128"/>
                          <a:ea typeface="Meiryo UI" panose="020B0604030504040204" pitchFamily="50" charset="-128"/>
                          <a:cs typeface="Times New Roman" panose="02020603050405020304" pitchFamily="18" charset="0"/>
                        </a:rPr>
                        <a:t>左記２人を含む</a:t>
                      </a:r>
                    </a:p>
                  </a:txBody>
                  <a:tcPr marL="68580" marR="68580" marT="0" marB="0" anchor="ctr"/>
                </a:tc>
                <a:tc>
                  <a:txBody>
                    <a:bodyPr/>
                    <a:lstStyle/>
                    <a:p>
                      <a:pPr algn="ctr">
                        <a:spcAft>
                          <a:spcPts val="0"/>
                        </a:spcAft>
                      </a:pPr>
                      <a:r>
                        <a:rPr lang="ja-JP" altLang="en-US" sz="1400" kern="100" dirty="0" smtClean="0">
                          <a:effectLst/>
                        </a:rPr>
                        <a:t>２４０</a:t>
                      </a:r>
                      <a:r>
                        <a:rPr lang="ja-JP" sz="1400" kern="100" dirty="0" smtClean="0">
                          <a:effectLst/>
                        </a:rPr>
                        <a:t>人</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050586094"/>
                  </a:ext>
                </a:extLst>
              </a:tr>
              <a:tr h="908219">
                <a:tc gridSpan="2">
                  <a:txBody>
                    <a:bodyPr/>
                    <a:lstStyle/>
                    <a:p>
                      <a:pPr algn="just">
                        <a:spcAft>
                          <a:spcPts val="0"/>
                        </a:spcAft>
                      </a:pPr>
                      <a:r>
                        <a:rPr lang="ja-JP" sz="1400" kern="100" dirty="0" smtClean="0">
                          <a:effectLst/>
                          <a:latin typeface="+mn-lt"/>
                        </a:rPr>
                        <a:t>使用率</a:t>
                      </a:r>
                      <a:endParaRPr lang="en-US" altLang="ja-JP" sz="1400" kern="100" dirty="0" smtClean="0">
                        <a:effectLst/>
                        <a:latin typeface="+mn-lt"/>
                      </a:endParaRPr>
                    </a:p>
                  </a:txBody>
                  <a:tcPr marL="68580" marR="68580" marT="0" marB="0" anchor="ctr"/>
                </a:tc>
                <a:tc hMerge="1">
                  <a:txBody>
                    <a:bodyPr/>
                    <a:lstStyle/>
                    <a:p>
                      <a:endParaRPr kumimoji="1" lang="ja-JP" altLang="en-US"/>
                    </a:p>
                  </a:txBody>
                  <a:tcPr/>
                </a:tc>
                <a:tc>
                  <a:txBody>
                    <a:bodyPr/>
                    <a:lstStyle/>
                    <a:p>
                      <a:pPr algn="ctr">
                        <a:spcAft>
                          <a:spcPts val="0"/>
                        </a:spcAft>
                      </a:pPr>
                      <a:r>
                        <a:rPr lang="ja-JP" altLang="en-US" sz="1400" kern="100" dirty="0" smtClean="0">
                          <a:effectLst/>
                        </a:rPr>
                        <a:t>３４．１％</a:t>
                      </a:r>
                      <a:r>
                        <a:rPr lang="ja-JP" altLang="en-US" sz="1400" kern="100" baseline="0" dirty="0" smtClean="0">
                          <a:effectLst/>
                        </a:rPr>
                        <a:t> </a:t>
                      </a:r>
                      <a:r>
                        <a:rPr lang="en-US" altLang="ja-JP" sz="1400" b="0" kern="100" dirty="0" smtClean="0">
                          <a:effectLst/>
                          <a:latin typeface="+mn-ea"/>
                          <a:ea typeface="+mn-ea"/>
                          <a:cs typeface="Times New Roman" panose="02020603050405020304" pitchFamily="18" charset="0"/>
                        </a:rPr>
                        <a:t>※1</a:t>
                      </a:r>
                      <a:endParaRPr lang="en-US" altLang="ja-JP" sz="1400" kern="100" dirty="0" smtClean="0">
                        <a:effectLst/>
                      </a:endParaRPr>
                    </a:p>
                    <a:p>
                      <a:pPr algn="ctr">
                        <a:spcAft>
                          <a:spcPts val="0"/>
                        </a:spcAft>
                      </a:pPr>
                      <a:r>
                        <a:rPr lang="ja-JP" altLang="en-US" sz="1400" kern="100" dirty="0" smtClean="0">
                          <a:effectLst/>
                        </a:rPr>
                        <a:t>（入院者数１２０</a:t>
                      </a:r>
                      <a:r>
                        <a:rPr lang="en-US" altLang="ja-JP" sz="1400" kern="100" dirty="0" smtClean="0">
                          <a:effectLst/>
                        </a:rPr>
                        <a:t>/</a:t>
                      </a:r>
                      <a:r>
                        <a:rPr lang="ja-JP" altLang="en-US" sz="1400" kern="100" dirty="0" smtClean="0">
                          <a:effectLst/>
                        </a:rPr>
                        <a:t>確保数等３５２）</a:t>
                      </a:r>
                      <a:endParaRPr lang="en-US" altLang="ja-JP" sz="1400" kern="100" dirty="0" smtClean="0">
                        <a:effectLst/>
                      </a:endParaRPr>
                    </a:p>
                    <a:p>
                      <a:pPr algn="ctr">
                        <a:spcAft>
                          <a:spcPts val="0"/>
                        </a:spcAft>
                      </a:pPr>
                      <a:endParaRPr lang="en-US" altLang="ja-JP" sz="1200" kern="100" dirty="0" smtClean="0">
                        <a:effectLst/>
                      </a:endParaRPr>
                    </a:p>
                    <a:p>
                      <a:pPr algn="ctr">
                        <a:spcAft>
                          <a:spcPts val="0"/>
                        </a:spcAft>
                      </a:pPr>
                      <a:r>
                        <a:rPr lang="ja-JP" altLang="en-US" sz="1200" kern="100" dirty="0" smtClean="0">
                          <a:effectLst/>
                        </a:rPr>
                        <a:t>大阪モデルに基づく使用率は、５３．６％</a:t>
                      </a:r>
                      <a:endParaRPr lang="en-US" altLang="ja-JP" sz="1200" kern="100" dirty="0" smtClean="0">
                        <a:effectLst/>
                      </a:endParaRPr>
                    </a:p>
                    <a:p>
                      <a:pPr algn="ctr">
                        <a:spcAft>
                          <a:spcPts val="0"/>
                        </a:spcAft>
                      </a:pPr>
                      <a:r>
                        <a:rPr lang="ja-JP" altLang="en-US" sz="1200" kern="100" dirty="0" smtClean="0">
                          <a:effectLst/>
                        </a:rPr>
                        <a:t>（入院者数１２０／確保病床数２２４）</a:t>
                      </a:r>
                      <a:endParaRPr lang="en-US" altLang="ja-JP" sz="1400" kern="100" dirty="0" smtClean="0">
                        <a:effectLst/>
                      </a:endParaRPr>
                    </a:p>
                  </a:txBody>
                  <a:tcPr marL="68580" marR="68580" marT="0" marB="0" anchor="ctr"/>
                </a:tc>
                <a:tc>
                  <a:txBody>
                    <a:bodyPr/>
                    <a:lstStyle/>
                    <a:p>
                      <a:pPr algn="ctr">
                        <a:lnSpc>
                          <a:spcPts val="1600"/>
                        </a:lnSpc>
                        <a:spcAft>
                          <a:spcPts val="0"/>
                        </a:spcAft>
                      </a:pPr>
                      <a:r>
                        <a:rPr lang="ja-JP" altLang="en-US" sz="1400" kern="100" dirty="0" smtClean="0">
                          <a:effectLst/>
                        </a:rPr>
                        <a:t>２５．３</a:t>
                      </a:r>
                      <a:r>
                        <a:rPr lang="ja-JP" sz="1400" kern="100" dirty="0" smtClean="0">
                          <a:effectLst/>
                        </a:rPr>
                        <a:t>％</a:t>
                      </a:r>
                      <a:endParaRPr lang="en-US" altLang="ja-JP" sz="1400" kern="100" dirty="0" smtClean="0">
                        <a:effectLst/>
                      </a:endParaRPr>
                    </a:p>
                    <a:p>
                      <a:pPr algn="ctr">
                        <a:lnSpc>
                          <a:spcPts val="1600"/>
                        </a:lnSpc>
                        <a:spcAft>
                          <a:spcPts val="0"/>
                        </a:spcAft>
                      </a:pPr>
                      <a:r>
                        <a:rPr lang="ja-JP" sz="1400" kern="100" dirty="0" smtClean="0">
                          <a:effectLst/>
                        </a:rPr>
                        <a:t>（</a:t>
                      </a:r>
                      <a:r>
                        <a:rPr lang="ja-JP" altLang="en-US" sz="1400" kern="100" dirty="0" smtClean="0">
                          <a:effectLst/>
                        </a:rPr>
                        <a:t>５９３</a:t>
                      </a:r>
                      <a:r>
                        <a:rPr lang="ja-JP" sz="1400" kern="100" dirty="0" smtClean="0">
                          <a:effectLst/>
                        </a:rPr>
                        <a:t>／</a:t>
                      </a:r>
                      <a:r>
                        <a:rPr lang="ja-JP" altLang="en-US" sz="1400" kern="100" dirty="0" smtClean="0">
                          <a:effectLst/>
                        </a:rPr>
                        <a:t>２</a:t>
                      </a:r>
                      <a:r>
                        <a:rPr lang="en-US" altLang="ja-JP" sz="1400" kern="100" dirty="0" smtClean="0">
                          <a:effectLst/>
                        </a:rPr>
                        <a:t>,</a:t>
                      </a:r>
                      <a:r>
                        <a:rPr lang="ja-JP" altLang="en-US" sz="1400" kern="100" dirty="0" smtClean="0">
                          <a:effectLst/>
                        </a:rPr>
                        <a:t>３４７）</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400" kern="100" dirty="0" smtClean="0">
                          <a:effectLst/>
                        </a:rPr>
                        <a:t>６．０</a:t>
                      </a:r>
                      <a:r>
                        <a:rPr lang="ja-JP" sz="1400" kern="100" dirty="0" smtClean="0">
                          <a:effectLst/>
                        </a:rPr>
                        <a:t>％</a:t>
                      </a:r>
                      <a:endParaRPr lang="en-US" altLang="ja-JP" sz="1400" kern="100" dirty="0" smtClean="0">
                        <a:effectLst/>
                      </a:endParaRPr>
                    </a:p>
                    <a:p>
                      <a:pPr algn="ctr">
                        <a:spcAft>
                          <a:spcPts val="0"/>
                        </a:spcAft>
                      </a:pPr>
                      <a:r>
                        <a:rPr lang="ja-JP" sz="1400" kern="100" dirty="0" smtClean="0">
                          <a:effectLst/>
                        </a:rPr>
                        <a:t>（</a:t>
                      </a:r>
                      <a:r>
                        <a:rPr lang="ja-JP" altLang="en-US" sz="1400" kern="100" dirty="0" smtClean="0">
                          <a:effectLst/>
                        </a:rPr>
                        <a:t>２４０</a:t>
                      </a:r>
                      <a:r>
                        <a:rPr lang="ja-JP" sz="1400" kern="100" dirty="0" smtClean="0">
                          <a:effectLst/>
                        </a:rPr>
                        <a:t>／</a:t>
                      </a:r>
                      <a:r>
                        <a:rPr lang="ja-JP" altLang="en-US" sz="1400" kern="100" dirty="0" smtClean="0">
                          <a:effectLst/>
                        </a:rPr>
                        <a:t>３</a:t>
                      </a:r>
                      <a:r>
                        <a:rPr lang="en-US" altLang="ja-JP" sz="1400" kern="100" dirty="0" smtClean="0">
                          <a:effectLst/>
                        </a:rPr>
                        <a:t>,</a:t>
                      </a:r>
                      <a:r>
                        <a:rPr lang="ja-JP" altLang="en-US" sz="1400" kern="100" dirty="0" smtClean="0">
                          <a:effectLst/>
                        </a:rPr>
                        <a:t>９８６</a:t>
                      </a:r>
                      <a:r>
                        <a:rPr lang="ja-JP" sz="1400" kern="100" dirty="0" smtClean="0">
                          <a:effectLst/>
                        </a:rPr>
                        <a:t>）</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738953785"/>
                  </a:ext>
                </a:extLst>
              </a:tr>
              <a:tr h="709546">
                <a:tc rowSpan="2" gridSpan="2">
                  <a:txBody>
                    <a:bodyPr/>
                    <a:lstStyle/>
                    <a:p>
                      <a:pPr algn="just">
                        <a:spcAft>
                          <a:spcPts val="0"/>
                        </a:spcAft>
                      </a:pPr>
                      <a:r>
                        <a:rPr lang="ja-JP" altLang="en-US" sz="1400" kern="100" dirty="0" smtClean="0">
                          <a:effectLst/>
                          <a:latin typeface="+mn-lt"/>
                        </a:rPr>
                        <a:t>運用</a:t>
                      </a:r>
                      <a:r>
                        <a:rPr lang="ja-JP" altLang="ja-JP" sz="1400" kern="100" dirty="0" smtClean="0">
                          <a:effectLst/>
                          <a:latin typeface="+mn-lt"/>
                        </a:rPr>
                        <a:t>率</a:t>
                      </a:r>
                      <a:endParaRPr lang="ja-JP" altLang="ja-JP" sz="1400" kern="100" dirty="0" smtClean="0">
                        <a:effectLst/>
                        <a:latin typeface="+mn-lt"/>
                        <a:ea typeface="游明朝" panose="02020400000000000000" pitchFamily="18" charset="-128"/>
                        <a:cs typeface="Times New Roman" panose="02020603050405020304" pitchFamily="18" charset="0"/>
                      </a:endParaRPr>
                    </a:p>
                  </a:txBody>
                  <a:tcPr marL="68580" marR="68580" marT="0" marB="0" anchor="ctr"/>
                </a:tc>
                <a:tc rowSpan="2" hMerge="1">
                  <a:txBody>
                    <a:bodyPr/>
                    <a:lstStyle/>
                    <a:p>
                      <a:endParaRPr kumimoji="1" lang="ja-JP" altLang="en-US"/>
                    </a:p>
                  </a:txBody>
                  <a:tcPr/>
                </a:tc>
                <a:tc>
                  <a:txBody>
                    <a:bodyPr/>
                    <a:lstStyle/>
                    <a:p>
                      <a:pPr algn="ctr">
                        <a:spcAft>
                          <a:spcPts val="0"/>
                        </a:spcAft>
                      </a:pPr>
                      <a:r>
                        <a:rPr lang="ja-JP" altLang="en-US" sz="1600" b="1" kern="100" dirty="0" smtClean="0">
                          <a:effectLst/>
                          <a:latin typeface="+mn-ea"/>
                          <a:ea typeface="+mn-ea"/>
                          <a:cs typeface="Times New Roman" panose="02020603050405020304" pitchFamily="18" charset="0"/>
                        </a:rPr>
                        <a:t>３５．８％ </a:t>
                      </a:r>
                      <a:r>
                        <a:rPr lang="en-US" altLang="ja-JP" sz="1400" b="0" kern="100" dirty="0" smtClean="0">
                          <a:effectLst/>
                          <a:latin typeface="+mn-ea"/>
                          <a:ea typeface="+mn-ea"/>
                          <a:cs typeface="Times New Roman" panose="02020603050405020304" pitchFamily="18" charset="0"/>
                        </a:rPr>
                        <a:t>※1</a:t>
                      </a:r>
                    </a:p>
                    <a:p>
                      <a:pPr algn="ctr">
                        <a:spcAft>
                          <a:spcPts val="0"/>
                        </a:spcAft>
                      </a:pPr>
                      <a:r>
                        <a:rPr lang="ja-JP" altLang="en-US" sz="1600" b="1" kern="100" dirty="0" smtClean="0">
                          <a:effectLst/>
                          <a:latin typeface="+mn-ea"/>
                          <a:ea typeface="+mn-ea"/>
                          <a:cs typeface="Times New Roman" panose="02020603050405020304" pitchFamily="18" charset="0"/>
                        </a:rPr>
                        <a:t>（入院者数１２０／運用数３３５</a:t>
                      </a:r>
                      <a:r>
                        <a:rPr lang="en-US" altLang="ja-JP" sz="1600" b="1" kern="100" dirty="0" smtClean="0">
                          <a:effectLst/>
                          <a:latin typeface="+mn-ea"/>
                          <a:ea typeface="+mn-ea"/>
                          <a:cs typeface="Times New Roman" panose="02020603050405020304" pitchFamily="18" charset="0"/>
                        </a:rPr>
                        <a:t>)</a:t>
                      </a:r>
                    </a:p>
                    <a:p>
                      <a:pPr algn="ctr">
                        <a:spcAft>
                          <a:spcPts val="0"/>
                        </a:spcAft>
                      </a:pPr>
                      <a:endParaRPr lang="en-US" altLang="ja-JP" sz="600" b="0" kern="100" dirty="0" smtClean="0">
                        <a:effectLst/>
                        <a:latin typeface="+mn-ea"/>
                        <a:ea typeface="+mn-ea"/>
                        <a:cs typeface="Times New Roman" panose="02020603050405020304" pitchFamily="18" charset="0"/>
                      </a:endParaRPr>
                    </a:p>
                    <a:p>
                      <a:pPr algn="ctr">
                        <a:spcAft>
                          <a:spcPts val="0"/>
                        </a:spcAft>
                      </a:pPr>
                      <a:r>
                        <a:rPr lang="ja-JP" altLang="en-US" sz="1200" b="0" kern="100" dirty="0" smtClean="0">
                          <a:effectLst/>
                          <a:latin typeface="+mn-ea"/>
                          <a:ea typeface="+mn-ea"/>
                          <a:cs typeface="Times New Roman" panose="02020603050405020304" pitchFamily="18" charset="0"/>
                        </a:rPr>
                        <a:t>うち、大阪コロナ重症センター（１５／２９）</a:t>
                      </a:r>
                      <a:endParaRPr lang="en-US" altLang="ja-JP" sz="1200" b="0" kern="100" dirty="0" smtClean="0">
                        <a:effectLst/>
                        <a:latin typeface="+mn-ea"/>
                        <a:ea typeface="+mn-ea"/>
                        <a:cs typeface="Times New Roman" panose="02020603050405020304" pitchFamily="18" charset="0"/>
                      </a:endParaRPr>
                    </a:p>
                  </a:txBody>
                  <a:tcPr marL="68580" marR="68580" marT="0" marB="0" anchor="ctr"/>
                </a:tc>
                <a:tc rowSpan="2">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ja-JP" altLang="en-US" sz="1600" b="1" kern="100" dirty="0" smtClean="0">
                          <a:effectLst/>
                          <a:latin typeface="+mn-ea"/>
                          <a:ea typeface="+mn-ea"/>
                        </a:rPr>
                        <a:t>２５．３</a:t>
                      </a:r>
                      <a:r>
                        <a:rPr lang="ja-JP" altLang="ja-JP" sz="1600" b="1" kern="100" dirty="0" smtClean="0">
                          <a:effectLst/>
                          <a:latin typeface="+mn-ea"/>
                          <a:ea typeface="+mn-ea"/>
                        </a:rPr>
                        <a:t>％</a:t>
                      </a:r>
                      <a:endParaRPr lang="en-US" altLang="ja-JP" sz="1600" b="1" kern="100" dirty="0" smtClean="0">
                        <a:effectLst/>
                        <a:latin typeface="+mn-ea"/>
                        <a:ea typeface="+mn-ea"/>
                      </a:endParaRPr>
                    </a:p>
                    <a:p>
                      <a:pPr marL="0" marR="0" lvl="0" indent="0" algn="ctr" defTabSz="914400" rtl="0" eaLnBrk="1" fontAlgn="auto" latinLnBrk="0" hangingPunct="1">
                        <a:lnSpc>
                          <a:spcPts val="1600"/>
                        </a:lnSpc>
                        <a:spcBef>
                          <a:spcPts val="0"/>
                        </a:spcBef>
                        <a:spcAft>
                          <a:spcPts val="0"/>
                        </a:spcAft>
                        <a:buClrTx/>
                        <a:buSzTx/>
                        <a:buFontTx/>
                        <a:buNone/>
                        <a:tabLst/>
                        <a:defRPr/>
                      </a:pPr>
                      <a:r>
                        <a:rPr lang="ja-JP" altLang="ja-JP" sz="1600" b="1" kern="100" dirty="0" smtClean="0">
                          <a:effectLst/>
                          <a:latin typeface="+mn-ea"/>
                          <a:ea typeface="+mn-ea"/>
                        </a:rPr>
                        <a:t>（</a:t>
                      </a:r>
                      <a:r>
                        <a:rPr lang="ja-JP" altLang="en-US" sz="1600" b="1" kern="100" dirty="0" smtClean="0">
                          <a:effectLst/>
                          <a:latin typeface="+mn-ea"/>
                          <a:ea typeface="+mn-ea"/>
                        </a:rPr>
                        <a:t>５９３</a:t>
                      </a:r>
                      <a:r>
                        <a:rPr lang="ja-JP" altLang="ja-JP" sz="1600" b="1" kern="100" dirty="0" smtClean="0">
                          <a:effectLst/>
                          <a:latin typeface="+mn-ea"/>
                          <a:ea typeface="+mn-ea"/>
                        </a:rPr>
                        <a:t>／</a:t>
                      </a:r>
                      <a:r>
                        <a:rPr lang="ja-JP" altLang="en-US" sz="1600" b="1" kern="100" dirty="0" smtClean="0">
                          <a:effectLst/>
                          <a:latin typeface="+mn-ea"/>
                          <a:ea typeface="+mn-ea"/>
                        </a:rPr>
                        <a:t>２</a:t>
                      </a:r>
                      <a:r>
                        <a:rPr lang="en-US" altLang="ja-JP" sz="1600" b="1" kern="100" dirty="0" smtClean="0">
                          <a:effectLst/>
                          <a:latin typeface="+mn-ea"/>
                          <a:ea typeface="+mn-ea"/>
                        </a:rPr>
                        <a:t>,</a:t>
                      </a:r>
                      <a:r>
                        <a:rPr lang="ja-JP" altLang="en-US" sz="1600" b="1" kern="100" dirty="0" smtClean="0">
                          <a:effectLst/>
                          <a:latin typeface="+mn-ea"/>
                          <a:ea typeface="+mn-ea"/>
                        </a:rPr>
                        <a:t>３４７</a:t>
                      </a:r>
                      <a:r>
                        <a:rPr lang="ja-JP" altLang="ja-JP" sz="1600" b="1" kern="100" dirty="0" smtClean="0">
                          <a:effectLst/>
                          <a:latin typeface="+mn-ea"/>
                          <a:ea typeface="+mn-ea"/>
                        </a:rPr>
                        <a:t>）</a:t>
                      </a:r>
                      <a:endParaRPr lang="ja-JP" altLang="ja-JP" sz="1600" b="1" kern="100" dirty="0" smtClean="0">
                        <a:effectLst/>
                        <a:latin typeface="+mn-ea"/>
                        <a:ea typeface="+mn-ea"/>
                        <a:cs typeface="Times New Roman" panose="02020603050405020304" pitchFamily="18" charset="0"/>
                      </a:endParaRPr>
                    </a:p>
                  </a:txBody>
                  <a:tcPr marL="68580" marR="68580" marT="0" marB="0" anchor="ct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kern="100" dirty="0" smtClean="0">
                          <a:effectLst/>
                          <a:latin typeface="+mn-ea"/>
                          <a:ea typeface="+mn-ea"/>
                        </a:rPr>
                        <a:t>７．２</a:t>
                      </a:r>
                      <a:r>
                        <a:rPr lang="ja-JP" altLang="ja-JP" sz="1600" b="1" kern="100" dirty="0" smtClean="0">
                          <a:effectLst/>
                          <a:latin typeface="+mn-ea"/>
                          <a:ea typeface="+mn-ea"/>
                        </a:rPr>
                        <a:t>％</a:t>
                      </a:r>
                      <a:endParaRPr lang="en-US" altLang="ja-JP" sz="1600" b="1" kern="100" dirty="0" smtClean="0">
                        <a:effectLst/>
                        <a:latin typeface="+mn-ea"/>
                        <a:ea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1600" b="1" kern="100" dirty="0" smtClean="0">
                          <a:effectLst/>
                          <a:latin typeface="+mn-ea"/>
                          <a:ea typeface="+mn-ea"/>
                        </a:rPr>
                        <a:t>（</a:t>
                      </a:r>
                      <a:r>
                        <a:rPr lang="ja-JP" altLang="en-US" sz="1600" b="1" kern="100" dirty="0" smtClean="0">
                          <a:effectLst/>
                          <a:latin typeface="+mn-ea"/>
                          <a:ea typeface="+mn-ea"/>
                        </a:rPr>
                        <a:t>２４０</a:t>
                      </a:r>
                      <a:r>
                        <a:rPr lang="ja-JP" altLang="ja-JP" sz="1600" b="1" kern="100" dirty="0" smtClean="0">
                          <a:effectLst/>
                          <a:latin typeface="+mn-ea"/>
                          <a:ea typeface="+mn-ea"/>
                        </a:rPr>
                        <a:t>／</a:t>
                      </a:r>
                      <a:r>
                        <a:rPr lang="ja-JP" altLang="en-US" sz="1600" b="1" kern="100" dirty="0" smtClean="0">
                          <a:effectLst/>
                          <a:latin typeface="+mn-ea"/>
                          <a:ea typeface="+mn-ea"/>
                        </a:rPr>
                        <a:t>３</a:t>
                      </a:r>
                      <a:r>
                        <a:rPr lang="en-US" altLang="ja-JP" sz="1600" b="1" kern="100" dirty="0" smtClean="0">
                          <a:effectLst/>
                          <a:latin typeface="+mn-ea"/>
                          <a:ea typeface="+mn-ea"/>
                        </a:rPr>
                        <a:t>,</a:t>
                      </a:r>
                      <a:r>
                        <a:rPr lang="ja-JP" altLang="en-US" sz="1600" b="1" kern="100" dirty="0" smtClean="0">
                          <a:effectLst/>
                          <a:latin typeface="+mn-ea"/>
                          <a:ea typeface="+mn-ea"/>
                        </a:rPr>
                        <a:t>３５２</a:t>
                      </a:r>
                      <a:r>
                        <a:rPr lang="ja-JP" altLang="ja-JP" sz="1600" b="1" kern="100" dirty="0" smtClean="0">
                          <a:effectLst/>
                          <a:latin typeface="+mn-ea"/>
                          <a:ea typeface="+mn-ea"/>
                        </a:rPr>
                        <a:t>）</a:t>
                      </a:r>
                      <a:endParaRPr lang="ja-JP" altLang="ja-JP" sz="1600" b="1" kern="100" dirty="0" smtClean="0">
                        <a:effectLst/>
                        <a:latin typeface="+mn-ea"/>
                        <a:ea typeface="+mn-ea"/>
                        <a:cs typeface="Times New Roman" panose="02020603050405020304" pitchFamily="18" charset="0"/>
                      </a:endParaRPr>
                    </a:p>
                  </a:txBody>
                  <a:tcPr marL="68580" marR="68580" marT="0" marB="0" anchor="ctr"/>
                </a:tc>
                <a:extLst>
                  <a:ext uri="{0D108BD9-81ED-4DB2-BD59-A6C34878D82A}">
                    <a16:rowId xmlns:a16="http://schemas.microsoft.com/office/drawing/2014/main" val="3265573085"/>
                  </a:ext>
                </a:extLst>
              </a:tr>
              <a:tr h="639337">
                <a:tc gridSpan="2" vMerge="1">
                  <a:txBody>
                    <a:bodyPr/>
                    <a:lstStyle/>
                    <a:p>
                      <a:endParaRPr kumimoji="1" lang="ja-JP" altLang="en-US"/>
                    </a:p>
                  </a:txBody>
                  <a:tcPr/>
                </a:tc>
                <a:tc hMerge="1" vMerge="1">
                  <a:txBody>
                    <a:bodyPr/>
                    <a:lstStyle/>
                    <a:p>
                      <a:endParaRPr kumimoji="1" lang="ja-JP" altLang="en-US"/>
                    </a:p>
                  </a:txBody>
                  <a:tcPr/>
                </a:tc>
                <a:tc>
                  <a:txBody>
                    <a:bodyPr/>
                    <a:lstStyle/>
                    <a:p>
                      <a:pPr algn="ctr">
                        <a:spcAft>
                          <a:spcPts val="0"/>
                        </a:spcAft>
                      </a:pPr>
                      <a:r>
                        <a:rPr lang="ja-JP" altLang="en-US" sz="1400" b="0" kern="100" dirty="0" smtClean="0">
                          <a:effectLst/>
                          <a:latin typeface="+mn-ea"/>
                          <a:ea typeface="+mn-ea"/>
                          <a:cs typeface="Times New Roman" panose="02020603050405020304" pitchFamily="18" charset="0"/>
                        </a:rPr>
                        <a:t>（参考）３６．４％</a:t>
                      </a:r>
                      <a:endParaRPr lang="en-US" altLang="ja-JP" sz="1400" b="0" kern="100" dirty="0" smtClean="0">
                        <a:effectLst/>
                        <a:latin typeface="+mn-ea"/>
                        <a:ea typeface="+mn-ea"/>
                        <a:cs typeface="Times New Roman" panose="02020603050405020304" pitchFamily="18" charset="0"/>
                      </a:endParaRPr>
                    </a:p>
                    <a:p>
                      <a:pPr algn="ctr">
                        <a:spcAft>
                          <a:spcPts val="0"/>
                        </a:spcAft>
                      </a:pPr>
                      <a:r>
                        <a:rPr lang="ja-JP" altLang="en-US" sz="1400" b="0" kern="100" dirty="0" smtClean="0">
                          <a:effectLst/>
                          <a:latin typeface="+mn-ea"/>
                          <a:ea typeface="+mn-ea"/>
                          <a:cs typeface="Times New Roman" panose="02020603050405020304" pitchFamily="18" charset="0"/>
                        </a:rPr>
                        <a:t>運用病床に占める重症者数割合</a:t>
                      </a:r>
                    </a:p>
                    <a:p>
                      <a:pPr algn="ctr">
                        <a:spcAft>
                          <a:spcPts val="0"/>
                        </a:spcAft>
                      </a:pPr>
                      <a:r>
                        <a:rPr lang="ja-JP" altLang="en-US" sz="1400" b="0" kern="100" dirty="0" smtClean="0">
                          <a:effectLst/>
                          <a:latin typeface="+mn-ea"/>
                          <a:ea typeface="+mn-ea"/>
                          <a:cs typeface="Times New Roman" panose="02020603050405020304" pitchFamily="18" charset="0"/>
                        </a:rPr>
                        <a:t>（重症者数１２２</a:t>
                      </a:r>
                      <a:r>
                        <a:rPr lang="en-US" altLang="ja-JP" sz="1400" b="0" kern="100" dirty="0" smtClean="0">
                          <a:effectLst/>
                          <a:latin typeface="+mn-ea"/>
                          <a:ea typeface="+mn-ea"/>
                          <a:cs typeface="Times New Roman" panose="02020603050405020304" pitchFamily="18" charset="0"/>
                        </a:rPr>
                        <a:t>/</a:t>
                      </a:r>
                      <a:r>
                        <a:rPr lang="ja-JP" altLang="en-US" sz="1400" b="0" kern="100" dirty="0" smtClean="0">
                          <a:effectLst/>
                          <a:latin typeface="+mn-ea"/>
                          <a:ea typeface="+mn-ea"/>
                          <a:cs typeface="Times New Roman" panose="02020603050405020304" pitchFamily="18" charset="0"/>
                        </a:rPr>
                        <a:t>運用数３３５）</a:t>
                      </a:r>
                    </a:p>
                  </a:txBody>
                  <a:tcPr marL="68580" marR="68580" marT="0" marB="0" anchor="ct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6963273"/>
                  </a:ext>
                </a:extLst>
              </a:tr>
            </a:tbl>
          </a:graphicData>
        </a:graphic>
      </p:graphicFrame>
      <p:sp>
        <p:nvSpPr>
          <p:cNvPr id="4" name="テキスト ボックス 3"/>
          <p:cNvSpPr txBox="1"/>
          <p:nvPr/>
        </p:nvSpPr>
        <p:spPr>
          <a:xfrm>
            <a:off x="112482" y="6342216"/>
            <a:ext cx="11967029" cy="461665"/>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運用率における入院者数には、対応可能な軽症中等症患者受入医療機関等において治療継続をしている重症者を除く</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r>
              <a:rPr lang="en-US" altLang="ja-JP" sz="1200" dirty="0" smtClean="0">
                <a:latin typeface="Meiryo UI" panose="020B0604030504040204" pitchFamily="50" charset="-128"/>
                <a:ea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rPr>
              <a:t>　大阪モデルの重症病床使用率は、緊急事態措置中は</a:t>
            </a:r>
            <a:r>
              <a:rPr lang="en-US" altLang="ja-JP" sz="1200" dirty="0" smtClean="0">
                <a:latin typeface="Meiryo UI" panose="020B0604030504040204" pitchFamily="50" charset="-128"/>
                <a:ea typeface="Meiryo UI" panose="020B0604030504040204" pitchFamily="50" charset="-128"/>
              </a:rPr>
              <a:t>224</a:t>
            </a:r>
            <a:r>
              <a:rPr lang="ja-JP" altLang="en-US" sz="1200" dirty="0" smtClean="0">
                <a:latin typeface="Meiryo UI" panose="020B0604030504040204" pitchFamily="50" charset="-128"/>
                <a:ea typeface="Meiryo UI" panose="020B0604030504040204" pitchFamily="50" charset="-128"/>
              </a:rPr>
              <a:t>床で算出（</a:t>
            </a:r>
            <a:r>
              <a:rPr lang="en-US" altLang="ja-JP" sz="1200" dirty="0" smtClean="0">
                <a:latin typeface="Meiryo UI" panose="020B0604030504040204" pitchFamily="50" charset="-128"/>
                <a:ea typeface="Meiryo UI" panose="020B0604030504040204" pitchFamily="50" charset="-128"/>
              </a:rPr>
              <a:t>5/28</a:t>
            </a:r>
            <a:r>
              <a:rPr lang="ja-JP" altLang="en-US" sz="1200" dirty="0" smtClean="0">
                <a:latin typeface="Meiryo UI" panose="020B0604030504040204" pitchFamily="50" charset="-128"/>
                <a:ea typeface="Meiryo UI" panose="020B0604030504040204" pitchFamily="50" charset="-128"/>
              </a:rPr>
              <a:t>　第</a:t>
            </a:r>
            <a:r>
              <a:rPr lang="en-US" altLang="ja-JP" sz="1200" dirty="0" smtClean="0">
                <a:latin typeface="Meiryo UI" panose="020B0604030504040204" pitchFamily="50" charset="-128"/>
                <a:ea typeface="Meiryo UI" panose="020B0604030504040204" pitchFamily="50" charset="-128"/>
              </a:rPr>
              <a:t>51</a:t>
            </a:r>
            <a:r>
              <a:rPr lang="ja-JP" altLang="en-US" sz="1200" dirty="0" smtClean="0">
                <a:latin typeface="Meiryo UI" panose="020B0604030504040204" pitchFamily="50" charset="-128"/>
                <a:ea typeface="Meiryo UI" panose="020B0604030504040204" pitchFamily="50" charset="-128"/>
              </a:rPr>
              <a:t>回対策本部会議決定事項）。</a:t>
            </a:r>
            <a:endParaRPr lang="en-US" altLang="ja-JP" sz="12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111784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6127389" y="2102708"/>
            <a:ext cx="5962405" cy="4755292"/>
          </a:xfrm>
          <a:prstGeom prst="rect">
            <a:avLst/>
          </a:prstGeom>
        </p:spPr>
      </p:pic>
      <p:sp>
        <p:nvSpPr>
          <p:cNvPr id="14" name="正方形/長方形 13">
            <a:extLst>
              <a:ext uri="{FF2B5EF4-FFF2-40B4-BE49-F238E27FC236}">
                <a16:creationId xmlns:a16="http://schemas.microsoft.com/office/drawing/2014/main" id="{BE71F5D7-4F36-4261-943F-CEFD73EF1004}"/>
              </a:ext>
            </a:extLst>
          </p:cNvPr>
          <p:cNvSpPr/>
          <p:nvPr/>
        </p:nvSpPr>
        <p:spPr>
          <a:xfrm>
            <a:off x="186678" y="392397"/>
            <a:ext cx="4514975" cy="359009"/>
          </a:xfrm>
          <a:prstGeom prst="rect">
            <a:avLst/>
          </a:prstGeom>
        </p:spPr>
        <p:txBody>
          <a:bodyPr wrap="square">
            <a:spAutoFit/>
          </a:bodyPr>
          <a:lstStyle/>
          <a:p>
            <a:r>
              <a:rPr lang="ja-JP" altLang="en-US" sz="1733" dirty="0" smtClean="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　</a:t>
            </a:r>
            <a:r>
              <a:rPr lang="ja-JP" altLang="en-US" sz="1733" dirty="0" smtClean="0">
                <a:latin typeface="HGPｺﾞｼｯｸE" panose="020B0900000000000000" pitchFamily="50" charset="-128"/>
                <a:ea typeface="HGPｺﾞｼｯｸE" panose="020B0900000000000000" pitchFamily="50" charset="-128"/>
                <a:cs typeface="Meiryo UI" panose="020B0604030504040204" pitchFamily="50" charset="-128"/>
              </a:rPr>
              <a:t>重症</a:t>
            </a:r>
            <a:r>
              <a:rPr lang="ja-JP" altLang="en-US" sz="1733" dirty="0">
                <a:latin typeface="HGPｺﾞｼｯｸE" panose="020B0900000000000000" pitchFamily="50" charset="-128"/>
                <a:ea typeface="HGPｺﾞｼｯｸE" panose="020B0900000000000000" pitchFamily="50" charset="-128"/>
                <a:cs typeface="Meiryo UI" panose="020B0604030504040204" pitchFamily="50" charset="-128"/>
              </a:rPr>
              <a:t>病床運用状況</a:t>
            </a:r>
            <a:r>
              <a:rPr lang="ja-JP" altLang="en-US" sz="1300" dirty="0">
                <a:latin typeface="HGPｺﾞｼｯｸE" panose="020B0900000000000000" pitchFamily="50" charset="-128"/>
                <a:ea typeface="HGPｺﾞｼｯｸE" panose="020B0900000000000000" pitchFamily="50" charset="-128"/>
                <a:cs typeface="Meiryo UI" panose="020B0604030504040204" pitchFamily="50" charset="-128"/>
              </a:rPr>
              <a:t>（令和２年</a:t>
            </a:r>
            <a:r>
              <a:rPr lang="en-US" altLang="ja-JP" sz="1300" dirty="0">
                <a:latin typeface="HGPｺﾞｼｯｸE" panose="020B0900000000000000" pitchFamily="50" charset="-128"/>
                <a:ea typeface="HGPｺﾞｼｯｸE" panose="020B0900000000000000" pitchFamily="50" charset="-128"/>
                <a:cs typeface="Meiryo UI" panose="020B0604030504040204" pitchFamily="50" charset="-128"/>
              </a:rPr>
              <a:t>12</a:t>
            </a:r>
            <a:r>
              <a:rPr lang="ja-JP" altLang="en-US" sz="1300" dirty="0">
                <a:latin typeface="HGPｺﾞｼｯｸE" panose="020B0900000000000000" pitchFamily="50" charset="-128"/>
                <a:ea typeface="HGPｺﾞｼｯｸE" panose="020B0900000000000000" pitchFamily="50" charset="-128"/>
                <a:cs typeface="Meiryo UI" panose="020B0604030504040204" pitchFamily="50" charset="-128"/>
              </a:rPr>
              <a:t>月４日以降）</a:t>
            </a:r>
          </a:p>
        </p:txBody>
      </p:sp>
      <p:sp>
        <p:nvSpPr>
          <p:cNvPr id="20" name="正方形/長方形 19">
            <a:extLst>
              <a:ext uri="{FF2B5EF4-FFF2-40B4-BE49-F238E27FC236}">
                <a16:creationId xmlns:a16="http://schemas.microsoft.com/office/drawing/2014/main" id="{BE71F5D7-4F36-4261-943F-CEFD73EF1004}"/>
              </a:ext>
            </a:extLst>
          </p:cNvPr>
          <p:cNvSpPr/>
          <p:nvPr/>
        </p:nvSpPr>
        <p:spPr>
          <a:xfrm>
            <a:off x="5803318" y="406406"/>
            <a:ext cx="5017082" cy="359009"/>
          </a:xfrm>
          <a:prstGeom prst="rect">
            <a:avLst/>
          </a:prstGeom>
        </p:spPr>
        <p:txBody>
          <a:bodyPr wrap="square">
            <a:spAutoFit/>
          </a:bodyPr>
          <a:lstStyle/>
          <a:p>
            <a:r>
              <a:rPr lang="ja-JP" altLang="en-US" sz="1733" dirty="0" smtClean="0">
                <a:solidFill>
                  <a:schemeClr val="accent1">
                    <a:lumMod val="75000"/>
                  </a:schemeClr>
                </a:solidFill>
                <a:latin typeface="HGPｺﾞｼｯｸE" panose="020B0900000000000000" pitchFamily="50" charset="-128"/>
                <a:ea typeface="HGPｺﾞｼｯｸE" panose="020B0900000000000000" pitchFamily="50" charset="-128"/>
                <a:cs typeface="Meiryo UI" panose="020B0604030504040204" pitchFamily="50" charset="-128"/>
              </a:rPr>
              <a:t>●　</a:t>
            </a:r>
            <a:r>
              <a:rPr lang="ja-JP" altLang="en-US" sz="1733" dirty="0" smtClean="0">
                <a:latin typeface="HGPｺﾞｼｯｸE" panose="020B0900000000000000" pitchFamily="50" charset="-128"/>
                <a:ea typeface="HGPｺﾞｼｯｸE" panose="020B0900000000000000" pitchFamily="50" charset="-128"/>
                <a:cs typeface="Meiryo UI" panose="020B0604030504040204" pitchFamily="50" charset="-128"/>
              </a:rPr>
              <a:t>軽症</a:t>
            </a:r>
            <a:r>
              <a:rPr lang="ja-JP" altLang="en-US" sz="1733" dirty="0">
                <a:latin typeface="HGPｺﾞｼｯｸE" panose="020B0900000000000000" pitchFamily="50" charset="-128"/>
                <a:ea typeface="HGPｺﾞｼｯｸE" panose="020B0900000000000000" pitchFamily="50" charset="-128"/>
                <a:cs typeface="Meiryo UI" panose="020B0604030504040204" pitchFamily="50" charset="-128"/>
              </a:rPr>
              <a:t>中等症病床運用状況</a:t>
            </a:r>
            <a:r>
              <a:rPr lang="ja-JP" altLang="en-US" sz="1300" dirty="0">
                <a:latin typeface="HGPｺﾞｼｯｸE" panose="020B0900000000000000" pitchFamily="50" charset="-128"/>
                <a:ea typeface="HGPｺﾞｼｯｸE" panose="020B0900000000000000" pitchFamily="50" charset="-128"/>
                <a:cs typeface="Meiryo UI" panose="020B0604030504040204" pitchFamily="50" charset="-128"/>
              </a:rPr>
              <a:t>（令和２年</a:t>
            </a:r>
            <a:r>
              <a:rPr lang="en-US" altLang="ja-JP" sz="1300" dirty="0">
                <a:latin typeface="HGPｺﾞｼｯｸE" panose="020B0900000000000000" pitchFamily="50" charset="-128"/>
                <a:ea typeface="HGPｺﾞｼｯｸE" panose="020B0900000000000000" pitchFamily="50" charset="-128"/>
                <a:cs typeface="Meiryo UI" panose="020B0604030504040204" pitchFamily="50" charset="-128"/>
              </a:rPr>
              <a:t>12</a:t>
            </a:r>
            <a:r>
              <a:rPr lang="ja-JP" altLang="en-US" sz="1300" dirty="0">
                <a:latin typeface="HGPｺﾞｼｯｸE" panose="020B0900000000000000" pitchFamily="50" charset="-128"/>
                <a:ea typeface="HGPｺﾞｼｯｸE" panose="020B0900000000000000" pitchFamily="50" charset="-128"/>
                <a:cs typeface="Meiryo UI" panose="020B0604030504040204" pitchFamily="50" charset="-128"/>
              </a:rPr>
              <a:t>月４日以降）</a:t>
            </a:r>
          </a:p>
        </p:txBody>
      </p:sp>
      <p:sp>
        <p:nvSpPr>
          <p:cNvPr id="22" name="テキスト ボックス 21"/>
          <p:cNvSpPr txBox="1"/>
          <p:nvPr/>
        </p:nvSpPr>
        <p:spPr>
          <a:xfrm>
            <a:off x="219280" y="732404"/>
            <a:ext cx="6029120" cy="1169551"/>
          </a:xfrm>
          <a:prstGeom prst="rect">
            <a:avLst/>
          </a:prstGeom>
          <a:noFill/>
        </p:spPr>
        <p:txBody>
          <a:bodyPr wrap="square" rtlCol="0">
            <a:spAutoFit/>
          </a:bodyPr>
          <a:lstStyle/>
          <a:p>
            <a:r>
              <a:rPr lang="en-US" altLang="ja-JP" sz="1733" b="1" dirty="0" smtClean="0">
                <a:solidFill>
                  <a:srgbClr val="FF0000"/>
                </a:solidFill>
                <a:latin typeface="Meiryo UI" panose="020B0604030504040204" pitchFamily="50" charset="-128"/>
                <a:ea typeface="Meiryo UI" panose="020B0604030504040204" pitchFamily="50" charset="-128"/>
              </a:rPr>
              <a:t>6</a:t>
            </a:r>
            <a:r>
              <a:rPr lang="ja-JP" altLang="en-US" sz="1733" b="1" dirty="0" smtClean="0">
                <a:solidFill>
                  <a:srgbClr val="FF0000"/>
                </a:solidFill>
                <a:latin typeface="Meiryo UI" panose="020B0604030504040204" pitchFamily="50" charset="-128"/>
                <a:ea typeface="Meiryo UI" panose="020B0604030504040204" pitchFamily="50" charset="-128"/>
              </a:rPr>
              <a:t>月</a:t>
            </a:r>
            <a:r>
              <a:rPr lang="en-US" altLang="ja-JP" sz="1733" b="1" dirty="0" smtClean="0">
                <a:solidFill>
                  <a:srgbClr val="FF0000"/>
                </a:solidFill>
                <a:latin typeface="Meiryo UI" panose="020B0604030504040204" pitchFamily="50" charset="-128"/>
                <a:ea typeface="Meiryo UI" panose="020B0604030504040204" pitchFamily="50" charset="-128"/>
              </a:rPr>
              <a:t>17</a:t>
            </a:r>
            <a:r>
              <a:rPr lang="ja-JP" altLang="en-US" sz="1733" b="1" dirty="0" smtClean="0">
                <a:solidFill>
                  <a:srgbClr val="FF0000"/>
                </a:solidFill>
                <a:latin typeface="Meiryo UI" panose="020B0604030504040204" pitchFamily="50" charset="-128"/>
                <a:ea typeface="Meiryo UI" panose="020B0604030504040204" pitchFamily="50" charset="-128"/>
              </a:rPr>
              <a:t>日</a:t>
            </a:r>
            <a:r>
              <a:rPr lang="ja-JP" altLang="en-US" sz="1733" b="1" dirty="0">
                <a:solidFill>
                  <a:srgbClr val="FF0000"/>
                </a:solidFill>
                <a:latin typeface="Meiryo UI" panose="020B0604030504040204" pitchFamily="50" charset="-128"/>
                <a:ea typeface="Meiryo UI" panose="020B0604030504040204" pitchFamily="50" charset="-128"/>
              </a:rPr>
              <a:t>現在　</a:t>
            </a:r>
            <a:r>
              <a:rPr lang="ja-JP" altLang="en-US" sz="2600" b="1" u="sng" dirty="0">
                <a:solidFill>
                  <a:srgbClr val="FF0000"/>
                </a:solidFill>
                <a:latin typeface="Meiryo UI" panose="020B0604030504040204" pitchFamily="50" charset="-128"/>
                <a:ea typeface="Meiryo UI" panose="020B0604030504040204" pitchFamily="50" charset="-128"/>
              </a:rPr>
              <a:t>病床</a:t>
            </a:r>
            <a:r>
              <a:rPr lang="ja-JP" altLang="en-US" sz="2600" b="1" u="sng" dirty="0" smtClean="0">
                <a:solidFill>
                  <a:srgbClr val="FF0000"/>
                </a:solidFill>
                <a:latin typeface="Meiryo UI" panose="020B0604030504040204" pitchFamily="50" charset="-128"/>
                <a:ea typeface="Meiryo UI" panose="020B0604030504040204" pitchFamily="50" charset="-128"/>
              </a:rPr>
              <a:t>運用率</a:t>
            </a:r>
            <a:r>
              <a:rPr lang="en-US" altLang="ja-JP" sz="2600" b="1" u="sng" dirty="0" smtClean="0">
                <a:solidFill>
                  <a:srgbClr val="FF0000"/>
                </a:solidFill>
                <a:latin typeface="Meiryo UI" panose="020B0604030504040204" pitchFamily="50" charset="-128"/>
                <a:ea typeface="Meiryo UI" panose="020B0604030504040204" pitchFamily="50" charset="-128"/>
              </a:rPr>
              <a:t>35.8</a:t>
            </a:r>
            <a:r>
              <a:rPr lang="ja-JP" altLang="en-US" sz="2600" b="1" u="sng" dirty="0" smtClean="0">
                <a:solidFill>
                  <a:srgbClr val="FF0000"/>
                </a:solidFill>
                <a:latin typeface="Meiryo UI" panose="020B0604030504040204" pitchFamily="50" charset="-128"/>
                <a:ea typeface="Meiryo UI" panose="020B0604030504040204" pitchFamily="50" charset="-128"/>
              </a:rPr>
              <a:t>％</a:t>
            </a:r>
            <a:endParaRPr lang="en-US" altLang="ja-JP" sz="2600" b="1" dirty="0">
              <a:solidFill>
                <a:srgbClr val="FF0000"/>
              </a:solidFill>
              <a:latin typeface="Meiryo UI" panose="020B0604030504040204" pitchFamily="50" charset="-128"/>
              <a:ea typeface="Meiryo UI" panose="020B0604030504040204" pitchFamily="50" charset="-128"/>
            </a:endParaRPr>
          </a:p>
          <a:p>
            <a:r>
              <a:rPr lang="ja-JP" altLang="en-US" sz="2000" b="1" dirty="0" smtClean="0">
                <a:solidFill>
                  <a:srgbClr val="FF0000"/>
                </a:solidFill>
                <a:latin typeface="Meiryo UI" panose="020B0604030504040204" pitchFamily="50" charset="-128"/>
                <a:ea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rPr>
              <a:t>運用</a:t>
            </a:r>
            <a:r>
              <a:rPr lang="ja-JP" altLang="en-US" sz="2000" b="1" dirty="0">
                <a:latin typeface="Meiryo UI" panose="020B0604030504040204" pitchFamily="50" charset="-128"/>
                <a:ea typeface="Meiryo UI" panose="020B0604030504040204" pitchFamily="50" charset="-128"/>
              </a:rPr>
              <a:t>病床数 </a:t>
            </a:r>
            <a:r>
              <a:rPr lang="en-US" altLang="ja-JP" sz="2000" b="1" dirty="0" smtClean="0">
                <a:latin typeface="Meiryo UI" panose="020B0604030504040204" pitchFamily="50" charset="-128"/>
                <a:ea typeface="Meiryo UI" panose="020B0604030504040204" pitchFamily="50" charset="-128"/>
              </a:rPr>
              <a:t>335</a:t>
            </a:r>
            <a:r>
              <a:rPr lang="ja-JP" altLang="en-US" sz="2000" b="1" dirty="0" smtClean="0">
                <a:latin typeface="Meiryo UI" panose="020B0604030504040204" pitchFamily="50" charset="-128"/>
                <a:ea typeface="Meiryo UI" panose="020B0604030504040204" pitchFamily="50" charset="-128"/>
              </a:rPr>
              <a:t>床</a:t>
            </a:r>
            <a:r>
              <a:rPr lang="ja-JP" altLang="en-US" sz="1400" dirty="0">
                <a:latin typeface="Meiryo UI" panose="020B0604030504040204" pitchFamily="50" charset="-128"/>
                <a:ea typeface="Meiryo UI" panose="020B0604030504040204" pitchFamily="50" charset="-128"/>
              </a:rPr>
              <a:t>　</a:t>
            </a:r>
            <a:r>
              <a:rPr lang="ja-JP" altLang="en-US" sz="2000" b="1" dirty="0" smtClean="0">
                <a:latin typeface="Meiryo UI" panose="020B0604030504040204" pitchFamily="50" charset="-128"/>
                <a:ea typeface="Meiryo UI" panose="020B0604030504040204" pitchFamily="50" charset="-128"/>
              </a:rPr>
              <a:t>入院</a:t>
            </a:r>
            <a:r>
              <a:rPr lang="ja-JP" altLang="en-US" sz="2000" b="1" dirty="0">
                <a:latin typeface="Meiryo UI" panose="020B0604030504040204" pitchFamily="50" charset="-128"/>
                <a:ea typeface="Meiryo UI" panose="020B0604030504040204" pitchFamily="50" charset="-128"/>
              </a:rPr>
              <a:t>患者数　</a:t>
            </a:r>
            <a:r>
              <a:rPr lang="en-US" altLang="ja-JP" sz="2000" b="1" dirty="0" smtClean="0">
                <a:latin typeface="Meiryo UI" panose="020B0604030504040204" pitchFamily="50" charset="-128"/>
                <a:ea typeface="Meiryo UI" panose="020B0604030504040204" pitchFamily="50" charset="-128"/>
              </a:rPr>
              <a:t>120</a:t>
            </a:r>
            <a:r>
              <a:rPr lang="ja-JP" altLang="en-US" sz="2000" b="1" dirty="0" smtClean="0">
                <a:latin typeface="Meiryo UI" panose="020B0604030504040204" pitchFamily="50" charset="-128"/>
                <a:ea typeface="Meiryo UI" panose="020B0604030504040204" pitchFamily="50" charset="-128"/>
              </a:rPr>
              <a:t>人</a:t>
            </a:r>
            <a:r>
              <a:rPr lang="en-US" altLang="ja-JP" sz="1517" dirty="0" smtClean="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　上記</a:t>
            </a:r>
            <a:r>
              <a:rPr lang="ja-JP" altLang="en-US" sz="1200" dirty="0">
                <a:latin typeface="Meiryo UI" panose="020B0604030504040204" pitchFamily="50" charset="-128"/>
                <a:ea typeface="Meiryo UI" panose="020B0604030504040204" pitchFamily="50" charset="-128"/>
              </a:rPr>
              <a:t>の他、</a:t>
            </a:r>
            <a:r>
              <a:rPr lang="ja-JP" altLang="en-US" sz="1200" dirty="0" smtClean="0">
                <a:latin typeface="Meiryo UI" panose="020B0604030504040204" pitchFamily="50" charset="-128"/>
                <a:ea typeface="Meiryo UI" panose="020B0604030504040204" pitchFamily="50" charset="-128"/>
              </a:rPr>
              <a:t>対応可能な軽症</a:t>
            </a:r>
            <a:r>
              <a:rPr lang="ja-JP" altLang="en-US" sz="1200" dirty="0">
                <a:latin typeface="Meiryo UI" panose="020B0604030504040204" pitchFamily="50" charset="-128"/>
                <a:ea typeface="Meiryo UI" panose="020B0604030504040204" pitchFamily="50" charset="-128"/>
              </a:rPr>
              <a:t>中等症患者受入医療機関等</a:t>
            </a:r>
            <a:r>
              <a:rPr lang="ja-JP" altLang="en-US" sz="1200" dirty="0" smtClean="0">
                <a:latin typeface="Meiryo UI" panose="020B0604030504040204" pitchFamily="50" charset="-128"/>
                <a:ea typeface="Meiryo UI" panose="020B0604030504040204" pitchFamily="50" charset="-128"/>
              </a:rPr>
              <a:t>において、</a:t>
            </a:r>
            <a:endParaRPr lang="en-US" altLang="ja-JP" sz="1200" dirty="0" smtClean="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治療</a:t>
            </a:r>
            <a:r>
              <a:rPr lang="ja-JP" altLang="en-US" sz="1200" dirty="0">
                <a:latin typeface="Meiryo UI" panose="020B0604030504040204" pitchFamily="50" charset="-128"/>
                <a:ea typeface="Meiryo UI" panose="020B0604030504040204" pitchFamily="50" charset="-128"/>
              </a:rPr>
              <a:t>継続をしている重症者</a:t>
            </a:r>
            <a:r>
              <a:rPr lang="ja-JP" altLang="en-US" sz="1200" dirty="0" smtClean="0">
                <a:latin typeface="Meiryo UI" panose="020B0604030504040204" pitchFamily="50" charset="-128"/>
                <a:ea typeface="Meiryo UI" panose="020B0604030504040204" pitchFamily="50" charset="-128"/>
              </a:rPr>
              <a:t>数</a:t>
            </a:r>
            <a:r>
              <a:rPr lang="en-US" altLang="ja-JP" sz="1200" dirty="0" smtClean="0">
                <a:latin typeface="Meiryo UI" panose="020B0604030504040204" pitchFamily="50" charset="-128"/>
                <a:ea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rPr>
              <a:t>人（</a:t>
            </a:r>
            <a:r>
              <a:rPr lang="ja-JP" altLang="en-US" sz="1200" dirty="0">
                <a:latin typeface="Meiryo UI" panose="020B0604030504040204" pitchFamily="50" charset="-128"/>
                <a:ea typeface="Meiryo UI" panose="020B0604030504040204" pitchFamily="50" charset="-128"/>
              </a:rPr>
              <a:t>計　重症者</a:t>
            </a:r>
            <a:r>
              <a:rPr lang="ja-JP" altLang="en-US" sz="1200" dirty="0" smtClean="0">
                <a:latin typeface="Meiryo UI" panose="020B0604030504040204" pitchFamily="50" charset="-128"/>
                <a:ea typeface="Meiryo UI" panose="020B0604030504040204" pitchFamily="50" charset="-128"/>
              </a:rPr>
              <a:t>数</a:t>
            </a:r>
            <a:r>
              <a:rPr lang="en-US" altLang="ja-JP" sz="1200" dirty="0" smtClean="0">
                <a:latin typeface="Meiryo UI" panose="020B0604030504040204" pitchFamily="50" charset="-128"/>
                <a:ea typeface="Meiryo UI" panose="020B0604030504040204" pitchFamily="50" charset="-128"/>
              </a:rPr>
              <a:t>122</a:t>
            </a:r>
            <a:r>
              <a:rPr lang="ja-JP" altLang="en-US" sz="1200" dirty="0" smtClean="0">
                <a:latin typeface="Meiryo UI" panose="020B0604030504040204" pitchFamily="50" charset="-128"/>
                <a:ea typeface="Meiryo UI" panose="020B0604030504040204" pitchFamily="50" charset="-128"/>
              </a:rPr>
              <a:t>人）</a:t>
            </a:r>
            <a:endParaRPr lang="en-US" altLang="ja-JP" sz="12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378547" y="6492875"/>
            <a:ext cx="2743200" cy="365125"/>
          </a:xfrm>
        </p:spPr>
        <p:txBody>
          <a:bodyPr/>
          <a:lstStyle/>
          <a:p>
            <a:fld id="{F451F7C5-434F-488D-9CC2-63C640BFA45C}" type="slidenum">
              <a:rPr kumimoji="1" lang="ja-JP" altLang="en-US" smtClean="0"/>
              <a:t>17</a:t>
            </a:fld>
            <a:endParaRPr kumimoji="1" lang="ja-JP" altLang="en-US"/>
          </a:p>
        </p:txBody>
      </p:sp>
      <p:sp>
        <p:nvSpPr>
          <p:cNvPr id="44" name="正方形/長方形 43"/>
          <p:cNvSpPr/>
          <p:nvPr/>
        </p:nvSpPr>
        <p:spPr>
          <a:xfrm>
            <a:off x="0" y="2603"/>
            <a:ext cx="12192000" cy="43681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b="1" dirty="0">
                <a:latin typeface="UD デジタル 教科書体 NP-B" panose="02020700000000000000" pitchFamily="18" charset="-128"/>
                <a:ea typeface="UD デジタル 教科書体 NP-B" panose="02020700000000000000" pitchFamily="18" charset="-128"/>
              </a:rPr>
              <a:t>新型コロナウイルス感染症患者受入病床の確保・運用状況</a:t>
            </a:r>
          </a:p>
        </p:txBody>
      </p:sp>
      <p:sp>
        <p:nvSpPr>
          <p:cNvPr id="18" name="テキスト ボックス 17"/>
          <p:cNvSpPr txBox="1"/>
          <p:nvPr/>
        </p:nvSpPr>
        <p:spPr>
          <a:xfrm>
            <a:off x="5895833" y="730730"/>
            <a:ext cx="6296167" cy="1569660"/>
          </a:xfrm>
          <a:prstGeom prst="rect">
            <a:avLst/>
          </a:prstGeom>
          <a:noFill/>
        </p:spPr>
        <p:txBody>
          <a:bodyPr wrap="square" rtlCol="0">
            <a:spAutoFit/>
          </a:bodyPr>
          <a:lstStyle/>
          <a:p>
            <a:r>
              <a:rPr lang="en-US" altLang="ja-JP" sz="1730" b="1" dirty="0" smtClean="0">
                <a:solidFill>
                  <a:srgbClr val="FF0000"/>
                </a:solidFill>
                <a:latin typeface="Meiryo UI" panose="020B0604030504040204" pitchFamily="50" charset="-128"/>
                <a:ea typeface="Meiryo UI" panose="020B0604030504040204" pitchFamily="50" charset="-128"/>
              </a:rPr>
              <a:t>6</a:t>
            </a:r>
            <a:r>
              <a:rPr lang="ja-JP" altLang="en-US" sz="1730" b="1" dirty="0" smtClean="0">
                <a:solidFill>
                  <a:srgbClr val="FF0000"/>
                </a:solidFill>
                <a:latin typeface="Meiryo UI" panose="020B0604030504040204" pitchFamily="50" charset="-128"/>
                <a:ea typeface="Meiryo UI" panose="020B0604030504040204" pitchFamily="50" charset="-128"/>
              </a:rPr>
              <a:t>月</a:t>
            </a:r>
            <a:r>
              <a:rPr lang="en-US" altLang="ja-JP" sz="1730" b="1" dirty="0" smtClean="0">
                <a:solidFill>
                  <a:srgbClr val="FF0000"/>
                </a:solidFill>
                <a:latin typeface="Meiryo UI" panose="020B0604030504040204" pitchFamily="50" charset="-128"/>
                <a:ea typeface="Meiryo UI" panose="020B0604030504040204" pitchFamily="50" charset="-128"/>
              </a:rPr>
              <a:t>17</a:t>
            </a:r>
            <a:r>
              <a:rPr lang="ja-JP" altLang="en-US" sz="1730" b="1" dirty="0" smtClean="0">
                <a:solidFill>
                  <a:srgbClr val="FF0000"/>
                </a:solidFill>
                <a:latin typeface="Meiryo UI" panose="020B0604030504040204" pitchFamily="50" charset="-128"/>
                <a:ea typeface="Meiryo UI" panose="020B0604030504040204" pitchFamily="50" charset="-128"/>
              </a:rPr>
              <a:t>日現在</a:t>
            </a:r>
            <a:r>
              <a:rPr lang="ja-JP" altLang="en-US" sz="1730" b="1" dirty="0">
                <a:solidFill>
                  <a:srgbClr val="FF0000"/>
                </a:solidFill>
                <a:latin typeface="Meiryo UI" panose="020B0604030504040204" pitchFamily="50" charset="-128"/>
                <a:ea typeface="Meiryo UI" panose="020B0604030504040204" pitchFamily="50" charset="-128"/>
              </a:rPr>
              <a:t>　</a:t>
            </a:r>
            <a:r>
              <a:rPr lang="ja-JP" altLang="en-US" sz="2600" b="1" u="sng" dirty="0">
                <a:solidFill>
                  <a:srgbClr val="FF0000"/>
                </a:solidFill>
                <a:latin typeface="Meiryo UI" panose="020B0604030504040204" pitchFamily="50" charset="-128"/>
                <a:ea typeface="Meiryo UI" panose="020B0604030504040204" pitchFamily="50" charset="-128"/>
              </a:rPr>
              <a:t>病床</a:t>
            </a:r>
            <a:r>
              <a:rPr lang="ja-JP" altLang="en-US" sz="2600" b="1" u="sng" dirty="0" smtClean="0">
                <a:solidFill>
                  <a:srgbClr val="FF0000"/>
                </a:solidFill>
                <a:latin typeface="Meiryo UI" panose="020B0604030504040204" pitchFamily="50" charset="-128"/>
                <a:ea typeface="Meiryo UI" panose="020B0604030504040204" pitchFamily="50" charset="-128"/>
              </a:rPr>
              <a:t>運用率</a:t>
            </a:r>
            <a:r>
              <a:rPr lang="en-US" altLang="ja-JP" sz="2600" b="1" u="sng" dirty="0" smtClean="0">
                <a:solidFill>
                  <a:srgbClr val="FF0000"/>
                </a:solidFill>
                <a:latin typeface="Meiryo UI" panose="020B0604030504040204" pitchFamily="50" charset="-128"/>
                <a:ea typeface="Meiryo UI" panose="020B0604030504040204" pitchFamily="50" charset="-128"/>
              </a:rPr>
              <a:t>25.3</a:t>
            </a:r>
            <a:r>
              <a:rPr lang="ja-JP" altLang="en-US" sz="2600" b="1" u="sng" dirty="0" smtClean="0">
                <a:solidFill>
                  <a:srgbClr val="FF0000"/>
                </a:solidFill>
                <a:latin typeface="Meiryo UI" panose="020B0604030504040204" pitchFamily="50" charset="-128"/>
                <a:ea typeface="Meiryo UI" panose="020B0604030504040204" pitchFamily="50" charset="-128"/>
              </a:rPr>
              <a:t>％</a:t>
            </a:r>
            <a:endParaRPr lang="en-US" altLang="ja-JP" sz="2600" b="1" u="sng" dirty="0">
              <a:solidFill>
                <a:srgbClr val="FF0000"/>
              </a:solidFill>
              <a:latin typeface="Meiryo UI" panose="020B0604030504040204" pitchFamily="50" charset="-128"/>
              <a:ea typeface="Meiryo UI" panose="020B0604030504040204" pitchFamily="50" charset="-128"/>
            </a:endParaRPr>
          </a:p>
          <a:p>
            <a:r>
              <a:rPr lang="ja-JP" altLang="en-US" sz="2000" b="1" dirty="0" smtClean="0">
                <a:latin typeface="Meiryo UI" panose="020B0604030504040204" pitchFamily="50" charset="-128"/>
                <a:ea typeface="Meiryo UI" panose="020B0604030504040204" pitchFamily="50" charset="-128"/>
              </a:rPr>
              <a:t>　運用</a:t>
            </a:r>
            <a:r>
              <a:rPr lang="ja-JP" altLang="en-US" sz="2000" b="1" dirty="0">
                <a:latin typeface="Meiryo UI" panose="020B0604030504040204" pitchFamily="50" charset="-128"/>
                <a:ea typeface="Meiryo UI" panose="020B0604030504040204" pitchFamily="50" charset="-128"/>
              </a:rPr>
              <a:t>病床数 </a:t>
            </a:r>
            <a:r>
              <a:rPr lang="en-US" altLang="ja-JP" sz="2000" b="1" dirty="0" smtClean="0">
                <a:latin typeface="Meiryo UI" panose="020B0604030504040204" pitchFamily="50" charset="-128"/>
                <a:ea typeface="Meiryo UI" panose="020B0604030504040204" pitchFamily="50" charset="-128"/>
              </a:rPr>
              <a:t>2,347</a:t>
            </a:r>
            <a:r>
              <a:rPr lang="ja-JP" altLang="en-US" sz="2000" b="1" dirty="0" smtClean="0">
                <a:latin typeface="Meiryo UI" panose="020B0604030504040204" pitchFamily="50" charset="-128"/>
                <a:ea typeface="Meiryo UI" panose="020B0604030504040204" pitchFamily="50" charset="-128"/>
              </a:rPr>
              <a:t>床　入院</a:t>
            </a:r>
            <a:r>
              <a:rPr lang="ja-JP" altLang="en-US" sz="2000" b="1" dirty="0">
                <a:latin typeface="Meiryo UI" panose="020B0604030504040204" pitchFamily="50" charset="-128"/>
                <a:ea typeface="Meiryo UI" panose="020B0604030504040204" pitchFamily="50" charset="-128"/>
              </a:rPr>
              <a:t>患者数　</a:t>
            </a:r>
            <a:r>
              <a:rPr lang="en-US" altLang="ja-JP" sz="2000" b="1" dirty="0" smtClean="0">
                <a:latin typeface="Meiryo UI" panose="020B0604030504040204" pitchFamily="50" charset="-128"/>
                <a:ea typeface="Meiryo UI" panose="020B0604030504040204" pitchFamily="50" charset="-128"/>
              </a:rPr>
              <a:t>593</a:t>
            </a:r>
            <a:r>
              <a:rPr lang="ja-JP" altLang="en-US" sz="2000" b="1" dirty="0" smtClean="0">
                <a:latin typeface="Meiryo UI" panose="020B0604030504040204" pitchFamily="50" charset="-128"/>
                <a:ea typeface="Meiryo UI" panose="020B0604030504040204" pitchFamily="50" charset="-128"/>
              </a:rPr>
              <a:t>人</a:t>
            </a:r>
            <a:r>
              <a:rPr lang="en-US" altLang="ja-JP" sz="1600" dirty="0" smtClean="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左記</a:t>
            </a:r>
            <a:r>
              <a:rPr lang="en-US" altLang="ja-JP" sz="1400" dirty="0">
                <a:latin typeface="Meiryo UI" panose="020B0604030504040204" pitchFamily="50" charset="-128"/>
                <a:ea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rPr>
              <a:t>人を含む）</a:t>
            </a:r>
            <a:endParaRPr lang="en-US" altLang="ja-JP" sz="1137"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a:t>
            </a:r>
            <a:r>
              <a:rPr lang="ja-JP" altLang="en-US" sz="1600" b="1" u="sng" dirty="0" smtClean="0">
                <a:solidFill>
                  <a:srgbClr val="FF0000"/>
                </a:solidFill>
                <a:latin typeface="Meiryo UI" panose="020B0604030504040204" pitchFamily="50" charset="-128"/>
                <a:ea typeface="Meiryo UI" panose="020B0604030504040204" pitchFamily="50" charset="-128"/>
              </a:rPr>
              <a:t>小児・精神患者用病床等約</a:t>
            </a:r>
            <a:r>
              <a:rPr lang="en-US" altLang="ja-JP" sz="1600" b="1" u="sng" dirty="0" smtClean="0">
                <a:solidFill>
                  <a:srgbClr val="FF0000"/>
                </a:solidFill>
                <a:latin typeface="Meiryo UI" panose="020B0604030504040204" pitchFamily="50" charset="-128"/>
                <a:ea typeface="Meiryo UI" panose="020B0604030504040204" pitchFamily="50" charset="-128"/>
              </a:rPr>
              <a:t>80</a:t>
            </a:r>
            <a:r>
              <a:rPr lang="ja-JP" altLang="en-US" sz="1600" b="1" u="sng" dirty="0" smtClean="0">
                <a:solidFill>
                  <a:srgbClr val="FF0000"/>
                </a:solidFill>
                <a:latin typeface="Meiryo UI" panose="020B0604030504040204" pitchFamily="50" charset="-128"/>
                <a:ea typeface="Meiryo UI" panose="020B0604030504040204" pitchFamily="50" charset="-128"/>
              </a:rPr>
              <a:t>床を除いた運用率　約</a:t>
            </a:r>
            <a:r>
              <a:rPr lang="en-US" altLang="ja-JP" b="1" u="sng" dirty="0" smtClean="0">
                <a:solidFill>
                  <a:srgbClr val="FF0000"/>
                </a:solidFill>
                <a:latin typeface="Meiryo UI" panose="020B0604030504040204" pitchFamily="50" charset="-128"/>
                <a:ea typeface="Meiryo UI" panose="020B0604030504040204" pitchFamily="50" charset="-128"/>
              </a:rPr>
              <a:t>26</a:t>
            </a:r>
            <a:r>
              <a:rPr lang="ja-JP" altLang="en-US" sz="2000" b="1" u="sng" dirty="0" smtClean="0">
                <a:solidFill>
                  <a:srgbClr val="FF0000"/>
                </a:solidFill>
                <a:latin typeface="Meiryo UI" panose="020B0604030504040204" pitchFamily="50" charset="-128"/>
                <a:ea typeface="Meiryo UI" panose="020B0604030504040204" pitchFamily="50" charset="-128"/>
              </a:rPr>
              <a:t>％</a:t>
            </a:r>
            <a:endParaRPr lang="en-US" altLang="ja-JP" sz="2000" b="1" u="sng" dirty="0" smtClean="0">
              <a:solidFill>
                <a:srgbClr val="FF0000"/>
              </a:solidFill>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4"/>
          <a:stretch>
            <a:fillRect/>
          </a:stretch>
        </p:blipFill>
        <p:spPr>
          <a:xfrm>
            <a:off x="5407" y="2108804"/>
            <a:ext cx="6029467" cy="4749196"/>
          </a:xfrm>
          <a:prstGeom prst="rect">
            <a:avLst/>
          </a:prstGeom>
        </p:spPr>
      </p:pic>
    </p:spTree>
    <p:extLst>
      <p:ext uri="{BB962C8B-B14F-4D97-AF65-F5344CB8AC3E}">
        <p14:creationId xmlns:p14="http://schemas.microsoft.com/office/powerpoint/2010/main" val="15350797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51292" y="1038548"/>
            <a:ext cx="12089416" cy="5681964"/>
          </a:xfrm>
          <a:prstGeom prst="rect">
            <a:avLst/>
          </a:prstGeom>
        </p:spPr>
      </p:pic>
      <p:sp>
        <p:nvSpPr>
          <p:cNvPr id="3" name="正方形/長方形 2">
            <a:extLst>
              <a:ext uri="{FF2B5EF4-FFF2-40B4-BE49-F238E27FC236}">
                <a16:creationId xmlns:a16="http://schemas.microsoft.com/office/drawing/2014/main" id="{19A4B9F2-9BFE-4A54-BFF8-6DE358A35303}"/>
              </a:ext>
            </a:extLst>
          </p:cNvPr>
          <p:cNvSpPr/>
          <p:nvPr/>
        </p:nvSpPr>
        <p:spPr>
          <a:xfrm>
            <a:off x="0" y="0"/>
            <a:ext cx="12192000" cy="410311"/>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入院・療養状況（６月</a:t>
            </a:r>
            <a:r>
              <a:rPr lang="en-US" altLang="ja-JP" sz="2400" b="1" dirty="0" smtClean="0">
                <a:latin typeface="UD デジタル 教科書体 NK-B" panose="02020700000000000000" pitchFamily="18" charset="-128"/>
                <a:ea typeface="UD デジタル 教科書体 NK-B" panose="02020700000000000000" pitchFamily="18" charset="-128"/>
              </a:rPr>
              <a:t>17</a:t>
            </a:r>
            <a:r>
              <a:rPr lang="ja-JP" altLang="en-US" sz="2400" b="1" dirty="0" smtClean="0">
                <a:latin typeface="UD デジタル 教科書体 NK-B" panose="02020700000000000000" pitchFamily="18" charset="-128"/>
                <a:ea typeface="UD デジタル 教科書体 NK-B" panose="02020700000000000000" pitchFamily="18" charset="-128"/>
              </a:rPr>
              <a:t>日時点）</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448800" y="6537950"/>
            <a:ext cx="2743200" cy="365125"/>
          </a:xfrm>
        </p:spPr>
        <p:txBody>
          <a:bodyPr/>
          <a:lstStyle/>
          <a:p>
            <a:fld id="{0B62D5CB-8769-475A-9BC8-A2F17E2F558B}" type="slidenum">
              <a:rPr kumimoji="1" lang="ja-JP" altLang="en-US" smtClean="0"/>
              <a:t>18</a:t>
            </a:fld>
            <a:endParaRPr kumimoji="1" lang="ja-JP" altLang="en-US" dirty="0"/>
          </a:p>
        </p:txBody>
      </p:sp>
      <p:sp>
        <p:nvSpPr>
          <p:cNvPr id="5" name="正方形/長方形 4">
            <a:extLst>
              <a:ext uri="{FF2B5EF4-FFF2-40B4-BE49-F238E27FC236}">
                <a16:creationId xmlns:a16="http://schemas.microsoft.com/office/drawing/2014/main" id="{FC024533-669C-48B1-82E7-C27042384F7F}"/>
              </a:ext>
            </a:extLst>
          </p:cNvPr>
          <p:cNvSpPr/>
          <p:nvPr/>
        </p:nvSpPr>
        <p:spPr>
          <a:xfrm>
            <a:off x="0" y="410311"/>
            <a:ext cx="12192000" cy="63008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入院率は</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、５月</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12</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日以降</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増加傾向（６月</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17</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日時点　</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23.7</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4131439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71600" y="3032760"/>
            <a:ext cx="9631680" cy="1446550"/>
          </a:xfrm>
          <a:prstGeom prst="rect">
            <a:avLst/>
          </a:prstGeom>
          <a:noFill/>
        </p:spPr>
        <p:txBody>
          <a:bodyPr wrap="square" rtlCol="0">
            <a:spAutoFit/>
          </a:bodyPr>
          <a:lstStyle/>
          <a:p>
            <a:pPr algn="ctr"/>
            <a:r>
              <a:rPr lang="ja-JP" altLang="en-US" sz="4400" dirty="0"/>
              <a:t>３　重症者数の</a:t>
            </a:r>
            <a:r>
              <a:rPr lang="ja-JP" altLang="en-US" sz="4400" dirty="0" smtClean="0"/>
              <a:t>推移</a:t>
            </a:r>
            <a:r>
              <a:rPr lang="ja-JP" altLang="en-US" sz="4400" dirty="0"/>
              <a:t>等</a:t>
            </a:r>
            <a:r>
              <a:rPr lang="ja-JP" altLang="en-US" sz="4400" dirty="0" smtClean="0"/>
              <a:t>　　　　　　　　　　　　</a:t>
            </a:r>
            <a:endParaRPr lang="en-US" altLang="ja-JP" sz="4400" dirty="0" smtClean="0"/>
          </a:p>
          <a:p>
            <a:pPr algn="ctr"/>
            <a:endParaRPr lang="en-US" altLang="ja-JP" sz="4400" dirty="0" smtClean="0"/>
          </a:p>
        </p:txBody>
      </p:sp>
      <p:sp>
        <p:nvSpPr>
          <p:cNvPr id="2" name="スライド番号プレースホルダー 1"/>
          <p:cNvSpPr>
            <a:spLocks noGrp="1"/>
          </p:cNvSpPr>
          <p:nvPr>
            <p:ph type="sldNum" sz="quarter" idx="12"/>
          </p:nvPr>
        </p:nvSpPr>
        <p:spPr>
          <a:xfrm>
            <a:off x="9159240" y="6356350"/>
            <a:ext cx="2743200" cy="365125"/>
          </a:xfrm>
        </p:spPr>
        <p:txBody>
          <a:bodyPr/>
          <a:lstStyle/>
          <a:p>
            <a:fld id="{F216AE56-EAD3-4706-B860-3EC2C2952B40}" type="slidenum">
              <a:rPr kumimoji="1" lang="ja-JP" altLang="en-US" smtClean="0"/>
              <a:t>19</a:t>
            </a:fld>
            <a:endParaRPr kumimoji="1" lang="ja-JP" altLang="en-US"/>
          </a:p>
        </p:txBody>
      </p:sp>
    </p:spTree>
    <p:extLst>
      <p:ext uri="{BB962C8B-B14F-4D97-AF65-F5344CB8AC3E}">
        <p14:creationId xmlns:p14="http://schemas.microsoft.com/office/powerpoint/2010/main" val="4038882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71600" y="3032760"/>
            <a:ext cx="9631680" cy="1446550"/>
          </a:xfrm>
          <a:prstGeom prst="rect">
            <a:avLst/>
          </a:prstGeom>
          <a:noFill/>
        </p:spPr>
        <p:txBody>
          <a:bodyPr wrap="square" rtlCol="0">
            <a:spAutoFit/>
          </a:bodyPr>
          <a:lstStyle/>
          <a:p>
            <a:pPr algn="ctr"/>
            <a:r>
              <a:rPr lang="ja-JP" altLang="en-US" sz="4400" dirty="0" smtClean="0"/>
              <a:t>１　陽性者数等の推移　　　　　　　　　　　　</a:t>
            </a:r>
            <a:endParaRPr lang="en-US" altLang="ja-JP" sz="4400" dirty="0" smtClean="0"/>
          </a:p>
          <a:p>
            <a:pPr algn="ctr"/>
            <a:endParaRPr lang="en-US" altLang="ja-JP" sz="4400" dirty="0" smtClean="0"/>
          </a:p>
        </p:txBody>
      </p:sp>
      <p:sp>
        <p:nvSpPr>
          <p:cNvPr id="2" name="スライド番号プレースホルダー 1"/>
          <p:cNvSpPr>
            <a:spLocks noGrp="1"/>
          </p:cNvSpPr>
          <p:nvPr>
            <p:ph type="sldNum" sz="quarter" idx="12"/>
          </p:nvPr>
        </p:nvSpPr>
        <p:spPr>
          <a:xfrm>
            <a:off x="9159240" y="6356350"/>
            <a:ext cx="2743200" cy="365125"/>
          </a:xfrm>
        </p:spPr>
        <p:txBody>
          <a:bodyPr/>
          <a:lstStyle/>
          <a:p>
            <a:fld id="{F216AE56-EAD3-4706-B860-3EC2C2952B40}" type="slidenum">
              <a:rPr kumimoji="1" lang="ja-JP" altLang="en-US" smtClean="0"/>
              <a:t>2</a:t>
            </a:fld>
            <a:endParaRPr kumimoji="1" lang="ja-JP" altLang="en-US"/>
          </a:p>
        </p:txBody>
      </p:sp>
    </p:spTree>
    <p:extLst>
      <p:ext uri="{BB962C8B-B14F-4D97-AF65-F5344CB8AC3E}">
        <p14:creationId xmlns:p14="http://schemas.microsoft.com/office/powerpoint/2010/main" val="9690134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85456" y="473809"/>
            <a:ext cx="11857748" cy="6437934"/>
          </a:xfrm>
          <a:prstGeom prst="rect">
            <a:avLst/>
          </a:prstGeom>
        </p:spPr>
      </p:pic>
      <p:sp>
        <p:nvSpPr>
          <p:cNvPr id="74" name="テキスト ボックス 73"/>
          <p:cNvSpPr txBox="1"/>
          <p:nvPr/>
        </p:nvSpPr>
        <p:spPr>
          <a:xfrm>
            <a:off x="1254520" y="975562"/>
            <a:ext cx="1462260" cy="451855"/>
          </a:xfrm>
          <a:prstGeom prst="rect">
            <a:avLst/>
          </a:prstGeom>
          <a:solidFill>
            <a:schemeClr val="bg1"/>
          </a:solidFill>
        </p:spPr>
        <p:txBody>
          <a:bodyPr wrap="none" rtlCol="0">
            <a:spAutoFit/>
          </a:bodyPr>
          <a:lstStyle/>
          <a:p>
            <a:pPr>
              <a:lnSpc>
                <a:spcPts val="1500"/>
              </a:lnSpc>
            </a:pPr>
            <a:r>
              <a:rPr kumimoji="1" lang="en-US" altLang="ja-JP" sz="900" dirty="0" smtClean="0">
                <a:latin typeface="Meiryo UI" panose="020B0604030504040204" pitchFamily="50" charset="-128"/>
                <a:ea typeface="Meiryo UI" panose="020B0604030504040204" pitchFamily="50" charset="-128"/>
              </a:rPr>
              <a:t>60</a:t>
            </a:r>
            <a:r>
              <a:rPr kumimoji="1" lang="ja-JP" altLang="en-US" sz="900" dirty="0" smtClean="0">
                <a:latin typeface="Meiryo UI" panose="020B0604030504040204" pitchFamily="50" charset="-128"/>
                <a:ea typeface="Meiryo UI" panose="020B0604030504040204" pitchFamily="50" charset="-128"/>
              </a:rPr>
              <a:t>歳</a:t>
            </a:r>
            <a:r>
              <a:rPr lang="ja-JP" altLang="en-US" sz="900" dirty="0">
                <a:latin typeface="Meiryo UI" panose="020B0604030504040204" pitchFamily="50" charset="-128"/>
                <a:ea typeface="Meiryo UI" panose="020B0604030504040204" pitchFamily="50" charset="-128"/>
              </a:rPr>
              <a:t>未満</a:t>
            </a:r>
            <a:r>
              <a:rPr kumimoji="1" lang="ja-JP" altLang="en-US" sz="900" dirty="0" smtClean="0">
                <a:latin typeface="Meiryo UI" panose="020B0604030504040204" pitchFamily="50" charset="-128"/>
                <a:ea typeface="Meiryo UI" panose="020B0604030504040204" pitchFamily="50" charset="-128"/>
              </a:rPr>
              <a:t>の新規陽性者数</a:t>
            </a:r>
            <a:endParaRPr kumimoji="1" lang="en-US" altLang="ja-JP" sz="900" dirty="0" smtClean="0">
              <a:latin typeface="Meiryo UI" panose="020B0604030504040204" pitchFamily="50" charset="-128"/>
              <a:ea typeface="Meiryo UI" panose="020B0604030504040204" pitchFamily="50" charset="-128"/>
            </a:endParaRPr>
          </a:p>
          <a:p>
            <a:pPr>
              <a:lnSpc>
                <a:spcPts val="1500"/>
              </a:lnSpc>
            </a:pPr>
            <a:r>
              <a:rPr lang="en-US" altLang="ja-JP" sz="900" dirty="0" smtClean="0">
                <a:latin typeface="Meiryo UI" panose="020B0604030504040204" pitchFamily="50" charset="-128"/>
                <a:ea typeface="Meiryo UI" panose="020B0604030504040204" pitchFamily="50" charset="-128"/>
              </a:rPr>
              <a:t>60</a:t>
            </a:r>
            <a:r>
              <a:rPr lang="ja-JP" altLang="en-US" sz="900" dirty="0" smtClean="0">
                <a:latin typeface="Meiryo UI" panose="020B0604030504040204" pitchFamily="50" charset="-128"/>
                <a:ea typeface="Meiryo UI" panose="020B0604030504040204" pitchFamily="50" charset="-128"/>
              </a:rPr>
              <a:t>歳以上の新規陽性者数</a:t>
            </a:r>
            <a:endParaRPr kumimoji="1" lang="ja-JP" altLang="en-US" sz="900" dirty="0">
              <a:latin typeface="Meiryo UI" panose="020B0604030504040204" pitchFamily="50" charset="-128"/>
              <a:ea typeface="Meiryo UI" panose="020B0604030504040204" pitchFamily="50" charset="-128"/>
            </a:endParaRPr>
          </a:p>
        </p:txBody>
      </p:sp>
      <p:sp>
        <p:nvSpPr>
          <p:cNvPr id="79" name="テキスト ボックス 78"/>
          <p:cNvSpPr txBox="1"/>
          <p:nvPr/>
        </p:nvSpPr>
        <p:spPr>
          <a:xfrm>
            <a:off x="11926143" y="737694"/>
            <a:ext cx="307777" cy="501042"/>
          </a:xfrm>
          <a:prstGeom prst="rect">
            <a:avLst/>
          </a:prstGeom>
          <a:noFill/>
        </p:spPr>
        <p:txBody>
          <a:bodyPr vert="eaVert" wrap="square" rtlCol="0">
            <a:spAutoFit/>
          </a:bodyPr>
          <a:lstStyle/>
          <a:p>
            <a:r>
              <a:rPr kumimoji="1" lang="ja-JP" altLang="en-US" sz="800" dirty="0" smtClean="0">
                <a:latin typeface="Meiryo UI" panose="020B0604030504040204" pitchFamily="50" charset="-128"/>
                <a:ea typeface="Meiryo UI" panose="020B0604030504040204" pitchFamily="50" charset="-128"/>
              </a:rPr>
              <a:t>重症者数</a:t>
            </a:r>
            <a:endParaRPr kumimoji="1" lang="ja-JP" altLang="en-US" sz="800" dirty="0">
              <a:latin typeface="Meiryo UI" panose="020B0604030504040204" pitchFamily="50" charset="-128"/>
              <a:ea typeface="Meiryo UI" panose="020B0604030504040204" pitchFamily="50" charset="-128"/>
            </a:endParaRPr>
          </a:p>
        </p:txBody>
      </p:sp>
      <p:sp>
        <p:nvSpPr>
          <p:cNvPr id="80" name="テキスト ボックス 79"/>
          <p:cNvSpPr txBox="1"/>
          <p:nvPr/>
        </p:nvSpPr>
        <p:spPr>
          <a:xfrm>
            <a:off x="-41014" y="772709"/>
            <a:ext cx="307777" cy="501042"/>
          </a:xfrm>
          <a:prstGeom prst="rect">
            <a:avLst/>
          </a:prstGeom>
          <a:noFill/>
        </p:spPr>
        <p:txBody>
          <a:bodyPr vert="eaVert" wrap="square" rtlCol="0">
            <a:spAutoFit/>
          </a:bodyPr>
          <a:lstStyle/>
          <a:p>
            <a:r>
              <a:rPr lang="ja-JP" altLang="en-US" sz="800" dirty="0" smtClean="0">
                <a:latin typeface="Meiryo UI" panose="020B0604030504040204" pitchFamily="50" charset="-128"/>
                <a:ea typeface="Meiryo UI" panose="020B0604030504040204" pitchFamily="50" charset="-128"/>
              </a:rPr>
              <a:t>陽性者数</a:t>
            </a:r>
            <a:endParaRPr kumimoji="1" lang="ja-JP" altLang="en-US" sz="800" dirty="0">
              <a:latin typeface="Meiryo UI" panose="020B0604030504040204" pitchFamily="50" charset="-128"/>
              <a:ea typeface="Meiryo UI" panose="020B0604030504040204" pitchFamily="50" charset="-128"/>
            </a:endParaRPr>
          </a:p>
        </p:txBody>
      </p:sp>
      <p:sp>
        <p:nvSpPr>
          <p:cNvPr id="39" name="正方形/長方形 38"/>
          <p:cNvSpPr/>
          <p:nvPr/>
        </p:nvSpPr>
        <p:spPr>
          <a:xfrm>
            <a:off x="1" y="1"/>
            <a:ext cx="12192000" cy="558433"/>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smtClean="0">
                <a:latin typeface="UD デジタル 教科書体 NP-B" panose="02020700000000000000" pitchFamily="18" charset="-128"/>
                <a:ea typeface="UD デジタル 教科書体 NP-B" panose="02020700000000000000" pitchFamily="18" charset="-128"/>
              </a:rPr>
              <a:t>　　　</a:t>
            </a:r>
            <a:r>
              <a:rPr lang="en-US" altLang="ja-JP" sz="2400" b="1" dirty="0" smtClean="0">
                <a:latin typeface="UD デジタル 教科書体 NP-B" panose="02020700000000000000" pitchFamily="18" charset="-128"/>
                <a:ea typeface="UD デジタル 教科書体 NP-B" panose="02020700000000000000" pitchFamily="18" charset="-128"/>
              </a:rPr>
              <a:t>【</a:t>
            </a:r>
            <a:r>
              <a:rPr lang="ja-JP" altLang="en-US" sz="2400" b="1" dirty="0" smtClean="0">
                <a:latin typeface="UD デジタル 教科書体 NP-B" panose="02020700000000000000" pitchFamily="18" charset="-128"/>
                <a:ea typeface="UD デジタル 教科書体 NP-B" panose="02020700000000000000" pitchFamily="18" charset="-128"/>
              </a:rPr>
              <a:t>第三波・第四波</a:t>
            </a:r>
            <a:r>
              <a:rPr lang="en-US" altLang="ja-JP" sz="2400" b="1" dirty="0" smtClean="0">
                <a:latin typeface="UD デジタル 教科書体 NP-B" panose="02020700000000000000" pitchFamily="18" charset="-128"/>
                <a:ea typeface="UD デジタル 教科書体 NP-B" panose="02020700000000000000" pitchFamily="18" charset="-128"/>
              </a:rPr>
              <a:t>】</a:t>
            </a:r>
            <a:r>
              <a:rPr lang="ja-JP" altLang="en-US" sz="2400" b="1" dirty="0" smtClean="0">
                <a:latin typeface="UD デジタル 教科書体 NP-B" panose="02020700000000000000" pitchFamily="18" charset="-128"/>
                <a:ea typeface="UD デジタル 教科書体 NP-B" panose="02020700000000000000" pitchFamily="18" charset="-128"/>
              </a:rPr>
              <a:t>重症者数と</a:t>
            </a:r>
            <a:r>
              <a:rPr lang="en-US" altLang="ja-JP" sz="2400" b="1" dirty="0" smtClean="0">
                <a:latin typeface="UD デジタル 教科書体 NP-B" panose="02020700000000000000" pitchFamily="18" charset="-128"/>
                <a:ea typeface="UD デジタル 教科書体 NP-B" panose="02020700000000000000" pitchFamily="18" charset="-128"/>
              </a:rPr>
              <a:t>60</a:t>
            </a:r>
            <a:r>
              <a:rPr lang="ja-JP" altLang="en-US" sz="2400" b="1" dirty="0" smtClean="0">
                <a:latin typeface="UD デジタル 教科書体 NP-B" panose="02020700000000000000" pitchFamily="18" charset="-128"/>
                <a:ea typeface="UD デジタル 教科書体 NP-B" panose="02020700000000000000" pitchFamily="18" charset="-128"/>
              </a:rPr>
              <a:t>歳以上の陽性者数の推移</a:t>
            </a:r>
            <a:r>
              <a:rPr kumimoji="1" lang="ja-JP" altLang="en-US" sz="2400" b="1" dirty="0" smtClean="0">
                <a:latin typeface="UD デジタル 教科書体 NP-B" panose="02020700000000000000" pitchFamily="18" charset="-128"/>
                <a:ea typeface="UD デジタル 教科書体 NP-B" panose="02020700000000000000" pitchFamily="18" charset="-128"/>
              </a:rPr>
              <a:t>　</a:t>
            </a:r>
            <a:endParaRPr kumimoji="1" lang="ja-JP" altLang="en-US" sz="2400" b="1" dirty="0">
              <a:latin typeface="UD デジタル 教科書体 NP-B" panose="02020700000000000000" pitchFamily="18" charset="-128"/>
              <a:ea typeface="UD デジタル 教科書体 NP-B" panose="02020700000000000000" pitchFamily="18" charset="-128"/>
            </a:endParaRPr>
          </a:p>
        </p:txBody>
      </p:sp>
      <p:sp>
        <p:nvSpPr>
          <p:cNvPr id="19" name="左右矢印 18"/>
          <p:cNvSpPr/>
          <p:nvPr/>
        </p:nvSpPr>
        <p:spPr>
          <a:xfrm>
            <a:off x="9447256" y="971805"/>
            <a:ext cx="322402" cy="140891"/>
          </a:xfrm>
          <a:prstGeom prst="leftRightArrow">
            <a:avLst>
              <a:gd name="adj1" fmla="val 39239"/>
              <a:gd name="adj2" fmla="val 73404"/>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21" name="テキスト ボックス 20"/>
          <p:cNvSpPr txBox="1"/>
          <p:nvPr/>
        </p:nvSpPr>
        <p:spPr>
          <a:xfrm>
            <a:off x="9100779" y="633803"/>
            <a:ext cx="513282" cy="261610"/>
          </a:xfrm>
          <a:prstGeom prst="rect">
            <a:avLst/>
          </a:prstGeom>
          <a:noFill/>
        </p:spPr>
        <p:txBody>
          <a:bodyPr wrap="none" rtlCol="0">
            <a:spAutoFit/>
          </a:bodyPr>
          <a:lstStyle/>
          <a:p>
            <a:r>
              <a:rPr lang="en-US" altLang="ja-JP" sz="1100" dirty="0" smtClean="0">
                <a:latin typeface="Meiryo UI" panose="020B0604030504040204" pitchFamily="50" charset="-128"/>
                <a:ea typeface="Meiryo UI" panose="020B0604030504040204" pitchFamily="50" charset="-128"/>
              </a:rPr>
              <a:t>4</a:t>
            </a:r>
            <a:r>
              <a:rPr kumimoji="1" lang="en-US" altLang="ja-JP" sz="1100" dirty="0" smtClean="0">
                <a:latin typeface="Meiryo UI" panose="020B0604030504040204" pitchFamily="50" charset="-128"/>
                <a:ea typeface="Meiryo UI" panose="020B0604030504040204" pitchFamily="50" charset="-128"/>
              </a:rPr>
              <a:t>/28</a:t>
            </a:r>
            <a:endParaRPr kumimoji="1" lang="ja-JP" altLang="en-US" sz="11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9590855" y="631324"/>
            <a:ext cx="511988" cy="261610"/>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rPr>
              <a:t>5</a:t>
            </a:r>
            <a:r>
              <a:rPr kumimoji="1" lang="en-US" altLang="ja-JP" sz="1100" dirty="0" smtClean="0">
                <a:latin typeface="Meiryo UI" panose="020B0604030504040204" pitchFamily="50" charset="-128"/>
                <a:ea typeface="Meiryo UI" panose="020B0604030504040204" pitchFamily="50" charset="-128"/>
              </a:rPr>
              <a:t>/4</a:t>
            </a:r>
            <a:endParaRPr kumimoji="1" lang="ja-JP" altLang="en-US" sz="1100" dirty="0">
              <a:latin typeface="Meiryo UI" panose="020B0604030504040204" pitchFamily="50" charset="-128"/>
              <a:ea typeface="Meiryo UI" panose="020B0604030504040204" pitchFamily="50" charset="-128"/>
            </a:endParaRPr>
          </a:p>
        </p:txBody>
      </p:sp>
      <p:cxnSp>
        <p:nvCxnSpPr>
          <p:cNvPr id="24" name="直線コネクタ 23"/>
          <p:cNvCxnSpPr/>
          <p:nvPr/>
        </p:nvCxnSpPr>
        <p:spPr>
          <a:xfrm>
            <a:off x="9753600" y="885371"/>
            <a:ext cx="3760" cy="868645"/>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9428318" y="1042250"/>
            <a:ext cx="363818" cy="600164"/>
          </a:xfrm>
          <a:prstGeom prst="rect">
            <a:avLst/>
          </a:prstGeom>
          <a:noFill/>
        </p:spPr>
        <p:txBody>
          <a:bodyPr vert="eaVert" wrap="square" rtlCol="0">
            <a:spAutoFit/>
          </a:bodyPr>
          <a:lstStyle/>
          <a:p>
            <a:r>
              <a:rPr lang="en-US" altLang="ja-JP" sz="1100" dirty="0">
                <a:latin typeface="Meiryo UI" panose="020B0604030504040204" pitchFamily="50" charset="-128"/>
                <a:ea typeface="Meiryo UI" panose="020B0604030504040204" pitchFamily="50" charset="-128"/>
              </a:rPr>
              <a:t>7</a:t>
            </a:r>
            <a:r>
              <a:rPr lang="ja-JP" altLang="en-US" sz="1100" dirty="0" smtClean="0">
                <a:latin typeface="Meiryo UI" panose="020B0604030504040204" pitchFamily="50" charset="-128"/>
                <a:ea typeface="Meiryo UI" panose="020B0604030504040204" pitchFamily="50" charset="-128"/>
              </a:rPr>
              <a:t>日間</a:t>
            </a:r>
            <a:endParaRPr kumimoji="1" lang="ja-JP" altLang="en-US" sz="1100" dirty="0">
              <a:latin typeface="Meiryo UI" panose="020B0604030504040204" pitchFamily="50" charset="-128"/>
              <a:ea typeface="Meiryo UI" panose="020B0604030504040204" pitchFamily="50" charset="-128"/>
            </a:endParaRPr>
          </a:p>
        </p:txBody>
      </p:sp>
      <p:cxnSp>
        <p:nvCxnSpPr>
          <p:cNvPr id="27" name="直線コネクタ 26"/>
          <p:cNvCxnSpPr/>
          <p:nvPr/>
        </p:nvCxnSpPr>
        <p:spPr>
          <a:xfrm flipH="1">
            <a:off x="9445712" y="899886"/>
            <a:ext cx="3088" cy="80906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4" name="左右矢印 33"/>
          <p:cNvSpPr/>
          <p:nvPr/>
        </p:nvSpPr>
        <p:spPr>
          <a:xfrm>
            <a:off x="2613913" y="3925833"/>
            <a:ext cx="1184078" cy="408307"/>
          </a:xfrm>
          <a:prstGeom prst="leftRightArrow">
            <a:avLst>
              <a:gd name="adj1" fmla="val 62643"/>
              <a:gd name="adj2" fmla="val 50000"/>
            </a:avLst>
          </a:pr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35" name="テキスト ボックス 34"/>
          <p:cNvSpPr txBox="1"/>
          <p:nvPr/>
        </p:nvSpPr>
        <p:spPr>
          <a:xfrm>
            <a:off x="2307120" y="3692776"/>
            <a:ext cx="601447" cy="261610"/>
          </a:xfrm>
          <a:prstGeom prst="rect">
            <a:avLst/>
          </a:prstGeom>
          <a:noFill/>
        </p:spPr>
        <p:txBody>
          <a:bodyPr wrap="none" rtlCol="0">
            <a:spAutoFit/>
          </a:bodyPr>
          <a:lstStyle/>
          <a:p>
            <a:r>
              <a:rPr lang="en-US" altLang="ja-JP" sz="1100" dirty="0" smtClean="0">
                <a:latin typeface="Meiryo UI" panose="020B0604030504040204" pitchFamily="50" charset="-128"/>
                <a:ea typeface="Meiryo UI" panose="020B0604030504040204" pitchFamily="50" charset="-128"/>
              </a:rPr>
              <a:t>11</a:t>
            </a:r>
            <a:r>
              <a:rPr kumimoji="1" lang="en-US" altLang="ja-JP" sz="1100" dirty="0" smtClean="0">
                <a:latin typeface="Meiryo UI" panose="020B0604030504040204" pitchFamily="50" charset="-128"/>
                <a:ea typeface="Meiryo UI" panose="020B0604030504040204" pitchFamily="50" charset="-128"/>
              </a:rPr>
              <a:t>/22</a:t>
            </a:r>
            <a:endParaRPr kumimoji="1" lang="ja-JP" altLang="en-US" sz="1100" dirty="0">
              <a:latin typeface="Meiryo UI" panose="020B0604030504040204" pitchFamily="50" charset="-128"/>
              <a:ea typeface="Meiryo UI" panose="020B0604030504040204" pitchFamily="50" charset="-128"/>
            </a:endParaRPr>
          </a:p>
        </p:txBody>
      </p:sp>
      <p:sp>
        <p:nvSpPr>
          <p:cNvPr id="36" name="テキスト ボックス 35"/>
          <p:cNvSpPr txBox="1"/>
          <p:nvPr/>
        </p:nvSpPr>
        <p:spPr>
          <a:xfrm>
            <a:off x="3506163" y="3677946"/>
            <a:ext cx="709801" cy="261610"/>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rPr>
              <a:t>12</a:t>
            </a:r>
            <a:r>
              <a:rPr kumimoji="1" lang="en-US" altLang="ja-JP" sz="1100" dirty="0" smtClean="0">
                <a:latin typeface="Meiryo UI" panose="020B0604030504040204" pitchFamily="50" charset="-128"/>
                <a:ea typeface="Meiryo UI" panose="020B0604030504040204" pitchFamily="50" charset="-128"/>
              </a:rPr>
              <a:t>/21</a:t>
            </a:r>
            <a:endParaRPr kumimoji="1" lang="ja-JP" altLang="en-US" sz="110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2893016" y="3983890"/>
            <a:ext cx="643125" cy="261610"/>
          </a:xfrm>
          <a:prstGeom prst="rect">
            <a:avLst/>
          </a:prstGeom>
          <a:noFill/>
        </p:spPr>
        <p:txBody>
          <a:bodyPr wrap="none" rtlCol="0">
            <a:spAutoFit/>
          </a:bodyPr>
          <a:lstStyle/>
          <a:p>
            <a:r>
              <a:rPr lang="en-US" altLang="ja-JP" sz="1100" dirty="0" smtClean="0">
                <a:latin typeface="Meiryo UI" panose="020B0604030504040204" pitchFamily="50" charset="-128"/>
                <a:ea typeface="Meiryo UI" panose="020B0604030504040204" pitchFamily="50" charset="-128"/>
              </a:rPr>
              <a:t>30</a:t>
            </a:r>
            <a:r>
              <a:rPr lang="ja-JP" altLang="en-US" sz="1100" dirty="0" smtClean="0">
                <a:latin typeface="Meiryo UI" panose="020B0604030504040204" pitchFamily="50" charset="-128"/>
                <a:ea typeface="Meiryo UI" panose="020B0604030504040204" pitchFamily="50" charset="-128"/>
              </a:rPr>
              <a:t>日間</a:t>
            </a:r>
            <a:endParaRPr kumimoji="1" lang="ja-JP" altLang="en-US" sz="1100" dirty="0">
              <a:latin typeface="Meiryo UI" panose="020B0604030504040204" pitchFamily="50" charset="-128"/>
              <a:ea typeface="Meiryo UI" panose="020B0604030504040204" pitchFamily="50" charset="-128"/>
            </a:endParaRPr>
          </a:p>
        </p:txBody>
      </p:sp>
      <p:cxnSp>
        <p:nvCxnSpPr>
          <p:cNvPr id="41" name="直線コネクタ 40"/>
          <p:cNvCxnSpPr/>
          <p:nvPr/>
        </p:nvCxnSpPr>
        <p:spPr>
          <a:xfrm>
            <a:off x="2540532" y="3936115"/>
            <a:ext cx="13662" cy="52640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5" name="角丸四角形 44"/>
          <p:cNvSpPr/>
          <p:nvPr/>
        </p:nvSpPr>
        <p:spPr>
          <a:xfrm>
            <a:off x="3506163" y="1830034"/>
            <a:ext cx="3124622" cy="6607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t>重症者の増加速度が</a:t>
            </a:r>
            <a:endParaRPr kumimoji="1" lang="en-US" altLang="ja-JP" b="1" dirty="0" smtClean="0"/>
          </a:p>
          <a:p>
            <a:pPr algn="ctr"/>
            <a:r>
              <a:rPr kumimoji="1" lang="ja-JP" altLang="en-US" b="1" dirty="0" smtClean="0"/>
              <a:t>第三波に比べ約３倍</a:t>
            </a:r>
            <a:endParaRPr kumimoji="1" lang="ja-JP" altLang="en-US" b="1" dirty="0"/>
          </a:p>
        </p:txBody>
      </p:sp>
      <p:cxnSp>
        <p:nvCxnSpPr>
          <p:cNvPr id="48" name="直線コネクタ 47"/>
          <p:cNvCxnSpPr>
            <a:endCxn id="45" idx="1"/>
          </p:cNvCxnSpPr>
          <p:nvPr/>
        </p:nvCxnSpPr>
        <p:spPr>
          <a:xfrm flipV="1">
            <a:off x="1577853" y="2160428"/>
            <a:ext cx="1928310" cy="2058960"/>
          </a:xfrm>
          <a:prstGeom prst="line">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a:stCxn id="45" idx="3"/>
          </p:cNvCxnSpPr>
          <p:nvPr/>
        </p:nvCxnSpPr>
        <p:spPr>
          <a:xfrm>
            <a:off x="6630785" y="2160428"/>
            <a:ext cx="799503" cy="139359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flipH="1">
            <a:off x="3831729" y="3918857"/>
            <a:ext cx="42" cy="611701"/>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2" name="左右矢印 61"/>
          <p:cNvSpPr/>
          <p:nvPr/>
        </p:nvSpPr>
        <p:spPr>
          <a:xfrm>
            <a:off x="3258739" y="5041339"/>
            <a:ext cx="2855591" cy="587825"/>
          </a:xfrm>
          <a:prstGeom prst="leftRightArrow">
            <a:avLst>
              <a:gd name="adj1" fmla="val 62643"/>
              <a:gd name="adj2" fmla="val 50000"/>
            </a:avLst>
          </a:prstGeom>
          <a:solidFill>
            <a:schemeClr val="bg1"/>
          </a:solidFill>
          <a:ln w="3175">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altLang="ja-JP" sz="1000" dirty="0" smtClean="0">
                <a:solidFill>
                  <a:schemeClr val="tx1"/>
                </a:solidFill>
                <a:latin typeface="Meiryo UI" panose="020B0604030504040204" pitchFamily="50" charset="-128"/>
                <a:ea typeface="Meiryo UI" panose="020B0604030504040204" pitchFamily="50" charset="-128"/>
              </a:rPr>
              <a:t>12</a:t>
            </a:r>
            <a:r>
              <a:rPr lang="ja-JP" altLang="en-US" sz="1000" dirty="0" smtClean="0">
                <a:solidFill>
                  <a:schemeClr val="tx1"/>
                </a:solidFill>
                <a:latin typeface="Meiryo UI" panose="020B0604030504040204" pitchFamily="50" charset="-128"/>
                <a:ea typeface="Meiryo UI" panose="020B0604030504040204" pitchFamily="50" charset="-128"/>
              </a:rPr>
              <a:t>月下旬以降の感染拡大により、重症者数は横ばいで推移</a:t>
            </a:r>
            <a:endParaRPr lang="ja-JP" sz="1000" dirty="0">
              <a:solidFill>
                <a:schemeClr val="tx1"/>
              </a:solidFill>
              <a:latin typeface="Meiryo UI" panose="020B0604030504040204" pitchFamily="50" charset="-128"/>
              <a:ea typeface="Meiryo UI" panose="020B0604030504040204" pitchFamily="50" charset="-128"/>
            </a:endParaRPr>
          </a:p>
        </p:txBody>
      </p:sp>
      <p:sp>
        <p:nvSpPr>
          <p:cNvPr id="23" name="角丸四角形吹き出し 22"/>
          <p:cNvSpPr/>
          <p:nvPr/>
        </p:nvSpPr>
        <p:spPr>
          <a:xfrm>
            <a:off x="5999572" y="933442"/>
            <a:ext cx="3170490" cy="536094"/>
          </a:xfrm>
          <a:prstGeom prst="wedgeRoundRectCallout">
            <a:avLst>
              <a:gd name="adj1" fmla="val 55677"/>
              <a:gd name="adj2" fmla="val -1252"/>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200" dirty="0" smtClean="0">
                <a:latin typeface="Meiryo UI" panose="020B0604030504040204" pitchFamily="50" charset="-128"/>
                <a:ea typeface="Meiryo UI" panose="020B0604030504040204" pitchFamily="50" charset="-128"/>
              </a:rPr>
              <a:t>4</a:t>
            </a:r>
            <a:r>
              <a:rPr kumimoji="1" lang="en-US" altLang="ja-JP" sz="1200" dirty="0" smtClean="0">
                <a:latin typeface="Meiryo UI" panose="020B0604030504040204" pitchFamily="50" charset="-128"/>
                <a:ea typeface="Meiryo UI" panose="020B0604030504040204" pitchFamily="50" charset="-128"/>
              </a:rPr>
              <a:t>/28</a:t>
            </a:r>
            <a:r>
              <a:rPr kumimoji="1" lang="ja-JP" altLang="en-US" sz="1200" dirty="0" smtClean="0">
                <a:latin typeface="Meiryo UI" panose="020B0604030504040204" pitchFamily="50" charset="-128"/>
                <a:ea typeface="Meiryo UI" panose="020B0604030504040204" pitchFamily="50" charset="-128"/>
              </a:rPr>
              <a:t>新規陽性者数ピーク後、約</a:t>
            </a:r>
            <a:r>
              <a:rPr lang="en-US" altLang="ja-JP" sz="1200" dirty="0">
                <a:latin typeface="Meiryo UI" panose="020B0604030504040204" pitchFamily="50" charset="-128"/>
                <a:ea typeface="Meiryo UI" panose="020B0604030504040204" pitchFamily="50" charset="-128"/>
              </a:rPr>
              <a:t>7</a:t>
            </a:r>
            <a:r>
              <a:rPr lang="ja-JP" altLang="en-US" sz="1200" dirty="0" smtClean="0">
                <a:latin typeface="Meiryo UI" panose="020B0604030504040204" pitchFamily="50" charset="-128"/>
                <a:ea typeface="Meiryo UI" panose="020B0604030504040204" pitchFamily="50" charset="-128"/>
              </a:rPr>
              <a:t>日</a:t>
            </a:r>
            <a:r>
              <a:rPr kumimoji="1" lang="ja-JP" altLang="en-US" sz="1200" dirty="0" smtClean="0">
                <a:latin typeface="Meiryo UI" panose="020B0604030504040204" pitchFamily="50" charset="-128"/>
                <a:ea typeface="Meiryo UI" panose="020B0604030504040204" pitchFamily="50" charset="-128"/>
              </a:rPr>
              <a:t>後に重症患者数</a:t>
            </a:r>
            <a:r>
              <a:rPr lang="ja-JP" altLang="en-US" sz="1200" dirty="0" smtClean="0">
                <a:latin typeface="Meiryo UI" panose="020B0604030504040204" pitchFamily="50" charset="-128"/>
                <a:ea typeface="Meiryo UI" panose="020B0604030504040204" pitchFamily="50" charset="-128"/>
              </a:rPr>
              <a:t>が最大値</a:t>
            </a:r>
            <a:endParaRPr kumimoji="1" lang="en-US" altLang="ja-JP" sz="1200" dirty="0" smtClean="0">
              <a:latin typeface="Meiryo UI" panose="020B0604030504040204" pitchFamily="50" charset="-128"/>
              <a:ea typeface="Meiryo UI" panose="020B0604030504040204" pitchFamily="50" charset="-128"/>
            </a:endParaRPr>
          </a:p>
        </p:txBody>
      </p:sp>
      <p:sp>
        <p:nvSpPr>
          <p:cNvPr id="42" name="角丸四角形吹き出し 41"/>
          <p:cNvSpPr/>
          <p:nvPr/>
        </p:nvSpPr>
        <p:spPr>
          <a:xfrm>
            <a:off x="3076339" y="2933201"/>
            <a:ext cx="3170490" cy="413181"/>
          </a:xfrm>
          <a:prstGeom prst="wedgeRoundRectCallout">
            <a:avLst>
              <a:gd name="adj1" fmla="val -41421"/>
              <a:gd name="adj2" fmla="val 127463"/>
              <a:gd name="adj3" fmla="val 1666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200" dirty="0" smtClean="0">
                <a:latin typeface="Meiryo UI" panose="020B0604030504040204" pitchFamily="50" charset="-128"/>
                <a:ea typeface="Meiryo UI" panose="020B0604030504040204" pitchFamily="50" charset="-128"/>
              </a:rPr>
              <a:t>11</a:t>
            </a:r>
            <a:r>
              <a:rPr kumimoji="1" lang="en-US" altLang="ja-JP" sz="1200" dirty="0" smtClean="0">
                <a:latin typeface="Meiryo UI" panose="020B0604030504040204" pitchFamily="50" charset="-128"/>
                <a:ea typeface="Meiryo UI" panose="020B0604030504040204" pitchFamily="50" charset="-128"/>
              </a:rPr>
              <a:t>/22</a:t>
            </a:r>
            <a:r>
              <a:rPr kumimoji="1" lang="ja-JP" altLang="en-US" sz="1200" dirty="0" smtClean="0">
                <a:latin typeface="Meiryo UI" panose="020B0604030504040204" pitchFamily="50" charset="-128"/>
                <a:ea typeface="Meiryo UI" panose="020B0604030504040204" pitchFamily="50" charset="-128"/>
              </a:rPr>
              <a:t>新規陽性者数ピーク後、約</a:t>
            </a:r>
            <a:r>
              <a:rPr lang="en-US" altLang="ja-JP" sz="1200" dirty="0" smtClean="0">
                <a:latin typeface="Meiryo UI" panose="020B0604030504040204" pitchFamily="50" charset="-128"/>
                <a:ea typeface="Meiryo UI" panose="020B0604030504040204" pitchFamily="50" charset="-128"/>
              </a:rPr>
              <a:t>30</a:t>
            </a:r>
            <a:r>
              <a:rPr lang="ja-JP" altLang="en-US" sz="1200" dirty="0" smtClean="0">
                <a:latin typeface="Meiryo UI" panose="020B0604030504040204" pitchFamily="50" charset="-128"/>
                <a:ea typeface="Meiryo UI" panose="020B0604030504040204" pitchFamily="50" charset="-128"/>
              </a:rPr>
              <a:t>日</a:t>
            </a:r>
            <a:r>
              <a:rPr kumimoji="1" lang="ja-JP" altLang="en-US" sz="1200" dirty="0" smtClean="0">
                <a:latin typeface="Meiryo UI" panose="020B0604030504040204" pitchFamily="50" charset="-128"/>
                <a:ea typeface="Meiryo UI" panose="020B0604030504040204" pitchFamily="50" charset="-128"/>
              </a:rPr>
              <a:t>後に重症患者数</a:t>
            </a:r>
            <a:r>
              <a:rPr lang="ja-JP" altLang="en-US" sz="1200" dirty="0" smtClean="0">
                <a:latin typeface="Meiryo UI" panose="020B0604030504040204" pitchFamily="50" charset="-128"/>
                <a:ea typeface="Meiryo UI" panose="020B0604030504040204" pitchFamily="50" charset="-128"/>
              </a:rPr>
              <a:t>が最大値</a:t>
            </a:r>
            <a:endParaRPr kumimoji="1" lang="en-US" altLang="ja-JP" sz="12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a:xfrm>
            <a:off x="9342207" y="6424675"/>
            <a:ext cx="2743200" cy="365125"/>
          </a:xfrm>
        </p:spPr>
        <p:txBody>
          <a:bodyPr/>
          <a:lstStyle/>
          <a:p>
            <a:fld id="{F216AE56-EAD3-4706-B860-3EC2C2952B40}" type="slidenum">
              <a:rPr kumimoji="1" lang="ja-JP" altLang="en-US" smtClean="0"/>
              <a:t>20</a:t>
            </a:fld>
            <a:endParaRPr kumimoji="1" lang="ja-JP" altLang="en-US" dirty="0"/>
          </a:p>
        </p:txBody>
      </p:sp>
      <p:sp>
        <p:nvSpPr>
          <p:cNvPr id="32" name="テキスト ボックス 31"/>
          <p:cNvSpPr txBox="1"/>
          <p:nvPr/>
        </p:nvSpPr>
        <p:spPr>
          <a:xfrm>
            <a:off x="9013694" y="72457"/>
            <a:ext cx="3220225" cy="461665"/>
          </a:xfrm>
          <a:prstGeom prst="rect">
            <a:avLst/>
          </a:prstGeom>
          <a:noFill/>
        </p:spPr>
        <p:txBody>
          <a:bodyPr wrap="square" rtlCol="0">
            <a:spAutoFit/>
          </a:bodyPr>
          <a:lstStyle/>
          <a:p>
            <a:r>
              <a:rPr lang="en-US" altLang="ja-JP" sz="800" dirty="0">
                <a:solidFill>
                  <a:schemeClr val="bg1"/>
                </a:solidFill>
                <a:latin typeface="Meiryo UI" panose="020B0604030504040204" pitchFamily="50" charset="-128"/>
                <a:ea typeface="Meiryo UI" panose="020B0604030504040204" pitchFamily="50" charset="-128"/>
              </a:rPr>
              <a:t>※</a:t>
            </a:r>
            <a:r>
              <a:rPr lang="ja-JP" altLang="en-US" sz="800" dirty="0">
                <a:solidFill>
                  <a:schemeClr val="bg1"/>
                </a:solidFill>
                <a:latin typeface="Meiryo UI" panose="020B0604030504040204" pitchFamily="50" charset="-128"/>
                <a:ea typeface="Meiryo UI" panose="020B0604030504040204" pitchFamily="50" charset="-128"/>
              </a:rPr>
              <a:t>重症者数は、対応可能な軽症中等症患者受入医療機関等において</a:t>
            </a:r>
            <a:endParaRPr lang="en-US" altLang="ja-JP" sz="800" dirty="0">
              <a:solidFill>
                <a:schemeClr val="bg1"/>
              </a:solidFill>
              <a:latin typeface="Meiryo UI" panose="020B0604030504040204" pitchFamily="50" charset="-128"/>
              <a:ea typeface="Meiryo UI" panose="020B0604030504040204" pitchFamily="50" charset="-128"/>
            </a:endParaRPr>
          </a:p>
          <a:p>
            <a:r>
              <a:rPr lang="en-US" altLang="ja-JP" sz="800" dirty="0">
                <a:solidFill>
                  <a:schemeClr val="bg1"/>
                </a:solidFill>
                <a:latin typeface="Meiryo UI" panose="020B0604030504040204" pitchFamily="50" charset="-128"/>
                <a:ea typeface="Meiryo UI" panose="020B0604030504040204" pitchFamily="50" charset="-128"/>
              </a:rPr>
              <a:t>   </a:t>
            </a:r>
            <a:r>
              <a:rPr lang="ja-JP" altLang="en-US" sz="800" dirty="0">
                <a:solidFill>
                  <a:schemeClr val="bg1"/>
                </a:solidFill>
                <a:latin typeface="Meiryo UI" panose="020B0604030504040204" pitchFamily="50" charset="-128"/>
                <a:ea typeface="Meiryo UI" panose="020B0604030504040204" pitchFamily="50" charset="-128"/>
              </a:rPr>
              <a:t>治療継続をしている重症者（</a:t>
            </a:r>
            <a:r>
              <a:rPr lang="en-US" altLang="ja-JP" sz="800" dirty="0">
                <a:solidFill>
                  <a:schemeClr val="bg1"/>
                </a:solidFill>
                <a:latin typeface="Meiryo UI" panose="020B0604030504040204" pitchFamily="50" charset="-128"/>
                <a:ea typeface="Meiryo UI" panose="020B0604030504040204" pitchFamily="50" charset="-128"/>
              </a:rPr>
              <a:t>4/6</a:t>
            </a:r>
            <a:r>
              <a:rPr lang="ja-JP" altLang="en-US" sz="800" dirty="0">
                <a:solidFill>
                  <a:schemeClr val="bg1"/>
                </a:solidFill>
                <a:latin typeface="Meiryo UI" panose="020B0604030504040204" pitchFamily="50" charset="-128"/>
                <a:ea typeface="Meiryo UI" panose="020B0604030504040204" pitchFamily="50" charset="-128"/>
              </a:rPr>
              <a:t>以降）や他府県で受け入れている</a:t>
            </a:r>
            <a:endParaRPr lang="en-US" altLang="ja-JP" sz="800" dirty="0">
              <a:solidFill>
                <a:schemeClr val="bg1"/>
              </a:solidFill>
              <a:latin typeface="Meiryo UI" panose="020B0604030504040204" pitchFamily="50" charset="-128"/>
              <a:ea typeface="Meiryo UI" panose="020B0604030504040204" pitchFamily="50" charset="-128"/>
            </a:endParaRPr>
          </a:p>
          <a:p>
            <a:r>
              <a:rPr lang="ja-JP" altLang="en-US" sz="800" dirty="0">
                <a:solidFill>
                  <a:schemeClr val="bg1"/>
                </a:solidFill>
                <a:latin typeface="Meiryo UI" panose="020B0604030504040204" pitchFamily="50" charset="-128"/>
                <a:ea typeface="Meiryo UI" panose="020B0604030504040204" pitchFamily="50" charset="-128"/>
              </a:rPr>
              <a:t>　 重症者（</a:t>
            </a:r>
            <a:r>
              <a:rPr lang="en-US" altLang="ja-JP" sz="800" dirty="0">
                <a:solidFill>
                  <a:schemeClr val="bg1"/>
                </a:solidFill>
                <a:latin typeface="Meiryo UI" panose="020B0604030504040204" pitchFamily="50" charset="-128"/>
                <a:ea typeface="Meiryo UI" panose="020B0604030504040204" pitchFamily="50" charset="-128"/>
              </a:rPr>
              <a:t>4/22</a:t>
            </a:r>
            <a:r>
              <a:rPr lang="ja-JP" altLang="en-US" sz="800" dirty="0">
                <a:solidFill>
                  <a:schemeClr val="bg1"/>
                </a:solidFill>
                <a:latin typeface="Meiryo UI" panose="020B0604030504040204" pitchFamily="50" charset="-128"/>
                <a:ea typeface="Meiryo UI" panose="020B0604030504040204" pitchFamily="50" charset="-128"/>
              </a:rPr>
              <a:t>～</a:t>
            </a:r>
            <a:r>
              <a:rPr lang="en-US" altLang="ja-JP" sz="800" dirty="0">
                <a:solidFill>
                  <a:schemeClr val="bg1"/>
                </a:solidFill>
                <a:latin typeface="Meiryo UI" panose="020B0604030504040204" pitchFamily="50" charset="-128"/>
                <a:ea typeface="Meiryo UI" panose="020B0604030504040204" pitchFamily="50" charset="-128"/>
              </a:rPr>
              <a:t>5/10</a:t>
            </a:r>
            <a:r>
              <a:rPr lang="ja-JP" altLang="en-US" sz="800" dirty="0">
                <a:solidFill>
                  <a:schemeClr val="bg1"/>
                </a:solidFill>
                <a:latin typeface="Meiryo UI" panose="020B0604030504040204" pitchFamily="50" charset="-128"/>
                <a:ea typeface="Meiryo UI" panose="020B0604030504040204" pitchFamily="50" charset="-128"/>
              </a:rPr>
              <a:t>）を含む。</a:t>
            </a:r>
          </a:p>
        </p:txBody>
      </p:sp>
      <p:cxnSp>
        <p:nvCxnSpPr>
          <p:cNvPr id="5" name="カギ線コネクタ 4"/>
          <p:cNvCxnSpPr/>
          <p:nvPr/>
        </p:nvCxnSpPr>
        <p:spPr>
          <a:xfrm flipV="1">
            <a:off x="1084901" y="4450337"/>
            <a:ext cx="3830390" cy="1565564"/>
          </a:xfrm>
          <a:prstGeom prst="bentConnector3">
            <a:avLst>
              <a:gd name="adj1" fmla="val 85"/>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5" name="テキスト ボックス 54"/>
          <p:cNvSpPr txBox="1"/>
          <p:nvPr/>
        </p:nvSpPr>
        <p:spPr>
          <a:xfrm>
            <a:off x="717068" y="4276278"/>
            <a:ext cx="1547218" cy="253916"/>
          </a:xfrm>
          <a:prstGeom prst="rect">
            <a:avLst/>
          </a:prstGeom>
          <a:solidFill>
            <a:srgbClr val="92D050"/>
          </a:solid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rPr>
              <a:t>約</a:t>
            </a:r>
            <a:r>
              <a:rPr kumimoji="1" lang="en-US" altLang="ja-JP" sz="1050" dirty="0" smtClean="0">
                <a:latin typeface="Meiryo UI" panose="020B0604030504040204" pitchFamily="50" charset="-128"/>
                <a:ea typeface="Meiryo UI" panose="020B0604030504040204" pitchFamily="50" charset="-128"/>
              </a:rPr>
              <a:t>3</a:t>
            </a:r>
            <a:r>
              <a:rPr kumimoji="1" lang="ja-JP" altLang="en-US" sz="1050" dirty="0" smtClean="0">
                <a:latin typeface="Meiryo UI" panose="020B0604030504040204" pitchFamily="50" charset="-128"/>
                <a:ea typeface="Meiryo UI" panose="020B0604030504040204" pitchFamily="50" charset="-128"/>
              </a:rPr>
              <a:t>か月間で</a:t>
            </a:r>
            <a:r>
              <a:rPr kumimoji="1" lang="en-US" altLang="ja-JP" sz="1050" dirty="0" smtClean="0">
                <a:latin typeface="Meiryo UI" panose="020B0604030504040204" pitchFamily="50" charset="-128"/>
                <a:ea typeface="Meiryo UI" panose="020B0604030504040204" pitchFamily="50" charset="-128"/>
              </a:rPr>
              <a:t>171</a:t>
            </a:r>
            <a:r>
              <a:rPr kumimoji="1" lang="ja-JP" altLang="en-US" sz="1050" dirty="0" smtClean="0">
                <a:latin typeface="Meiryo UI" panose="020B0604030504040204" pitchFamily="50" charset="-128"/>
                <a:ea typeface="Meiryo UI" panose="020B0604030504040204" pitchFamily="50" charset="-128"/>
              </a:rPr>
              <a:t>名増加</a:t>
            </a:r>
            <a:endParaRPr kumimoji="1" lang="ja-JP" altLang="en-US" sz="1050" dirty="0">
              <a:latin typeface="Meiryo UI" panose="020B0604030504040204" pitchFamily="50" charset="-128"/>
              <a:ea typeface="Meiryo UI" panose="020B0604030504040204" pitchFamily="50" charset="-128"/>
            </a:endParaRPr>
          </a:p>
        </p:txBody>
      </p:sp>
      <p:cxnSp>
        <p:nvCxnSpPr>
          <p:cNvPr id="13" name="カギ線コネクタ 12"/>
          <p:cNvCxnSpPr/>
          <p:nvPr/>
        </p:nvCxnSpPr>
        <p:spPr>
          <a:xfrm rot="5400000" flipH="1" flipV="1">
            <a:off x="7326651" y="4345278"/>
            <a:ext cx="1751198" cy="1016000"/>
          </a:xfrm>
          <a:prstGeom prst="bentConnector3">
            <a:avLst>
              <a:gd name="adj1" fmla="val 100558"/>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6818250" y="3791899"/>
            <a:ext cx="1399555" cy="253916"/>
          </a:xfrm>
          <a:prstGeom prst="rect">
            <a:avLst/>
          </a:prstGeom>
          <a:solidFill>
            <a:srgbClr val="92D050"/>
          </a:solidFill>
        </p:spPr>
        <p:txBody>
          <a:bodyPr wrap="square" rtlCol="0">
            <a:spAutoFit/>
          </a:bodyPr>
          <a:lstStyle/>
          <a:p>
            <a:pPr algn="ctr"/>
            <a:r>
              <a:rPr lang="en-US" altLang="ja-JP" sz="1050" dirty="0" smtClean="0">
                <a:latin typeface="Meiryo UI" panose="020B0604030504040204" pitchFamily="50" charset="-128"/>
                <a:ea typeface="Meiryo UI" panose="020B0604030504040204" pitchFamily="50" charset="-128"/>
              </a:rPr>
              <a:t>26</a:t>
            </a:r>
            <a:r>
              <a:rPr lang="ja-JP" altLang="en-US" sz="1050" dirty="0" smtClean="0">
                <a:latin typeface="Meiryo UI" panose="020B0604030504040204" pitchFamily="50" charset="-128"/>
                <a:ea typeface="Meiryo UI" panose="020B0604030504040204" pitchFamily="50" charset="-128"/>
              </a:rPr>
              <a:t>日間</a:t>
            </a:r>
            <a:r>
              <a:rPr kumimoji="1" lang="ja-JP" altLang="en-US" sz="1050" dirty="0" smtClean="0">
                <a:latin typeface="Meiryo UI" panose="020B0604030504040204" pitchFamily="50" charset="-128"/>
                <a:ea typeface="Meiryo UI" panose="020B0604030504040204" pitchFamily="50" charset="-128"/>
              </a:rPr>
              <a:t>で</a:t>
            </a:r>
            <a:r>
              <a:rPr lang="en-US" altLang="ja-JP" sz="1050" dirty="0" smtClean="0">
                <a:latin typeface="Meiryo UI" panose="020B0604030504040204" pitchFamily="50" charset="-128"/>
                <a:ea typeface="Meiryo UI" panose="020B0604030504040204" pitchFamily="50" charset="-128"/>
              </a:rPr>
              <a:t>179</a:t>
            </a:r>
            <a:r>
              <a:rPr kumimoji="1" lang="ja-JP" altLang="en-US" sz="1050" dirty="0" smtClean="0">
                <a:latin typeface="Meiryo UI" panose="020B0604030504040204" pitchFamily="50" charset="-128"/>
                <a:ea typeface="Meiryo UI" panose="020B0604030504040204" pitchFamily="50" charset="-128"/>
              </a:rPr>
              <a:t>名増加</a:t>
            </a:r>
            <a:endParaRPr kumimoji="1" lang="ja-JP" altLang="en-US" sz="105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52060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9500490" y="6312915"/>
            <a:ext cx="2671509" cy="396671"/>
          </a:xfrm>
        </p:spPr>
        <p:txBody>
          <a:bodyPr/>
          <a:lstStyle/>
          <a:p>
            <a:fld id="{F216AE56-EAD3-4706-B860-3EC2C2952B40}" type="slidenum">
              <a:rPr kumimoji="1" lang="ja-JP" altLang="en-US" smtClean="0"/>
              <a:t>21</a:t>
            </a:fld>
            <a:endParaRPr kumimoji="1" lang="ja-JP" altLang="en-US" dirty="0"/>
          </a:p>
        </p:txBody>
      </p:sp>
      <p:sp>
        <p:nvSpPr>
          <p:cNvPr id="6" name="正方形/長方形 5"/>
          <p:cNvSpPr/>
          <p:nvPr/>
        </p:nvSpPr>
        <p:spPr>
          <a:xfrm>
            <a:off x="6550883" y="1191163"/>
            <a:ext cx="3903633" cy="5386013"/>
          </a:xfrm>
          <a:prstGeom prst="rect">
            <a:avLst/>
          </a:prstGeom>
          <a:noFill/>
          <a:ln w="50800">
            <a:solidFill>
              <a:srgbClr val="FFB2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7" name="正方形/長方形 6"/>
          <p:cNvSpPr/>
          <p:nvPr/>
        </p:nvSpPr>
        <p:spPr>
          <a:xfrm>
            <a:off x="1809" y="0"/>
            <a:ext cx="12192000" cy="49038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smtClean="0">
                <a:latin typeface="UD デジタル 教科書体 NP-B" panose="02020700000000000000" pitchFamily="18" charset="-128"/>
                <a:ea typeface="UD デジタル 教科書体 NP-B" panose="02020700000000000000" pitchFamily="18" charset="-128"/>
              </a:rPr>
              <a:t>　重症者のまとめ（令和</a:t>
            </a:r>
            <a:r>
              <a:rPr lang="en-US" altLang="ja-JP" sz="2000" b="1" dirty="0" smtClean="0">
                <a:latin typeface="UD デジタル 教科書体 NP-B" panose="02020700000000000000" pitchFamily="18" charset="-128"/>
                <a:ea typeface="UD デジタル 教科書体 NP-B" panose="02020700000000000000" pitchFamily="18" charset="-128"/>
              </a:rPr>
              <a:t>3</a:t>
            </a:r>
            <a:r>
              <a:rPr lang="ja-JP" altLang="en-US" sz="2000" b="1" dirty="0" smtClean="0">
                <a:latin typeface="UD デジタル 教科書体 NP-B" panose="02020700000000000000" pitchFamily="18" charset="-128"/>
                <a:ea typeface="UD デジタル 教科書体 NP-B" panose="02020700000000000000" pitchFamily="18" charset="-128"/>
              </a:rPr>
              <a:t>年</a:t>
            </a:r>
            <a:r>
              <a:rPr lang="en-US" altLang="ja-JP" sz="2000" b="1" dirty="0">
                <a:latin typeface="UD デジタル 教科書体 NP-B" panose="02020700000000000000" pitchFamily="18" charset="-128"/>
                <a:ea typeface="UD デジタル 教科書体 NP-B" panose="02020700000000000000" pitchFamily="18" charset="-128"/>
              </a:rPr>
              <a:t>6</a:t>
            </a:r>
            <a:r>
              <a:rPr lang="ja-JP" altLang="en-US" sz="2000" b="1" dirty="0" smtClean="0">
                <a:latin typeface="UD デジタル 教科書体 NP-B" panose="02020700000000000000" pitchFamily="18" charset="-128"/>
                <a:ea typeface="UD デジタル 教科書体 NP-B" panose="02020700000000000000" pitchFamily="18" charset="-128"/>
              </a:rPr>
              <a:t>月</a:t>
            </a:r>
            <a:r>
              <a:rPr lang="en-US" altLang="ja-JP" sz="2000" b="1" dirty="0">
                <a:latin typeface="UD デジタル 教科書体 NP-B" panose="02020700000000000000" pitchFamily="18" charset="-128"/>
                <a:ea typeface="UD デジタル 教科書体 NP-B" panose="02020700000000000000" pitchFamily="18" charset="-128"/>
              </a:rPr>
              <a:t>7</a:t>
            </a:r>
            <a:r>
              <a:rPr lang="ja-JP" altLang="en-US" sz="2000" b="1" dirty="0" smtClean="0">
                <a:latin typeface="UD デジタル 教科書体 NP-B" panose="02020700000000000000" pitchFamily="18" charset="-128"/>
                <a:ea typeface="UD デジタル 教科書体 NP-B" panose="02020700000000000000" pitchFamily="18" charset="-128"/>
              </a:rPr>
              <a:t>日時点）</a:t>
            </a:r>
            <a:endParaRPr lang="ja-JP" altLang="en-US" sz="1200" b="1" dirty="0">
              <a:latin typeface="UD デジタル 教科書体 NP-B" panose="02020700000000000000" pitchFamily="18" charset="-128"/>
              <a:ea typeface="UD デジタル 教科書体 NP-B" panose="02020700000000000000" pitchFamily="18" charset="-128"/>
            </a:endParaRPr>
          </a:p>
        </p:txBody>
      </p:sp>
      <p:sp>
        <p:nvSpPr>
          <p:cNvPr id="9" name="正方形/長方形 8"/>
          <p:cNvSpPr/>
          <p:nvPr/>
        </p:nvSpPr>
        <p:spPr>
          <a:xfrm>
            <a:off x="7371060" y="1197232"/>
            <a:ext cx="2485278" cy="369332"/>
          </a:xfrm>
          <a:prstGeom prst="rect">
            <a:avLst/>
          </a:prstGeom>
        </p:spPr>
        <p:txBody>
          <a:bodyPr wrap="square">
            <a:spAutoFit/>
          </a:bodyPr>
          <a:lstStyle/>
          <a:p>
            <a:r>
              <a:rPr lang="ja-JP" altLang="en-US" b="1" dirty="0" smtClean="0">
                <a:latin typeface="Meiryo UI" panose="020B0604030504040204" pitchFamily="50" charset="-128"/>
                <a:ea typeface="Meiryo UI" panose="020B0604030504040204" pitchFamily="50" charset="-128"/>
              </a:rPr>
              <a:t>第四波（</a:t>
            </a:r>
            <a:r>
              <a:rPr lang="en-US" altLang="ja-JP" b="1" dirty="0" smtClean="0">
                <a:latin typeface="Meiryo UI" panose="020B0604030504040204" pitchFamily="50" charset="-128"/>
                <a:ea typeface="Meiryo UI" panose="020B0604030504040204" pitchFamily="50" charset="-128"/>
              </a:rPr>
              <a:t>3/1</a:t>
            </a:r>
            <a:r>
              <a:rPr lang="ja-JP" altLang="en-US" b="1" dirty="0">
                <a:latin typeface="Meiryo UI" panose="020B0604030504040204" pitchFamily="50" charset="-128"/>
                <a:ea typeface="Meiryo UI" panose="020B0604030504040204" pitchFamily="50" charset="-128"/>
              </a:rPr>
              <a:t>以降</a:t>
            </a:r>
            <a:r>
              <a:rPr lang="ja-JP" altLang="en-US" b="1" dirty="0" smtClean="0">
                <a:latin typeface="Meiryo UI" panose="020B0604030504040204" pitchFamily="50" charset="-128"/>
                <a:ea typeface="Meiryo UI" panose="020B0604030504040204" pitchFamily="50" charset="-128"/>
              </a:rPr>
              <a:t>）</a:t>
            </a:r>
            <a:endParaRPr lang="ja-JP" altLang="en-US" b="1"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6598214" y="3963724"/>
            <a:ext cx="3961341" cy="707886"/>
          </a:xfrm>
          <a:prstGeom prst="rect">
            <a:avLst/>
          </a:prstGeom>
          <a:noFill/>
        </p:spPr>
        <p:txBody>
          <a:bodyPr wrap="none" rtlCol="0">
            <a:spAutoFit/>
          </a:bodyPr>
          <a:lstStyle/>
          <a:p>
            <a:r>
              <a:rPr kumimoji="1" lang="ja-JP" altLang="en-US" sz="1000" b="1" dirty="0" smtClean="0"/>
              <a:t>■重症者の割合</a:t>
            </a:r>
            <a:endParaRPr kumimoji="1" lang="en-US" altLang="ja-JP" sz="1000" b="1" dirty="0" smtClean="0"/>
          </a:p>
          <a:p>
            <a:r>
              <a:rPr lang="ja-JP" altLang="en-US" sz="1000" dirty="0"/>
              <a:t>➀</a:t>
            </a:r>
            <a:r>
              <a:rPr kumimoji="1" lang="en-US" altLang="ja-JP" sz="1000" dirty="0" smtClean="0"/>
              <a:t>40</a:t>
            </a:r>
            <a:r>
              <a:rPr kumimoji="1" lang="ja-JP" altLang="en-US" sz="1000" dirty="0" smtClean="0"/>
              <a:t>代以上の陽性者に占める重症者の割合：</a:t>
            </a:r>
            <a:r>
              <a:rPr lang="en-US" altLang="ja-JP" sz="1000" dirty="0" smtClean="0"/>
              <a:t>5.8</a:t>
            </a:r>
            <a:r>
              <a:rPr kumimoji="1" lang="en-US" altLang="ja-JP" sz="1000" dirty="0" smtClean="0"/>
              <a:t>%(</a:t>
            </a:r>
            <a:r>
              <a:rPr lang="en-US" altLang="ja-JP" sz="1000" dirty="0" smtClean="0"/>
              <a:t>1,633</a:t>
            </a:r>
            <a:r>
              <a:rPr kumimoji="1" lang="en-US" altLang="ja-JP" sz="1000" dirty="0" smtClean="0"/>
              <a:t>/28,009)</a:t>
            </a:r>
          </a:p>
          <a:p>
            <a:r>
              <a:rPr lang="ja-JP" altLang="en-US" sz="1000" dirty="0" smtClean="0"/>
              <a:t>➁</a:t>
            </a:r>
            <a:r>
              <a:rPr lang="en-US" altLang="ja-JP" sz="1000" dirty="0" smtClean="0"/>
              <a:t>60</a:t>
            </a:r>
            <a:r>
              <a:rPr lang="ja-JP" altLang="en-US" sz="1000" dirty="0" smtClean="0"/>
              <a:t>代</a:t>
            </a:r>
            <a:r>
              <a:rPr lang="ja-JP" altLang="en-US" sz="1000" dirty="0"/>
              <a:t>以上</a:t>
            </a:r>
            <a:r>
              <a:rPr lang="ja-JP" altLang="en-US" sz="1000" dirty="0" smtClean="0"/>
              <a:t>の陽性者に占める重症者の割合：</a:t>
            </a:r>
            <a:r>
              <a:rPr lang="en-US" altLang="ja-JP" sz="1000" dirty="0" smtClean="0"/>
              <a:t>9.</a:t>
            </a:r>
            <a:r>
              <a:rPr lang="en-US" altLang="ja-JP" sz="1000" dirty="0"/>
              <a:t>1</a:t>
            </a:r>
            <a:r>
              <a:rPr lang="en-US" altLang="ja-JP" sz="1000" dirty="0" smtClean="0"/>
              <a:t>%(1,154/12,625)</a:t>
            </a:r>
            <a:endParaRPr kumimoji="1" lang="en-US" altLang="ja-JP" sz="1000" dirty="0" smtClean="0"/>
          </a:p>
          <a:p>
            <a:r>
              <a:rPr lang="ja-JP" altLang="en-US" sz="1000" dirty="0"/>
              <a:t>③</a:t>
            </a:r>
            <a:r>
              <a:rPr lang="ja-JP" altLang="en-US" sz="1000" dirty="0" smtClean="0"/>
              <a:t>全陽性者数に占める重症者の割合：</a:t>
            </a:r>
            <a:r>
              <a:rPr lang="en-US" altLang="ja-JP" sz="1000" dirty="0" smtClean="0"/>
              <a:t>3.1%(1,693/53,811)</a:t>
            </a:r>
          </a:p>
        </p:txBody>
      </p:sp>
      <p:sp>
        <p:nvSpPr>
          <p:cNvPr id="18" name="テキスト ボックス 17"/>
          <p:cNvSpPr txBox="1"/>
          <p:nvPr/>
        </p:nvSpPr>
        <p:spPr>
          <a:xfrm>
            <a:off x="6909133" y="6384392"/>
            <a:ext cx="2000869" cy="200055"/>
          </a:xfrm>
          <a:prstGeom prst="rect">
            <a:avLst/>
          </a:prstGeom>
          <a:noFill/>
        </p:spPr>
        <p:txBody>
          <a:bodyPr wrap="none" rtlCol="0">
            <a:spAutoFit/>
          </a:bodyPr>
          <a:lstStyle/>
          <a:p>
            <a:r>
              <a:rPr kumimoji="1" lang="ja-JP" altLang="en-US" sz="700" dirty="0" smtClean="0">
                <a:latin typeface="Meiryo UI" panose="020B0604030504040204" pitchFamily="50" charset="-128"/>
                <a:ea typeface="Meiryo UI" panose="020B0604030504040204" pitchFamily="50" charset="-128"/>
              </a:rPr>
              <a:t>平均年齢：</a:t>
            </a:r>
            <a:r>
              <a:rPr lang="en-US" altLang="ja-JP" sz="700" dirty="0" smtClean="0">
                <a:latin typeface="Meiryo UI" panose="020B0604030504040204" pitchFamily="50" charset="-128"/>
                <a:ea typeface="Meiryo UI" panose="020B0604030504040204" pitchFamily="50" charset="-128"/>
              </a:rPr>
              <a:t>60.9</a:t>
            </a:r>
            <a:r>
              <a:rPr kumimoji="1" lang="ja-JP" altLang="en-US" sz="700" dirty="0" smtClean="0">
                <a:latin typeface="Meiryo UI" panose="020B0604030504040204" pitchFamily="50" charset="-128"/>
                <a:ea typeface="Meiryo UI" panose="020B0604030504040204" pitchFamily="50" charset="-128"/>
              </a:rPr>
              <a:t>歳</a:t>
            </a:r>
            <a:r>
              <a:rPr lang="ja-JP" altLang="en-US" sz="700" dirty="0">
                <a:latin typeface="Meiryo UI" panose="020B0604030504040204" pitchFamily="50" charset="-128"/>
                <a:ea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rPr>
              <a:t>60</a:t>
            </a:r>
            <a:r>
              <a:rPr lang="ja-JP" altLang="en-US" sz="700" dirty="0" smtClean="0">
                <a:latin typeface="Meiryo UI" panose="020B0604030504040204" pitchFamily="50" charset="-128"/>
                <a:ea typeface="Meiryo UI" panose="020B0604030504040204" pitchFamily="50" charset="-128"/>
              </a:rPr>
              <a:t>代</a:t>
            </a:r>
            <a:r>
              <a:rPr lang="ja-JP" altLang="en-US" sz="700" dirty="0">
                <a:latin typeface="Meiryo UI" panose="020B0604030504040204" pitchFamily="50" charset="-128"/>
                <a:ea typeface="Meiryo UI" panose="020B0604030504040204" pitchFamily="50" charset="-128"/>
              </a:rPr>
              <a:t>以上</a:t>
            </a:r>
            <a:r>
              <a:rPr lang="ja-JP" altLang="en-US" sz="700" dirty="0" smtClean="0">
                <a:latin typeface="Meiryo UI" panose="020B0604030504040204" pitchFamily="50" charset="-128"/>
                <a:ea typeface="Meiryo UI" panose="020B0604030504040204" pitchFamily="50" charset="-128"/>
              </a:rPr>
              <a:t>の割合：</a:t>
            </a:r>
            <a:r>
              <a:rPr lang="en-US" altLang="ja-JP" sz="700" dirty="0" smtClean="0">
                <a:latin typeface="Meiryo UI" panose="020B0604030504040204" pitchFamily="50" charset="-128"/>
                <a:ea typeface="Meiryo UI" panose="020B0604030504040204" pitchFamily="50" charset="-128"/>
              </a:rPr>
              <a:t>68.2%</a:t>
            </a:r>
          </a:p>
        </p:txBody>
      </p:sp>
      <p:sp>
        <p:nvSpPr>
          <p:cNvPr id="33" name="正方形/長方形 32">
            <a:extLst>
              <a:ext uri="{FF2B5EF4-FFF2-40B4-BE49-F238E27FC236}">
                <a16:creationId xmlns:a16="http://schemas.microsoft.com/office/drawing/2014/main" id="{FC024533-669C-48B1-82E7-C27042384F7F}"/>
              </a:ext>
            </a:extLst>
          </p:cNvPr>
          <p:cNvSpPr/>
          <p:nvPr/>
        </p:nvSpPr>
        <p:spPr>
          <a:xfrm>
            <a:off x="0" y="486082"/>
            <a:ext cx="12192000" cy="42370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第三波と比べ、重症者数に占める</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50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代以下の割合が</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31.8</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％（第三波　</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17.5</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％）と大きい。</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5" name="テキスト ボックス 34"/>
          <p:cNvSpPr txBox="1"/>
          <p:nvPr/>
        </p:nvSpPr>
        <p:spPr>
          <a:xfrm>
            <a:off x="6704753" y="3768754"/>
            <a:ext cx="3595856" cy="230832"/>
          </a:xfrm>
          <a:prstGeom prst="rect">
            <a:avLst/>
          </a:prstGeom>
          <a:noFill/>
        </p:spPr>
        <p:txBody>
          <a:bodyPr wrap="none" rtlCol="0">
            <a:spAutoFit/>
          </a:bodyPr>
          <a:lstStyle/>
          <a:p>
            <a:r>
              <a:rPr lang="en-US" altLang="ja-JP" sz="900" dirty="0" smtClean="0"/>
              <a:t>※</a:t>
            </a:r>
            <a:r>
              <a:rPr lang="ja-JP" altLang="en-US" sz="900" dirty="0"/>
              <a:t>軽症化後の情報把握のため報道提供していない事例</a:t>
            </a:r>
            <a:r>
              <a:rPr lang="ja-JP" altLang="en-US" sz="900" dirty="0" smtClean="0"/>
              <a:t>が</a:t>
            </a:r>
            <a:r>
              <a:rPr lang="en-US" altLang="ja-JP" sz="900" dirty="0" smtClean="0"/>
              <a:t>2</a:t>
            </a:r>
            <a:r>
              <a:rPr lang="en-US" altLang="ja-JP" sz="900" dirty="0"/>
              <a:t>3</a:t>
            </a:r>
            <a:r>
              <a:rPr lang="ja-JP" altLang="en-US" sz="900" dirty="0" smtClean="0"/>
              <a:t>例</a:t>
            </a:r>
            <a:r>
              <a:rPr lang="ja-JP" altLang="en-US" sz="900" dirty="0"/>
              <a:t>あり</a:t>
            </a:r>
            <a:endParaRPr kumimoji="1" lang="ja-JP" altLang="en-US" sz="900" dirty="0"/>
          </a:p>
        </p:txBody>
      </p:sp>
      <p:grpSp>
        <p:nvGrpSpPr>
          <p:cNvPr id="3" name="グループ化 2"/>
          <p:cNvGrpSpPr/>
          <p:nvPr/>
        </p:nvGrpSpPr>
        <p:grpSpPr>
          <a:xfrm>
            <a:off x="1196282" y="1197232"/>
            <a:ext cx="4347911" cy="5387215"/>
            <a:chOff x="-269188" y="1267095"/>
            <a:chExt cx="4347911" cy="5387215"/>
          </a:xfrm>
        </p:grpSpPr>
        <p:sp>
          <p:nvSpPr>
            <p:cNvPr id="19" name="正方形/長方形 18"/>
            <p:cNvSpPr/>
            <p:nvPr/>
          </p:nvSpPr>
          <p:spPr>
            <a:xfrm>
              <a:off x="140716" y="1272724"/>
              <a:ext cx="3828194" cy="5381586"/>
            </a:xfrm>
            <a:prstGeom prst="rect">
              <a:avLst/>
            </a:prstGeom>
            <a:no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22" name="正方形/長方形 21"/>
            <p:cNvSpPr/>
            <p:nvPr/>
          </p:nvSpPr>
          <p:spPr>
            <a:xfrm>
              <a:off x="646104" y="1267095"/>
              <a:ext cx="3182182" cy="369332"/>
            </a:xfrm>
            <a:prstGeom prst="rect">
              <a:avLst/>
            </a:prstGeom>
          </p:spPr>
          <p:txBody>
            <a:bodyPr wrap="square">
              <a:spAutoFit/>
            </a:bodyPr>
            <a:lstStyle/>
            <a:p>
              <a:r>
                <a:rPr lang="ja-JP" altLang="en-US" b="1" dirty="0" smtClean="0">
                  <a:latin typeface="Meiryo UI" panose="020B0604030504040204" pitchFamily="50" charset="-128"/>
                  <a:ea typeface="Meiryo UI" panose="020B0604030504040204" pitchFamily="50" charset="-128"/>
                </a:rPr>
                <a:t>第三波（</a:t>
              </a:r>
              <a:r>
                <a:rPr lang="en-US" altLang="ja-JP" b="1" dirty="0" smtClean="0">
                  <a:latin typeface="Meiryo UI" panose="020B0604030504040204" pitchFamily="50" charset="-128"/>
                  <a:ea typeface="Meiryo UI" panose="020B0604030504040204" pitchFamily="50" charset="-128"/>
                </a:rPr>
                <a:t>10/10</a:t>
              </a:r>
              <a:r>
                <a:rPr lang="ja-JP" altLang="en-US" b="1" dirty="0" smtClean="0">
                  <a:latin typeface="Meiryo UI" panose="020B0604030504040204" pitchFamily="50" charset="-128"/>
                  <a:ea typeface="Meiryo UI" panose="020B0604030504040204" pitchFamily="50" charset="-128"/>
                </a:rPr>
                <a:t>～</a:t>
              </a:r>
              <a:r>
                <a:rPr lang="en-US" altLang="ja-JP" b="1" dirty="0" smtClean="0">
                  <a:latin typeface="Meiryo UI" panose="020B0604030504040204" pitchFamily="50" charset="-128"/>
                  <a:ea typeface="Meiryo UI" panose="020B0604030504040204" pitchFamily="50" charset="-128"/>
                </a:rPr>
                <a:t>2/28</a:t>
              </a:r>
              <a:r>
                <a:rPr lang="ja-JP" altLang="en-US" b="1" dirty="0" smtClean="0">
                  <a:latin typeface="Meiryo UI" panose="020B0604030504040204" pitchFamily="50" charset="-128"/>
                  <a:ea typeface="Meiryo UI" panose="020B0604030504040204" pitchFamily="50" charset="-128"/>
                </a:rPr>
                <a:t>）</a:t>
              </a:r>
              <a:endParaRPr lang="ja-JP" altLang="en-US"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32111" y="4117753"/>
              <a:ext cx="3940502" cy="707886"/>
            </a:xfrm>
            <a:prstGeom prst="rect">
              <a:avLst/>
            </a:prstGeom>
            <a:noFill/>
          </p:spPr>
          <p:txBody>
            <a:bodyPr wrap="none" rtlCol="0">
              <a:spAutoFit/>
            </a:bodyPr>
            <a:lstStyle/>
            <a:p>
              <a:r>
                <a:rPr kumimoji="1" lang="ja-JP" altLang="en-US" sz="1000" b="1" dirty="0" smtClean="0"/>
                <a:t>■重症者の割合</a:t>
              </a:r>
              <a:endParaRPr kumimoji="1" lang="en-US" altLang="ja-JP" sz="1000" b="1" dirty="0" smtClean="0"/>
            </a:p>
            <a:p>
              <a:r>
                <a:rPr lang="ja-JP" altLang="en-US" sz="1000" dirty="0" smtClean="0"/>
                <a:t>➀</a:t>
              </a:r>
              <a:r>
                <a:rPr kumimoji="1" lang="en-US" altLang="ja-JP" sz="1000" dirty="0" smtClean="0"/>
                <a:t>40</a:t>
              </a:r>
              <a:r>
                <a:rPr kumimoji="1" lang="ja-JP" altLang="en-US" sz="1000" dirty="0" smtClean="0"/>
                <a:t>代以上の陽性者に占める重症者の割合：</a:t>
              </a:r>
              <a:r>
                <a:rPr lang="en-US" altLang="ja-JP" sz="1000" dirty="0" smtClean="0"/>
                <a:t>5.5</a:t>
              </a:r>
              <a:r>
                <a:rPr kumimoji="1" lang="en-US" altLang="ja-JP" sz="1000" dirty="0" smtClean="0"/>
                <a:t>% (</a:t>
              </a:r>
              <a:r>
                <a:rPr lang="en-US" altLang="ja-JP" sz="1000" dirty="0" smtClean="0"/>
                <a:t>1,131</a:t>
              </a:r>
              <a:r>
                <a:rPr kumimoji="1" lang="en-US" altLang="ja-JP" sz="1000" dirty="0" smtClean="0"/>
                <a:t>/20,628)</a:t>
              </a:r>
            </a:p>
            <a:p>
              <a:r>
                <a:rPr lang="ja-JP" altLang="en-US" sz="1000" dirty="0" smtClean="0"/>
                <a:t>➁</a:t>
              </a:r>
              <a:r>
                <a:rPr lang="en-US" altLang="ja-JP" sz="1000" dirty="0" smtClean="0"/>
                <a:t>60</a:t>
              </a:r>
              <a:r>
                <a:rPr lang="ja-JP" altLang="en-US" sz="1000" dirty="0" smtClean="0"/>
                <a:t>代</a:t>
              </a:r>
              <a:r>
                <a:rPr lang="ja-JP" altLang="en-US" sz="1000" dirty="0"/>
                <a:t>以上</a:t>
              </a:r>
              <a:r>
                <a:rPr lang="ja-JP" altLang="en-US" sz="1000" dirty="0" smtClean="0"/>
                <a:t>の陽性者に占める重症者の割合：</a:t>
              </a:r>
              <a:r>
                <a:rPr lang="en-US" altLang="ja-JP" sz="1000" dirty="0" smtClean="0"/>
                <a:t>8.8%(947/10,783)</a:t>
              </a:r>
              <a:endParaRPr kumimoji="1" lang="en-US" altLang="ja-JP" sz="1000" dirty="0" smtClean="0"/>
            </a:p>
            <a:p>
              <a:r>
                <a:rPr lang="ja-JP" altLang="en-US" sz="1000" dirty="0"/>
                <a:t>③</a:t>
              </a:r>
              <a:r>
                <a:rPr lang="ja-JP" altLang="en-US" sz="1000" dirty="0" smtClean="0"/>
                <a:t>全陽性者数に占める重症者の割合：</a:t>
              </a:r>
              <a:r>
                <a:rPr lang="en-US" altLang="ja-JP" sz="1000" dirty="0" smtClean="0"/>
                <a:t>3.2%(1,148/36,065)</a:t>
              </a:r>
            </a:p>
          </p:txBody>
        </p:sp>
        <p:sp>
          <p:nvSpPr>
            <p:cNvPr id="27" name="テキスト ボックス 26"/>
            <p:cNvSpPr txBox="1"/>
            <p:nvPr/>
          </p:nvSpPr>
          <p:spPr>
            <a:xfrm>
              <a:off x="101493" y="6453053"/>
              <a:ext cx="2000869" cy="200055"/>
            </a:xfrm>
            <a:prstGeom prst="rect">
              <a:avLst/>
            </a:prstGeom>
            <a:noFill/>
          </p:spPr>
          <p:txBody>
            <a:bodyPr wrap="none" rtlCol="0">
              <a:spAutoFit/>
            </a:bodyPr>
            <a:lstStyle/>
            <a:p>
              <a:r>
                <a:rPr kumimoji="1" lang="ja-JP" altLang="en-US" sz="700" dirty="0" smtClean="0">
                  <a:latin typeface="Meiryo UI" panose="020B0604030504040204" pitchFamily="50" charset="-128"/>
                  <a:ea typeface="Meiryo UI" panose="020B0604030504040204" pitchFamily="50" charset="-128"/>
                </a:rPr>
                <a:t>平均年齢：</a:t>
              </a:r>
              <a:r>
                <a:rPr lang="en-US" altLang="ja-JP" sz="700" dirty="0">
                  <a:latin typeface="Meiryo UI" panose="020B0604030504040204" pitchFamily="50" charset="-128"/>
                  <a:ea typeface="Meiryo UI" panose="020B0604030504040204" pitchFamily="50" charset="-128"/>
                </a:rPr>
                <a:t>66.1</a:t>
              </a:r>
              <a:r>
                <a:rPr kumimoji="1" lang="ja-JP" altLang="en-US" sz="700" dirty="0" smtClean="0">
                  <a:latin typeface="Meiryo UI" panose="020B0604030504040204" pitchFamily="50" charset="-128"/>
                  <a:ea typeface="Meiryo UI" panose="020B0604030504040204" pitchFamily="50" charset="-128"/>
                </a:rPr>
                <a:t>歳</a:t>
              </a:r>
              <a:r>
                <a:rPr lang="ja-JP" altLang="en-US" sz="700" dirty="0">
                  <a:latin typeface="Meiryo UI" panose="020B0604030504040204" pitchFamily="50" charset="-128"/>
                  <a:ea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rPr>
                <a:t>60</a:t>
              </a:r>
              <a:r>
                <a:rPr lang="ja-JP" altLang="en-US" sz="700" dirty="0" smtClean="0">
                  <a:latin typeface="Meiryo UI" panose="020B0604030504040204" pitchFamily="50" charset="-128"/>
                  <a:ea typeface="Meiryo UI" panose="020B0604030504040204" pitchFamily="50" charset="-128"/>
                </a:rPr>
                <a:t>代</a:t>
              </a:r>
              <a:r>
                <a:rPr lang="ja-JP" altLang="en-US" sz="700" dirty="0">
                  <a:latin typeface="Meiryo UI" panose="020B0604030504040204" pitchFamily="50" charset="-128"/>
                  <a:ea typeface="Meiryo UI" panose="020B0604030504040204" pitchFamily="50" charset="-128"/>
                </a:rPr>
                <a:t>以上</a:t>
              </a:r>
              <a:r>
                <a:rPr lang="ja-JP" altLang="en-US" sz="700" dirty="0" smtClean="0">
                  <a:latin typeface="Meiryo UI" panose="020B0604030504040204" pitchFamily="50" charset="-128"/>
                  <a:ea typeface="Meiryo UI" panose="020B0604030504040204" pitchFamily="50" charset="-128"/>
                </a:rPr>
                <a:t>の割合：</a:t>
              </a:r>
              <a:r>
                <a:rPr lang="en-US" altLang="ja-JP" sz="700" dirty="0" smtClean="0">
                  <a:latin typeface="Meiryo UI" panose="020B0604030504040204" pitchFamily="50" charset="-128"/>
                  <a:ea typeface="Meiryo UI" panose="020B0604030504040204" pitchFamily="50" charset="-128"/>
                </a:rPr>
                <a:t>82.5%</a:t>
              </a:r>
            </a:p>
          </p:txBody>
        </p:sp>
        <p:pic>
          <p:nvPicPr>
            <p:cNvPr id="29" name="図 28"/>
            <p:cNvPicPr>
              <a:picLocks noChangeAspect="1"/>
            </p:cNvPicPr>
            <p:nvPr/>
          </p:nvPicPr>
          <p:blipFill>
            <a:blip r:embed="rId3"/>
            <a:stretch>
              <a:fillRect/>
            </a:stretch>
          </p:blipFill>
          <p:spPr>
            <a:xfrm>
              <a:off x="1456623" y="5066503"/>
              <a:ext cx="1589455" cy="1391461"/>
            </a:xfrm>
            <a:prstGeom prst="rect">
              <a:avLst/>
            </a:prstGeom>
          </p:spPr>
        </p:pic>
        <p:pic>
          <p:nvPicPr>
            <p:cNvPr id="30" name="図 29"/>
            <p:cNvPicPr>
              <a:picLocks noChangeAspect="1"/>
            </p:cNvPicPr>
            <p:nvPr/>
          </p:nvPicPr>
          <p:blipFill>
            <a:blip r:embed="rId4"/>
            <a:stretch>
              <a:fillRect/>
            </a:stretch>
          </p:blipFill>
          <p:spPr>
            <a:xfrm>
              <a:off x="-269188" y="4831268"/>
              <a:ext cx="2371550" cy="1585097"/>
            </a:xfrm>
            <a:prstGeom prst="rect">
              <a:avLst/>
            </a:prstGeom>
          </p:spPr>
        </p:pic>
        <p:pic>
          <p:nvPicPr>
            <p:cNvPr id="2" name="図 1"/>
            <p:cNvPicPr>
              <a:picLocks noChangeAspect="1"/>
            </p:cNvPicPr>
            <p:nvPr/>
          </p:nvPicPr>
          <p:blipFill>
            <a:blip r:embed="rId5"/>
            <a:stretch>
              <a:fillRect/>
            </a:stretch>
          </p:blipFill>
          <p:spPr>
            <a:xfrm>
              <a:off x="2651841" y="5026498"/>
              <a:ext cx="1426882" cy="1471472"/>
            </a:xfrm>
            <a:prstGeom prst="rect">
              <a:avLst/>
            </a:prstGeom>
          </p:spPr>
        </p:pic>
        <p:sp>
          <p:nvSpPr>
            <p:cNvPr id="5" name="テキスト ボックス 4"/>
            <p:cNvSpPr txBox="1"/>
            <p:nvPr/>
          </p:nvSpPr>
          <p:spPr>
            <a:xfrm>
              <a:off x="308353" y="3860491"/>
              <a:ext cx="3480440" cy="230832"/>
            </a:xfrm>
            <a:prstGeom prst="rect">
              <a:avLst/>
            </a:prstGeom>
            <a:noFill/>
          </p:spPr>
          <p:txBody>
            <a:bodyPr wrap="none" rtlCol="0">
              <a:spAutoFit/>
            </a:bodyPr>
            <a:lstStyle/>
            <a:p>
              <a:r>
                <a:rPr lang="en-US" altLang="ja-JP" sz="900" dirty="0" smtClean="0"/>
                <a:t>※</a:t>
              </a:r>
              <a:r>
                <a:rPr lang="ja-JP" altLang="en-US" sz="900" dirty="0"/>
                <a:t>軽症化後の情報把握のため報道提供していない事例が</a:t>
              </a:r>
              <a:r>
                <a:rPr lang="en-US" altLang="ja-JP" sz="900" dirty="0"/>
                <a:t>4</a:t>
              </a:r>
              <a:r>
                <a:rPr lang="ja-JP" altLang="en-US" sz="900" dirty="0"/>
                <a:t>例あり</a:t>
              </a:r>
              <a:endParaRPr kumimoji="1" lang="ja-JP" altLang="en-US" sz="900" dirty="0"/>
            </a:p>
          </p:txBody>
        </p:sp>
      </p:grpSp>
      <p:sp>
        <p:nvSpPr>
          <p:cNvPr id="25" name="テキスト ボックス 24"/>
          <p:cNvSpPr txBox="1"/>
          <p:nvPr/>
        </p:nvSpPr>
        <p:spPr>
          <a:xfrm>
            <a:off x="9139613" y="-18944"/>
            <a:ext cx="3053292" cy="507831"/>
          </a:xfrm>
          <a:prstGeom prst="rect">
            <a:avLst/>
          </a:prstGeom>
          <a:noFill/>
        </p:spPr>
        <p:txBody>
          <a:bodyPr wrap="square" rtlCol="0">
            <a:spAutoFit/>
          </a:bodyPr>
          <a:lstStyle/>
          <a:p>
            <a:r>
              <a:rPr lang="en-US" altLang="ja-JP" sz="900" dirty="0">
                <a:solidFill>
                  <a:schemeClr val="bg1"/>
                </a:solidFill>
                <a:latin typeface="Meiryo UI" panose="020B0604030504040204" pitchFamily="50" charset="-128"/>
                <a:ea typeface="Meiryo UI" panose="020B0604030504040204" pitchFamily="50" charset="-128"/>
              </a:rPr>
              <a:t>※</a:t>
            </a:r>
            <a:r>
              <a:rPr lang="ja-JP" altLang="en-US" sz="900" dirty="0">
                <a:solidFill>
                  <a:schemeClr val="bg1"/>
                </a:solidFill>
                <a:latin typeface="Meiryo UI" panose="020B0604030504040204" pitchFamily="50" charset="-128"/>
                <a:ea typeface="Meiryo UI" panose="020B0604030504040204" pitchFamily="50" charset="-128"/>
              </a:rPr>
              <a:t>重症者数は、対応可能な軽症中等症患者受入医療</a:t>
            </a:r>
            <a:r>
              <a:rPr lang="ja-JP" altLang="en-US" sz="900" dirty="0" smtClean="0">
                <a:solidFill>
                  <a:schemeClr val="bg1"/>
                </a:solidFill>
                <a:latin typeface="Meiryo UI" panose="020B0604030504040204" pitchFamily="50" charset="-128"/>
                <a:ea typeface="Meiryo UI" panose="020B0604030504040204" pitchFamily="50" charset="-128"/>
              </a:rPr>
              <a:t>機関</a:t>
            </a:r>
            <a:endParaRPr lang="en-US" altLang="ja-JP" sz="900" dirty="0" smtClean="0">
              <a:solidFill>
                <a:schemeClr val="bg1"/>
              </a:solidFill>
              <a:latin typeface="Meiryo UI" panose="020B0604030504040204" pitchFamily="50" charset="-128"/>
              <a:ea typeface="Meiryo UI" panose="020B0604030504040204" pitchFamily="50" charset="-128"/>
            </a:endParaRPr>
          </a:p>
          <a:p>
            <a:r>
              <a:rPr lang="en-US" altLang="ja-JP" sz="900" dirty="0">
                <a:solidFill>
                  <a:schemeClr val="bg1"/>
                </a:solidFill>
                <a:latin typeface="Meiryo UI" panose="020B0604030504040204" pitchFamily="50" charset="-128"/>
                <a:ea typeface="Meiryo UI" panose="020B0604030504040204" pitchFamily="50" charset="-128"/>
              </a:rPr>
              <a:t> </a:t>
            </a:r>
            <a:r>
              <a:rPr lang="en-US" altLang="ja-JP" sz="900" dirty="0" smtClean="0">
                <a:solidFill>
                  <a:schemeClr val="bg1"/>
                </a:solidFill>
                <a:latin typeface="Meiryo UI" panose="020B0604030504040204" pitchFamily="50" charset="-128"/>
                <a:ea typeface="Meiryo UI" panose="020B0604030504040204" pitchFamily="50" charset="-128"/>
              </a:rPr>
              <a:t>  </a:t>
            </a:r>
            <a:r>
              <a:rPr lang="ja-JP" altLang="en-US" sz="900" dirty="0" smtClean="0">
                <a:solidFill>
                  <a:schemeClr val="bg1"/>
                </a:solidFill>
                <a:latin typeface="Meiryo UI" panose="020B0604030504040204" pitchFamily="50" charset="-128"/>
                <a:ea typeface="Meiryo UI" panose="020B0604030504040204" pitchFamily="50" charset="-128"/>
              </a:rPr>
              <a:t>等</a:t>
            </a:r>
            <a:r>
              <a:rPr lang="ja-JP" altLang="en-US" sz="900" dirty="0">
                <a:solidFill>
                  <a:schemeClr val="bg1"/>
                </a:solidFill>
                <a:latin typeface="Meiryo UI" panose="020B0604030504040204" pitchFamily="50" charset="-128"/>
                <a:ea typeface="Meiryo UI" panose="020B0604030504040204" pitchFamily="50" charset="-128"/>
              </a:rPr>
              <a:t>に</a:t>
            </a:r>
            <a:r>
              <a:rPr lang="ja-JP" altLang="en-US" sz="900" dirty="0" smtClean="0">
                <a:solidFill>
                  <a:schemeClr val="bg1"/>
                </a:solidFill>
                <a:latin typeface="Meiryo UI" panose="020B0604030504040204" pitchFamily="50" charset="-128"/>
                <a:ea typeface="Meiryo UI" panose="020B0604030504040204" pitchFamily="50" charset="-128"/>
              </a:rPr>
              <a:t>おいて治療</a:t>
            </a:r>
            <a:r>
              <a:rPr lang="ja-JP" altLang="en-US" sz="900" dirty="0">
                <a:solidFill>
                  <a:schemeClr val="bg1"/>
                </a:solidFill>
                <a:latin typeface="Meiryo UI" panose="020B0604030504040204" pitchFamily="50" charset="-128"/>
                <a:ea typeface="Meiryo UI" panose="020B0604030504040204" pitchFamily="50" charset="-128"/>
              </a:rPr>
              <a:t>継続をしている重症者（</a:t>
            </a:r>
            <a:r>
              <a:rPr lang="en-US" altLang="ja-JP" sz="900" dirty="0">
                <a:solidFill>
                  <a:schemeClr val="bg1"/>
                </a:solidFill>
                <a:latin typeface="Meiryo UI" panose="020B0604030504040204" pitchFamily="50" charset="-128"/>
                <a:ea typeface="Meiryo UI" panose="020B0604030504040204" pitchFamily="50" charset="-128"/>
              </a:rPr>
              <a:t>4/6</a:t>
            </a:r>
            <a:r>
              <a:rPr lang="ja-JP" altLang="en-US" sz="900" dirty="0">
                <a:solidFill>
                  <a:schemeClr val="bg1"/>
                </a:solidFill>
                <a:latin typeface="Meiryo UI" panose="020B0604030504040204" pitchFamily="50" charset="-128"/>
                <a:ea typeface="Meiryo UI" panose="020B0604030504040204" pitchFamily="50" charset="-128"/>
              </a:rPr>
              <a:t>以降）や</a:t>
            </a:r>
            <a:r>
              <a:rPr lang="ja-JP" altLang="en-US" sz="900" dirty="0" smtClean="0">
                <a:solidFill>
                  <a:schemeClr val="bg1"/>
                </a:solidFill>
                <a:latin typeface="Meiryo UI" panose="020B0604030504040204" pitchFamily="50" charset="-128"/>
                <a:ea typeface="Meiryo UI" panose="020B0604030504040204" pitchFamily="50" charset="-128"/>
              </a:rPr>
              <a:t>他府</a:t>
            </a:r>
            <a:endParaRPr lang="en-US" altLang="ja-JP" sz="900" dirty="0" smtClean="0">
              <a:solidFill>
                <a:schemeClr val="bg1"/>
              </a:solidFill>
              <a:latin typeface="Meiryo UI" panose="020B0604030504040204" pitchFamily="50" charset="-128"/>
              <a:ea typeface="Meiryo UI" panose="020B0604030504040204" pitchFamily="50" charset="-128"/>
            </a:endParaRPr>
          </a:p>
          <a:p>
            <a:r>
              <a:rPr lang="en-US" altLang="ja-JP" sz="900" dirty="0">
                <a:solidFill>
                  <a:schemeClr val="bg1"/>
                </a:solidFill>
                <a:latin typeface="Meiryo UI" panose="020B0604030504040204" pitchFamily="50" charset="-128"/>
                <a:ea typeface="Meiryo UI" panose="020B0604030504040204" pitchFamily="50" charset="-128"/>
              </a:rPr>
              <a:t> </a:t>
            </a:r>
            <a:r>
              <a:rPr lang="en-US" altLang="ja-JP" sz="900" dirty="0" smtClean="0">
                <a:solidFill>
                  <a:schemeClr val="bg1"/>
                </a:solidFill>
                <a:latin typeface="Meiryo UI" panose="020B0604030504040204" pitchFamily="50" charset="-128"/>
                <a:ea typeface="Meiryo UI" panose="020B0604030504040204" pitchFamily="50" charset="-128"/>
              </a:rPr>
              <a:t>  </a:t>
            </a:r>
            <a:r>
              <a:rPr lang="ja-JP" altLang="en-US" sz="900" dirty="0" smtClean="0">
                <a:solidFill>
                  <a:schemeClr val="bg1"/>
                </a:solidFill>
                <a:latin typeface="Meiryo UI" panose="020B0604030504040204" pitchFamily="50" charset="-128"/>
                <a:ea typeface="Meiryo UI" panose="020B0604030504040204" pitchFamily="50" charset="-128"/>
              </a:rPr>
              <a:t>県</a:t>
            </a:r>
            <a:r>
              <a:rPr lang="ja-JP" altLang="en-US" sz="900" dirty="0">
                <a:solidFill>
                  <a:schemeClr val="bg1"/>
                </a:solidFill>
                <a:latin typeface="Meiryo UI" panose="020B0604030504040204" pitchFamily="50" charset="-128"/>
                <a:ea typeface="Meiryo UI" panose="020B0604030504040204" pitchFamily="50" charset="-128"/>
              </a:rPr>
              <a:t>で受け入れて</a:t>
            </a:r>
            <a:r>
              <a:rPr lang="ja-JP" altLang="en-US" sz="900" dirty="0" smtClean="0">
                <a:solidFill>
                  <a:schemeClr val="bg1"/>
                </a:solidFill>
                <a:latin typeface="Meiryo UI" panose="020B0604030504040204" pitchFamily="50" charset="-128"/>
                <a:ea typeface="Meiryo UI" panose="020B0604030504040204" pitchFamily="50" charset="-128"/>
              </a:rPr>
              <a:t>いる重症者</a:t>
            </a:r>
            <a:r>
              <a:rPr lang="ja-JP" altLang="en-US" sz="900" dirty="0">
                <a:solidFill>
                  <a:schemeClr val="bg1"/>
                </a:solidFill>
                <a:latin typeface="Meiryo UI" panose="020B0604030504040204" pitchFamily="50" charset="-128"/>
                <a:ea typeface="Meiryo UI" panose="020B0604030504040204" pitchFamily="50" charset="-128"/>
              </a:rPr>
              <a:t>（</a:t>
            </a:r>
            <a:r>
              <a:rPr lang="en-US" altLang="ja-JP" sz="900" dirty="0">
                <a:solidFill>
                  <a:schemeClr val="bg1"/>
                </a:solidFill>
                <a:latin typeface="Meiryo UI" panose="020B0604030504040204" pitchFamily="50" charset="-128"/>
                <a:ea typeface="Meiryo UI" panose="020B0604030504040204" pitchFamily="50" charset="-128"/>
              </a:rPr>
              <a:t>4/22</a:t>
            </a:r>
            <a:r>
              <a:rPr lang="ja-JP" altLang="en-US" sz="900" dirty="0">
                <a:solidFill>
                  <a:schemeClr val="bg1"/>
                </a:solidFill>
                <a:latin typeface="Meiryo UI" panose="020B0604030504040204" pitchFamily="50" charset="-128"/>
                <a:ea typeface="Meiryo UI" panose="020B0604030504040204" pitchFamily="50" charset="-128"/>
              </a:rPr>
              <a:t>～</a:t>
            </a:r>
            <a:r>
              <a:rPr lang="en-US" altLang="ja-JP" sz="900" dirty="0">
                <a:solidFill>
                  <a:schemeClr val="bg1"/>
                </a:solidFill>
                <a:latin typeface="Meiryo UI" panose="020B0604030504040204" pitchFamily="50" charset="-128"/>
                <a:ea typeface="Meiryo UI" panose="020B0604030504040204" pitchFamily="50" charset="-128"/>
              </a:rPr>
              <a:t>5/10</a:t>
            </a:r>
            <a:r>
              <a:rPr lang="ja-JP" altLang="en-US" sz="900" dirty="0">
                <a:solidFill>
                  <a:schemeClr val="bg1"/>
                </a:solidFill>
                <a:latin typeface="Meiryo UI" panose="020B0604030504040204" pitchFamily="50" charset="-128"/>
                <a:ea typeface="Meiryo UI" panose="020B0604030504040204" pitchFamily="50" charset="-128"/>
              </a:rPr>
              <a:t>）を含む。</a:t>
            </a:r>
          </a:p>
        </p:txBody>
      </p:sp>
      <p:pic>
        <p:nvPicPr>
          <p:cNvPr id="11" name="図 10"/>
          <p:cNvPicPr>
            <a:picLocks noChangeAspect="1"/>
          </p:cNvPicPr>
          <p:nvPr/>
        </p:nvPicPr>
        <p:blipFill>
          <a:blip r:embed="rId6"/>
          <a:stretch>
            <a:fillRect/>
          </a:stretch>
        </p:blipFill>
        <p:spPr>
          <a:xfrm>
            <a:off x="2156315" y="1559887"/>
            <a:ext cx="2674437" cy="2200688"/>
          </a:xfrm>
          <a:prstGeom prst="rect">
            <a:avLst/>
          </a:prstGeom>
        </p:spPr>
      </p:pic>
      <p:pic>
        <p:nvPicPr>
          <p:cNvPr id="12" name="図 11"/>
          <p:cNvPicPr>
            <a:picLocks noChangeAspect="1"/>
          </p:cNvPicPr>
          <p:nvPr/>
        </p:nvPicPr>
        <p:blipFill>
          <a:blip r:embed="rId7"/>
          <a:stretch>
            <a:fillRect/>
          </a:stretch>
        </p:blipFill>
        <p:spPr>
          <a:xfrm>
            <a:off x="5904516" y="4470655"/>
            <a:ext cx="2840982" cy="1975275"/>
          </a:xfrm>
          <a:prstGeom prst="rect">
            <a:avLst/>
          </a:prstGeom>
        </p:spPr>
      </p:pic>
      <p:pic>
        <p:nvPicPr>
          <p:cNvPr id="14" name="図 13"/>
          <p:cNvPicPr>
            <a:picLocks noChangeAspect="1"/>
          </p:cNvPicPr>
          <p:nvPr/>
        </p:nvPicPr>
        <p:blipFill>
          <a:blip r:embed="rId8"/>
          <a:stretch>
            <a:fillRect/>
          </a:stretch>
        </p:blipFill>
        <p:spPr>
          <a:xfrm>
            <a:off x="8846867" y="4693930"/>
            <a:ext cx="1822862" cy="1713124"/>
          </a:xfrm>
          <a:prstGeom prst="rect">
            <a:avLst/>
          </a:prstGeom>
        </p:spPr>
      </p:pic>
      <p:pic>
        <p:nvPicPr>
          <p:cNvPr id="17" name="図 16"/>
          <p:cNvPicPr>
            <a:picLocks noChangeAspect="1"/>
          </p:cNvPicPr>
          <p:nvPr/>
        </p:nvPicPr>
        <p:blipFill>
          <a:blip r:embed="rId9"/>
          <a:stretch>
            <a:fillRect/>
          </a:stretch>
        </p:blipFill>
        <p:spPr>
          <a:xfrm>
            <a:off x="7890069" y="4699372"/>
            <a:ext cx="1481456" cy="1688738"/>
          </a:xfrm>
          <a:prstGeom prst="rect">
            <a:avLst/>
          </a:prstGeom>
        </p:spPr>
      </p:pic>
      <p:pic>
        <p:nvPicPr>
          <p:cNvPr id="8" name="図 7"/>
          <p:cNvPicPr>
            <a:picLocks noChangeAspect="1"/>
          </p:cNvPicPr>
          <p:nvPr/>
        </p:nvPicPr>
        <p:blipFill>
          <a:blip r:embed="rId10"/>
          <a:stretch>
            <a:fillRect/>
          </a:stretch>
        </p:blipFill>
        <p:spPr>
          <a:xfrm>
            <a:off x="7101993" y="1559887"/>
            <a:ext cx="2656305" cy="2200688"/>
          </a:xfrm>
          <a:prstGeom prst="rect">
            <a:avLst/>
          </a:prstGeom>
        </p:spPr>
      </p:pic>
    </p:spTree>
    <p:extLst>
      <p:ext uri="{BB962C8B-B14F-4D97-AF65-F5344CB8AC3E}">
        <p14:creationId xmlns:p14="http://schemas.microsoft.com/office/powerpoint/2010/main" val="11611570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657162" y="998087"/>
            <a:ext cx="3800657" cy="5803765"/>
          </a:xfrm>
          <a:prstGeom prst="rect">
            <a:avLst/>
          </a:prstGeom>
          <a:noFill/>
          <a:ln w="50800">
            <a:solidFill>
              <a:srgbClr val="FFB2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7" name="正方形/長方形 6"/>
          <p:cNvSpPr/>
          <p:nvPr/>
        </p:nvSpPr>
        <p:spPr>
          <a:xfrm>
            <a:off x="-5378" y="0"/>
            <a:ext cx="12192000" cy="49038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000" b="1" dirty="0" smtClean="0">
                <a:latin typeface="UD デジタル 教科書体 NP-B" panose="02020700000000000000" pitchFamily="18" charset="-128"/>
                <a:ea typeface="UD デジタル 教科書体 NP-B" panose="02020700000000000000" pitchFamily="18" charset="-128"/>
              </a:rPr>
              <a:t>死亡例のまとめ（令和</a:t>
            </a:r>
            <a:r>
              <a:rPr lang="en-US" altLang="ja-JP" sz="2000" b="1" dirty="0" smtClean="0">
                <a:latin typeface="UD デジタル 教科書体 NP-B" panose="02020700000000000000" pitchFamily="18" charset="-128"/>
                <a:ea typeface="UD デジタル 教科書体 NP-B" panose="02020700000000000000" pitchFamily="18" charset="-128"/>
              </a:rPr>
              <a:t>3</a:t>
            </a:r>
            <a:r>
              <a:rPr lang="ja-JP" altLang="en-US" sz="2000" b="1" dirty="0" smtClean="0">
                <a:latin typeface="UD デジタル 教科書体 NP-B" panose="02020700000000000000" pitchFamily="18" charset="-128"/>
                <a:ea typeface="UD デジタル 教科書体 NP-B" panose="02020700000000000000" pitchFamily="18" charset="-128"/>
              </a:rPr>
              <a:t>年</a:t>
            </a:r>
            <a:r>
              <a:rPr lang="en-US" altLang="ja-JP" sz="2000" b="1" dirty="0">
                <a:latin typeface="UD デジタル 教科書体 NP-B" panose="02020700000000000000" pitchFamily="18" charset="-128"/>
                <a:ea typeface="UD デジタル 教科書体 NP-B" panose="02020700000000000000" pitchFamily="18" charset="-128"/>
              </a:rPr>
              <a:t>6</a:t>
            </a:r>
            <a:r>
              <a:rPr lang="ja-JP" altLang="en-US" sz="2000" b="1" dirty="0" smtClean="0">
                <a:latin typeface="UD デジタル 教科書体 NP-B" panose="02020700000000000000" pitchFamily="18" charset="-128"/>
                <a:ea typeface="UD デジタル 教科書体 NP-B" panose="02020700000000000000" pitchFamily="18" charset="-128"/>
              </a:rPr>
              <a:t>月</a:t>
            </a:r>
            <a:r>
              <a:rPr lang="en-US" altLang="ja-JP" sz="2000" b="1" dirty="0">
                <a:latin typeface="UD デジタル 教科書体 NP-B" panose="02020700000000000000" pitchFamily="18" charset="-128"/>
                <a:ea typeface="UD デジタル 教科書体 NP-B" panose="02020700000000000000" pitchFamily="18" charset="-128"/>
              </a:rPr>
              <a:t>7</a:t>
            </a:r>
            <a:r>
              <a:rPr lang="ja-JP" altLang="en-US" sz="2000" b="1" dirty="0" smtClean="0">
                <a:latin typeface="UD デジタル 教科書体 NP-B" panose="02020700000000000000" pitchFamily="18" charset="-128"/>
                <a:ea typeface="UD デジタル 教科書体 NP-B" panose="02020700000000000000" pitchFamily="18" charset="-128"/>
              </a:rPr>
              <a:t>日時点）</a:t>
            </a:r>
            <a:endParaRPr lang="ja-JP" altLang="en-US" sz="1200" b="1" dirty="0">
              <a:latin typeface="UD デジタル 教科書体 NP-B" panose="02020700000000000000" pitchFamily="18" charset="-128"/>
              <a:ea typeface="UD デジタル 教科書体 NP-B" panose="02020700000000000000" pitchFamily="18" charset="-128"/>
            </a:endParaRPr>
          </a:p>
        </p:txBody>
      </p:sp>
      <p:sp>
        <p:nvSpPr>
          <p:cNvPr id="9" name="正方形/長方形 8"/>
          <p:cNvSpPr/>
          <p:nvPr/>
        </p:nvSpPr>
        <p:spPr>
          <a:xfrm>
            <a:off x="7511245" y="963397"/>
            <a:ext cx="2522338" cy="369332"/>
          </a:xfrm>
          <a:prstGeom prst="rect">
            <a:avLst/>
          </a:prstGeom>
        </p:spPr>
        <p:txBody>
          <a:bodyPr wrap="square">
            <a:spAutoFit/>
          </a:bodyPr>
          <a:lstStyle/>
          <a:p>
            <a:r>
              <a:rPr lang="ja-JP" altLang="en-US" b="1" dirty="0" smtClean="0">
                <a:latin typeface="Meiryo UI" panose="020B0604030504040204" pitchFamily="50" charset="-128"/>
                <a:ea typeface="Meiryo UI" panose="020B0604030504040204" pitchFamily="50" charset="-128"/>
              </a:rPr>
              <a:t>第四波（</a:t>
            </a:r>
            <a:r>
              <a:rPr lang="en-US" altLang="ja-JP" b="1" dirty="0" smtClean="0">
                <a:latin typeface="Meiryo UI" panose="020B0604030504040204" pitchFamily="50" charset="-128"/>
                <a:ea typeface="Meiryo UI" panose="020B0604030504040204" pitchFamily="50" charset="-128"/>
              </a:rPr>
              <a:t>3/1</a:t>
            </a:r>
            <a:r>
              <a:rPr lang="ja-JP" altLang="en-US" b="1" dirty="0">
                <a:latin typeface="Meiryo UI" panose="020B0604030504040204" pitchFamily="50" charset="-128"/>
                <a:ea typeface="Meiryo UI" panose="020B0604030504040204" pitchFamily="50" charset="-128"/>
              </a:rPr>
              <a:t>以降</a:t>
            </a:r>
            <a:r>
              <a:rPr lang="ja-JP" altLang="en-US" b="1" dirty="0" smtClean="0">
                <a:latin typeface="Meiryo UI" panose="020B0604030504040204" pitchFamily="50" charset="-128"/>
                <a:ea typeface="Meiryo UI" panose="020B0604030504040204" pitchFamily="50" charset="-128"/>
              </a:rPr>
              <a:t>）</a:t>
            </a:r>
            <a:endParaRPr lang="ja-JP" altLang="en-US" b="1"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6656953" y="2517239"/>
            <a:ext cx="4159436" cy="707886"/>
          </a:xfrm>
          <a:prstGeom prst="rect">
            <a:avLst/>
          </a:prstGeom>
          <a:noFill/>
        </p:spPr>
        <p:txBody>
          <a:bodyPr wrap="square" rtlCol="0">
            <a:spAutoFit/>
          </a:bodyPr>
          <a:lstStyle/>
          <a:p>
            <a:r>
              <a:rPr kumimoji="1" lang="ja-JP" altLang="en-US" sz="1000" b="1" dirty="0" smtClean="0"/>
              <a:t>■</a:t>
            </a:r>
            <a:r>
              <a:rPr lang="ja-JP" altLang="en-US" sz="1000" b="1" dirty="0" smtClean="0"/>
              <a:t>死亡</a:t>
            </a:r>
            <a:r>
              <a:rPr lang="ja-JP" altLang="en-US" sz="1000" b="1" dirty="0"/>
              <a:t>例</a:t>
            </a:r>
            <a:r>
              <a:rPr kumimoji="1" lang="ja-JP" altLang="en-US" sz="1000" b="1" dirty="0" smtClean="0"/>
              <a:t>の割合</a:t>
            </a:r>
            <a:endParaRPr kumimoji="1" lang="en-US" altLang="ja-JP" sz="1000" b="1" dirty="0" smtClean="0"/>
          </a:p>
          <a:p>
            <a:r>
              <a:rPr lang="ja-JP" altLang="en-US" sz="1000" dirty="0"/>
              <a:t>➀</a:t>
            </a:r>
            <a:r>
              <a:rPr kumimoji="1" lang="en-US" altLang="ja-JP" sz="1000" dirty="0" smtClean="0"/>
              <a:t>40</a:t>
            </a:r>
            <a:r>
              <a:rPr kumimoji="1" lang="ja-JP" altLang="en-US" sz="1000" dirty="0" smtClean="0"/>
              <a:t>代以上の陽性者に占める</a:t>
            </a:r>
            <a:r>
              <a:rPr lang="ja-JP" altLang="en-US" sz="1000" dirty="0" smtClean="0"/>
              <a:t>死亡例</a:t>
            </a:r>
            <a:r>
              <a:rPr kumimoji="1" lang="ja-JP" altLang="en-US" sz="1000" dirty="0" smtClean="0"/>
              <a:t>の割合：</a:t>
            </a:r>
            <a:r>
              <a:rPr lang="en-US" altLang="ja-JP" sz="1000" dirty="0" smtClean="0"/>
              <a:t>4.</a:t>
            </a:r>
            <a:r>
              <a:rPr lang="en-US" altLang="ja-JP" sz="1000" dirty="0"/>
              <a:t>5</a:t>
            </a:r>
            <a:r>
              <a:rPr kumimoji="1" lang="en-US" altLang="ja-JP" sz="1000" dirty="0" smtClean="0"/>
              <a:t>%(</a:t>
            </a:r>
            <a:r>
              <a:rPr lang="en-US" altLang="ja-JP" sz="1000" dirty="0"/>
              <a:t>1,259</a:t>
            </a:r>
            <a:r>
              <a:rPr kumimoji="1" lang="en-US" altLang="ja-JP" sz="1000" dirty="0" smtClean="0"/>
              <a:t>/28,009)</a:t>
            </a:r>
          </a:p>
          <a:p>
            <a:r>
              <a:rPr lang="ja-JP" altLang="en-US" sz="1000" dirty="0" smtClean="0"/>
              <a:t>➁</a:t>
            </a:r>
            <a:r>
              <a:rPr lang="en-US" altLang="ja-JP" sz="1000" dirty="0" smtClean="0"/>
              <a:t>60</a:t>
            </a:r>
            <a:r>
              <a:rPr lang="ja-JP" altLang="en-US" sz="1000" dirty="0" smtClean="0"/>
              <a:t>代</a:t>
            </a:r>
            <a:r>
              <a:rPr lang="ja-JP" altLang="en-US" sz="1000" dirty="0"/>
              <a:t>以上</a:t>
            </a:r>
            <a:r>
              <a:rPr lang="ja-JP" altLang="en-US" sz="1000" dirty="0" smtClean="0"/>
              <a:t>の陽性者に占める死亡例の割合：</a:t>
            </a:r>
            <a:r>
              <a:rPr lang="en-US" altLang="ja-JP" sz="1000" dirty="0" smtClean="0"/>
              <a:t>9.</a:t>
            </a:r>
            <a:r>
              <a:rPr lang="en-US" altLang="ja-JP" sz="1000" dirty="0"/>
              <a:t>4</a:t>
            </a:r>
            <a:r>
              <a:rPr lang="en-US" altLang="ja-JP" sz="1000" dirty="0" smtClean="0"/>
              <a:t>%(</a:t>
            </a:r>
            <a:r>
              <a:rPr lang="en-US" altLang="ja-JP" sz="1000" dirty="0"/>
              <a:t>1,186</a:t>
            </a:r>
            <a:r>
              <a:rPr lang="en-US" altLang="ja-JP" sz="1000" dirty="0" smtClean="0"/>
              <a:t>/12,625)</a:t>
            </a:r>
            <a:endParaRPr kumimoji="1" lang="en-US" altLang="ja-JP" sz="1000" dirty="0" smtClean="0"/>
          </a:p>
          <a:p>
            <a:r>
              <a:rPr lang="ja-JP" altLang="en-US" sz="1000" dirty="0"/>
              <a:t>③</a:t>
            </a:r>
            <a:r>
              <a:rPr lang="ja-JP" altLang="en-US" sz="1000" dirty="0" smtClean="0"/>
              <a:t>全陽性者数に占める死亡例の割合：</a:t>
            </a:r>
            <a:r>
              <a:rPr lang="en-US" altLang="ja-JP" sz="1000" dirty="0" smtClean="0"/>
              <a:t>2.</a:t>
            </a:r>
            <a:r>
              <a:rPr lang="en-US" altLang="ja-JP" sz="1000" dirty="0"/>
              <a:t>4</a:t>
            </a:r>
            <a:r>
              <a:rPr lang="en-US" altLang="ja-JP" sz="1000" dirty="0" smtClean="0"/>
              <a:t>%(</a:t>
            </a:r>
            <a:r>
              <a:rPr lang="en-US" altLang="ja-JP" sz="1000" dirty="0"/>
              <a:t>1,265</a:t>
            </a:r>
            <a:r>
              <a:rPr lang="en-US" altLang="ja-JP" sz="1000" dirty="0" smtClean="0"/>
              <a:t>/53,811)</a:t>
            </a:r>
          </a:p>
        </p:txBody>
      </p:sp>
      <p:sp>
        <p:nvSpPr>
          <p:cNvPr id="18" name="テキスト ボックス 17"/>
          <p:cNvSpPr txBox="1"/>
          <p:nvPr/>
        </p:nvSpPr>
        <p:spPr>
          <a:xfrm>
            <a:off x="8444849" y="4829041"/>
            <a:ext cx="2064869" cy="200055"/>
          </a:xfrm>
          <a:prstGeom prst="rect">
            <a:avLst/>
          </a:prstGeom>
          <a:noFill/>
        </p:spPr>
        <p:txBody>
          <a:bodyPr wrap="square" rtlCol="0">
            <a:spAutoFit/>
          </a:bodyPr>
          <a:lstStyle/>
          <a:p>
            <a:r>
              <a:rPr kumimoji="1" lang="ja-JP" altLang="en-US" sz="700" dirty="0" smtClean="0">
                <a:latin typeface="Meiryo UI" panose="020B0604030504040204" pitchFamily="50" charset="-128"/>
                <a:ea typeface="Meiryo UI" panose="020B0604030504040204" pitchFamily="50" charset="-128"/>
              </a:rPr>
              <a:t>平均年齢：</a:t>
            </a:r>
            <a:r>
              <a:rPr lang="en-US" altLang="ja-JP" sz="700" dirty="0" smtClean="0">
                <a:latin typeface="Meiryo UI" panose="020B0604030504040204" pitchFamily="50" charset="-128"/>
                <a:ea typeface="Meiryo UI" panose="020B0604030504040204" pitchFamily="50" charset="-128"/>
              </a:rPr>
              <a:t>75.2</a:t>
            </a:r>
            <a:r>
              <a:rPr kumimoji="1" lang="ja-JP" altLang="en-US" sz="700" dirty="0" smtClean="0">
                <a:latin typeface="Meiryo UI" panose="020B0604030504040204" pitchFamily="50" charset="-128"/>
                <a:ea typeface="Meiryo UI" panose="020B0604030504040204" pitchFamily="50" charset="-128"/>
              </a:rPr>
              <a:t>歳</a:t>
            </a:r>
            <a:r>
              <a:rPr lang="ja-JP" altLang="en-US" sz="700" dirty="0">
                <a:latin typeface="Meiryo UI" panose="020B0604030504040204" pitchFamily="50" charset="-128"/>
                <a:ea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rPr>
              <a:t>60</a:t>
            </a:r>
            <a:r>
              <a:rPr lang="ja-JP" altLang="en-US" sz="700" dirty="0" smtClean="0">
                <a:latin typeface="Meiryo UI" panose="020B0604030504040204" pitchFamily="50" charset="-128"/>
                <a:ea typeface="Meiryo UI" panose="020B0604030504040204" pitchFamily="50" charset="-128"/>
              </a:rPr>
              <a:t>代</a:t>
            </a:r>
            <a:r>
              <a:rPr lang="ja-JP" altLang="en-US" sz="700" dirty="0">
                <a:latin typeface="Meiryo UI" panose="020B0604030504040204" pitchFamily="50" charset="-128"/>
                <a:ea typeface="Meiryo UI" panose="020B0604030504040204" pitchFamily="50" charset="-128"/>
              </a:rPr>
              <a:t>以上</a:t>
            </a:r>
            <a:r>
              <a:rPr lang="ja-JP" altLang="en-US" sz="700" dirty="0" smtClean="0">
                <a:latin typeface="Meiryo UI" panose="020B0604030504040204" pitchFamily="50" charset="-128"/>
                <a:ea typeface="Meiryo UI" panose="020B0604030504040204" pitchFamily="50" charset="-128"/>
              </a:rPr>
              <a:t>の割合：</a:t>
            </a:r>
            <a:r>
              <a:rPr lang="en-US" altLang="ja-JP" sz="700" dirty="0" smtClean="0">
                <a:latin typeface="Meiryo UI" panose="020B0604030504040204" pitchFamily="50" charset="-128"/>
                <a:ea typeface="Meiryo UI" panose="020B0604030504040204" pitchFamily="50" charset="-128"/>
              </a:rPr>
              <a:t>93.8%</a:t>
            </a:r>
          </a:p>
        </p:txBody>
      </p:sp>
      <p:sp>
        <p:nvSpPr>
          <p:cNvPr id="4" name="スライド番号プレースホルダー 3"/>
          <p:cNvSpPr>
            <a:spLocks noGrp="1"/>
          </p:cNvSpPr>
          <p:nvPr>
            <p:ph type="sldNum" sz="quarter" idx="12"/>
          </p:nvPr>
        </p:nvSpPr>
        <p:spPr>
          <a:xfrm>
            <a:off x="9500490" y="6312915"/>
            <a:ext cx="2671509" cy="396671"/>
          </a:xfrm>
        </p:spPr>
        <p:txBody>
          <a:bodyPr/>
          <a:lstStyle/>
          <a:p>
            <a:fld id="{F216AE56-EAD3-4706-B860-3EC2C2952B40}" type="slidenum">
              <a:rPr kumimoji="1" lang="ja-JP" altLang="en-US" smtClean="0"/>
              <a:t>22</a:t>
            </a:fld>
            <a:endParaRPr kumimoji="1" lang="ja-JP" altLang="en-US" dirty="0"/>
          </a:p>
        </p:txBody>
      </p:sp>
      <p:grpSp>
        <p:nvGrpSpPr>
          <p:cNvPr id="3" name="グループ化 2"/>
          <p:cNvGrpSpPr/>
          <p:nvPr/>
        </p:nvGrpSpPr>
        <p:grpSpPr>
          <a:xfrm>
            <a:off x="1584960" y="976465"/>
            <a:ext cx="3983768" cy="5822047"/>
            <a:chOff x="187686" y="815127"/>
            <a:chExt cx="3925236" cy="5894458"/>
          </a:xfrm>
        </p:grpSpPr>
        <p:sp>
          <p:nvSpPr>
            <p:cNvPr id="19" name="正方形/長方形 18"/>
            <p:cNvSpPr/>
            <p:nvPr/>
          </p:nvSpPr>
          <p:spPr>
            <a:xfrm>
              <a:off x="187686" y="837138"/>
              <a:ext cx="3828194" cy="5872447"/>
            </a:xfrm>
            <a:prstGeom prst="rect">
              <a:avLst/>
            </a:prstGeom>
            <a:no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22" name="正方形/長方形 21"/>
            <p:cNvSpPr/>
            <p:nvPr/>
          </p:nvSpPr>
          <p:spPr>
            <a:xfrm>
              <a:off x="655541" y="815127"/>
              <a:ext cx="3182182" cy="369332"/>
            </a:xfrm>
            <a:prstGeom prst="rect">
              <a:avLst/>
            </a:prstGeom>
          </p:spPr>
          <p:txBody>
            <a:bodyPr wrap="square">
              <a:spAutoFit/>
            </a:bodyPr>
            <a:lstStyle/>
            <a:p>
              <a:r>
                <a:rPr lang="ja-JP" altLang="en-US" b="1" dirty="0" smtClean="0">
                  <a:latin typeface="Meiryo UI" panose="020B0604030504040204" pitchFamily="50" charset="-128"/>
                  <a:ea typeface="Meiryo UI" panose="020B0604030504040204" pitchFamily="50" charset="-128"/>
                </a:rPr>
                <a:t>第三波（</a:t>
              </a:r>
              <a:r>
                <a:rPr lang="en-US" altLang="ja-JP" b="1" dirty="0" smtClean="0">
                  <a:latin typeface="Meiryo UI" panose="020B0604030504040204" pitchFamily="50" charset="-128"/>
                  <a:ea typeface="Meiryo UI" panose="020B0604030504040204" pitchFamily="50" charset="-128"/>
                </a:rPr>
                <a:t>10/10</a:t>
              </a:r>
              <a:r>
                <a:rPr lang="ja-JP" altLang="en-US" b="1" dirty="0" smtClean="0">
                  <a:latin typeface="Meiryo UI" panose="020B0604030504040204" pitchFamily="50" charset="-128"/>
                  <a:ea typeface="Meiryo UI" panose="020B0604030504040204" pitchFamily="50" charset="-128"/>
                </a:rPr>
                <a:t>～</a:t>
              </a:r>
              <a:r>
                <a:rPr lang="en-US" altLang="ja-JP" b="1" dirty="0" smtClean="0">
                  <a:latin typeface="Meiryo UI" panose="020B0604030504040204" pitchFamily="50" charset="-128"/>
                  <a:ea typeface="Meiryo UI" panose="020B0604030504040204" pitchFamily="50" charset="-128"/>
                </a:rPr>
                <a:t>2/28</a:t>
              </a:r>
              <a:r>
                <a:rPr lang="ja-JP" altLang="en-US" b="1" dirty="0" smtClean="0">
                  <a:latin typeface="Meiryo UI" panose="020B0604030504040204" pitchFamily="50" charset="-128"/>
                  <a:ea typeface="Meiryo UI" panose="020B0604030504040204" pitchFamily="50" charset="-128"/>
                </a:rPr>
                <a:t>）</a:t>
              </a:r>
              <a:endParaRPr lang="ja-JP" altLang="en-US"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218907" y="2453270"/>
              <a:ext cx="3894015" cy="707886"/>
            </a:xfrm>
            <a:prstGeom prst="rect">
              <a:avLst/>
            </a:prstGeom>
            <a:noFill/>
          </p:spPr>
          <p:txBody>
            <a:bodyPr wrap="none" rtlCol="0">
              <a:spAutoFit/>
            </a:bodyPr>
            <a:lstStyle/>
            <a:p>
              <a:r>
                <a:rPr kumimoji="1" lang="ja-JP" altLang="en-US" sz="1000" b="1" dirty="0" smtClean="0"/>
                <a:t>■</a:t>
              </a:r>
              <a:r>
                <a:rPr lang="ja-JP" altLang="en-US" sz="1000" b="1" dirty="0" smtClean="0"/>
                <a:t>死亡例</a:t>
              </a:r>
              <a:r>
                <a:rPr kumimoji="1" lang="ja-JP" altLang="en-US" sz="1000" b="1" dirty="0" smtClean="0"/>
                <a:t>の割合</a:t>
              </a:r>
              <a:endParaRPr kumimoji="1" lang="en-US" altLang="ja-JP" sz="1000" b="1" dirty="0" smtClean="0"/>
            </a:p>
            <a:p>
              <a:r>
                <a:rPr lang="ja-JP" altLang="en-US" sz="1000" dirty="0" smtClean="0"/>
                <a:t>➀</a:t>
              </a:r>
              <a:r>
                <a:rPr kumimoji="1" lang="en-US" altLang="ja-JP" sz="1000" dirty="0" smtClean="0"/>
                <a:t>40</a:t>
              </a:r>
              <a:r>
                <a:rPr kumimoji="1" lang="ja-JP" altLang="en-US" sz="1000" dirty="0" smtClean="0"/>
                <a:t>代以上の陽性者に占める</a:t>
              </a:r>
              <a:r>
                <a:rPr lang="ja-JP" altLang="en-US" sz="1000" dirty="0" smtClean="0"/>
                <a:t>死亡</a:t>
              </a:r>
              <a:r>
                <a:rPr lang="ja-JP" altLang="en-US" sz="1000" dirty="0"/>
                <a:t>例</a:t>
              </a:r>
              <a:r>
                <a:rPr kumimoji="1" lang="ja-JP" altLang="en-US" sz="1000" dirty="0" smtClean="0"/>
                <a:t>の割合：</a:t>
              </a:r>
              <a:r>
                <a:rPr lang="en-US" altLang="ja-JP" sz="1000" dirty="0"/>
                <a:t>4.5</a:t>
              </a:r>
              <a:r>
                <a:rPr kumimoji="1" lang="en-US" altLang="ja-JP" sz="1000" dirty="0" smtClean="0"/>
                <a:t>% (</a:t>
              </a:r>
              <a:r>
                <a:rPr lang="en-US" altLang="ja-JP" sz="1000" dirty="0" smtClean="0"/>
                <a:t>937</a:t>
              </a:r>
              <a:r>
                <a:rPr kumimoji="1" lang="en-US" altLang="ja-JP" sz="1000" dirty="0" smtClean="0"/>
                <a:t>/20,628)</a:t>
              </a:r>
            </a:p>
            <a:p>
              <a:r>
                <a:rPr lang="ja-JP" altLang="en-US" sz="1000" dirty="0" smtClean="0"/>
                <a:t>➁</a:t>
              </a:r>
              <a:r>
                <a:rPr lang="en-US" altLang="ja-JP" sz="1000" dirty="0" smtClean="0"/>
                <a:t>60</a:t>
              </a:r>
              <a:r>
                <a:rPr lang="ja-JP" altLang="en-US" sz="1000" dirty="0" smtClean="0"/>
                <a:t>代</a:t>
              </a:r>
              <a:r>
                <a:rPr lang="ja-JP" altLang="en-US" sz="1000" dirty="0"/>
                <a:t>以上</a:t>
              </a:r>
              <a:r>
                <a:rPr lang="ja-JP" altLang="en-US" sz="1000" dirty="0" smtClean="0"/>
                <a:t>の陽性者に占める死亡</a:t>
              </a:r>
              <a:r>
                <a:rPr lang="ja-JP" altLang="en-US" sz="1000" dirty="0"/>
                <a:t>例</a:t>
              </a:r>
              <a:r>
                <a:rPr lang="ja-JP" altLang="en-US" sz="1000" dirty="0" smtClean="0"/>
                <a:t>の割合：</a:t>
              </a:r>
              <a:r>
                <a:rPr lang="en-US" altLang="ja-JP" sz="1000" dirty="0" smtClean="0"/>
                <a:t>8.5%(92</a:t>
              </a:r>
              <a:r>
                <a:rPr lang="en-US" altLang="ja-JP" sz="1000" dirty="0"/>
                <a:t>0</a:t>
              </a:r>
              <a:r>
                <a:rPr lang="en-US" altLang="ja-JP" sz="1000" dirty="0" smtClean="0"/>
                <a:t>/10,783)</a:t>
              </a:r>
              <a:endParaRPr kumimoji="1" lang="en-US" altLang="ja-JP" sz="1000" dirty="0" smtClean="0"/>
            </a:p>
            <a:p>
              <a:r>
                <a:rPr lang="ja-JP" altLang="en-US" sz="1000" dirty="0"/>
                <a:t>③</a:t>
              </a:r>
              <a:r>
                <a:rPr lang="ja-JP" altLang="en-US" sz="1000" dirty="0" smtClean="0"/>
                <a:t>全陽性者数に占める死亡例の割合：</a:t>
              </a:r>
              <a:r>
                <a:rPr lang="en-US" altLang="ja-JP" sz="1000" dirty="0"/>
                <a:t>2.6</a:t>
              </a:r>
              <a:r>
                <a:rPr lang="en-US" altLang="ja-JP" sz="1000" dirty="0" smtClean="0"/>
                <a:t>%(938/36,065)</a:t>
              </a:r>
            </a:p>
          </p:txBody>
        </p:sp>
        <p:sp>
          <p:nvSpPr>
            <p:cNvPr id="27" name="テキスト ボックス 26"/>
            <p:cNvSpPr txBox="1"/>
            <p:nvPr/>
          </p:nvSpPr>
          <p:spPr>
            <a:xfrm>
              <a:off x="1981836" y="4883089"/>
              <a:ext cx="2000869" cy="200055"/>
            </a:xfrm>
            <a:prstGeom prst="rect">
              <a:avLst/>
            </a:prstGeom>
            <a:noFill/>
          </p:spPr>
          <p:txBody>
            <a:bodyPr wrap="none" rtlCol="0">
              <a:spAutoFit/>
            </a:bodyPr>
            <a:lstStyle/>
            <a:p>
              <a:r>
                <a:rPr kumimoji="1" lang="ja-JP" altLang="en-US" sz="700" dirty="0" smtClean="0">
                  <a:latin typeface="Meiryo UI" panose="020B0604030504040204" pitchFamily="50" charset="-128"/>
                  <a:ea typeface="Meiryo UI" panose="020B0604030504040204" pitchFamily="50" charset="-128"/>
                </a:rPr>
                <a:t>平均年齢：</a:t>
              </a:r>
              <a:r>
                <a:rPr lang="en-US" altLang="ja-JP" sz="700" dirty="0">
                  <a:latin typeface="Meiryo UI" panose="020B0604030504040204" pitchFamily="50" charset="-128"/>
                  <a:ea typeface="Meiryo UI" panose="020B0604030504040204" pitchFamily="50" charset="-128"/>
                </a:rPr>
                <a:t>78.0</a:t>
              </a:r>
              <a:r>
                <a:rPr kumimoji="1" lang="ja-JP" altLang="en-US" sz="700" dirty="0" smtClean="0">
                  <a:latin typeface="Meiryo UI" panose="020B0604030504040204" pitchFamily="50" charset="-128"/>
                  <a:ea typeface="Meiryo UI" panose="020B0604030504040204" pitchFamily="50" charset="-128"/>
                </a:rPr>
                <a:t>歳</a:t>
              </a:r>
              <a:r>
                <a:rPr lang="ja-JP" altLang="en-US" sz="700" dirty="0">
                  <a:latin typeface="Meiryo UI" panose="020B0604030504040204" pitchFamily="50" charset="-128"/>
                  <a:ea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rPr>
                <a:t>60</a:t>
              </a:r>
              <a:r>
                <a:rPr lang="ja-JP" altLang="en-US" sz="700" dirty="0" smtClean="0">
                  <a:latin typeface="Meiryo UI" panose="020B0604030504040204" pitchFamily="50" charset="-128"/>
                  <a:ea typeface="Meiryo UI" panose="020B0604030504040204" pitchFamily="50" charset="-128"/>
                </a:rPr>
                <a:t>代</a:t>
              </a:r>
              <a:r>
                <a:rPr lang="ja-JP" altLang="en-US" sz="700" dirty="0">
                  <a:latin typeface="Meiryo UI" panose="020B0604030504040204" pitchFamily="50" charset="-128"/>
                  <a:ea typeface="Meiryo UI" panose="020B0604030504040204" pitchFamily="50" charset="-128"/>
                </a:rPr>
                <a:t>以上</a:t>
              </a:r>
              <a:r>
                <a:rPr lang="ja-JP" altLang="en-US" sz="700" dirty="0" smtClean="0">
                  <a:latin typeface="Meiryo UI" panose="020B0604030504040204" pitchFamily="50" charset="-128"/>
                  <a:ea typeface="Meiryo UI" panose="020B0604030504040204" pitchFamily="50" charset="-128"/>
                </a:rPr>
                <a:t>の割合：</a:t>
              </a:r>
              <a:r>
                <a:rPr lang="en-US" altLang="ja-JP" sz="700" dirty="0">
                  <a:latin typeface="Meiryo UI" panose="020B0604030504040204" pitchFamily="50" charset="-128"/>
                  <a:ea typeface="Meiryo UI" panose="020B0604030504040204" pitchFamily="50" charset="-128"/>
                </a:rPr>
                <a:t>98.1</a:t>
              </a:r>
              <a:r>
                <a:rPr lang="en-US" altLang="ja-JP" sz="700" dirty="0" smtClean="0">
                  <a:latin typeface="Meiryo UI" panose="020B0604030504040204" pitchFamily="50" charset="-128"/>
                  <a:ea typeface="Meiryo UI" panose="020B0604030504040204" pitchFamily="50" charset="-128"/>
                </a:rPr>
                <a:t>%</a:t>
              </a:r>
            </a:p>
          </p:txBody>
        </p:sp>
        <p:pic>
          <p:nvPicPr>
            <p:cNvPr id="25" name="図 24"/>
            <p:cNvPicPr>
              <a:picLocks noChangeAspect="1"/>
            </p:cNvPicPr>
            <p:nvPr/>
          </p:nvPicPr>
          <p:blipFill>
            <a:blip r:embed="rId3"/>
            <a:stretch>
              <a:fillRect/>
            </a:stretch>
          </p:blipFill>
          <p:spPr>
            <a:xfrm>
              <a:off x="933767" y="5032355"/>
              <a:ext cx="1904662" cy="1639966"/>
            </a:xfrm>
            <a:prstGeom prst="rect">
              <a:avLst/>
            </a:prstGeom>
          </p:spPr>
        </p:pic>
      </p:grpSp>
      <p:sp>
        <p:nvSpPr>
          <p:cNvPr id="20" name="テキスト ボックス 19"/>
          <p:cNvSpPr txBox="1"/>
          <p:nvPr/>
        </p:nvSpPr>
        <p:spPr>
          <a:xfrm>
            <a:off x="6656953" y="6404361"/>
            <a:ext cx="4373917" cy="415498"/>
          </a:xfrm>
          <a:prstGeom prst="rect">
            <a:avLst/>
          </a:prstGeom>
          <a:noFill/>
        </p:spPr>
        <p:txBody>
          <a:bodyPr wrap="square" rtlCol="0">
            <a:spAutoFit/>
          </a:bodyPr>
          <a:lstStyle/>
          <a:p>
            <a:r>
              <a:rPr lang="en-US" altLang="ja-JP"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死亡率</a:t>
            </a:r>
            <a:r>
              <a:rPr lang="ja-JP" altLang="en-US" sz="1050" dirty="0" smtClean="0">
                <a:latin typeface="Meiryo UI" panose="020B0604030504040204" pitchFamily="50" charset="-128"/>
                <a:ea typeface="Meiryo UI" panose="020B0604030504040204" pitchFamily="50" charset="-128"/>
              </a:rPr>
              <a:t>は</a:t>
            </a:r>
            <a:r>
              <a:rPr lang="en-US" altLang="ja-JP" sz="1050" dirty="0" smtClean="0">
                <a:latin typeface="Meiryo UI" panose="020B0604030504040204" pitchFamily="50" charset="-128"/>
                <a:ea typeface="Meiryo UI" panose="020B0604030504040204" pitchFamily="50" charset="-128"/>
              </a:rPr>
              <a:t>6</a:t>
            </a:r>
            <a:r>
              <a:rPr lang="ja-JP" altLang="en-US" sz="1050" dirty="0" smtClean="0">
                <a:latin typeface="Meiryo UI" panose="020B0604030504040204" pitchFamily="50" charset="-128"/>
                <a:ea typeface="Meiryo UI" panose="020B0604030504040204" pitchFamily="50" charset="-128"/>
              </a:rPr>
              <a:t>月</a:t>
            </a:r>
            <a:r>
              <a:rPr lang="en-US" altLang="ja-JP" sz="1050" dirty="0">
                <a:latin typeface="Meiryo UI" panose="020B0604030504040204" pitchFamily="50" charset="-128"/>
                <a:ea typeface="Meiryo UI" panose="020B0604030504040204" pitchFamily="50" charset="-128"/>
              </a:rPr>
              <a:t>7</a:t>
            </a:r>
            <a:r>
              <a:rPr lang="ja-JP" altLang="en-US" sz="1050" dirty="0" smtClean="0">
                <a:latin typeface="Meiryo UI" panose="020B0604030504040204" pitchFamily="50" charset="-128"/>
                <a:ea typeface="Meiryo UI" panose="020B0604030504040204" pitchFamily="50" charset="-128"/>
              </a:rPr>
              <a:t>日</a:t>
            </a:r>
            <a:r>
              <a:rPr lang="ja-JP" altLang="en-US" sz="1050" dirty="0">
                <a:latin typeface="Meiryo UI" panose="020B0604030504040204" pitchFamily="50" charset="-128"/>
                <a:ea typeface="Meiryo UI" panose="020B0604030504040204" pitchFamily="50" charset="-128"/>
              </a:rPr>
              <a:t>時点までの</a:t>
            </a:r>
            <a:r>
              <a:rPr lang="ja-JP" altLang="en-US" sz="1050" dirty="0" smtClean="0">
                <a:latin typeface="Meiryo UI" panose="020B0604030504040204" pitchFamily="50" charset="-128"/>
                <a:ea typeface="Meiryo UI" panose="020B0604030504040204" pitchFamily="50" charset="-128"/>
              </a:rPr>
              <a:t>死亡者数に</a:t>
            </a:r>
            <a:r>
              <a:rPr lang="ja-JP" altLang="en-US" sz="1050" dirty="0">
                <a:latin typeface="Meiryo UI" panose="020B0604030504040204" pitchFamily="50" charset="-128"/>
                <a:ea typeface="Meiryo UI" panose="020B0604030504040204" pitchFamily="50" charset="-128"/>
              </a:rPr>
              <a:t>基づく</a:t>
            </a:r>
            <a:r>
              <a:rPr lang="ja-JP" altLang="en-US" sz="1050" dirty="0" smtClean="0">
                <a:latin typeface="Meiryo UI" panose="020B0604030504040204" pitchFamily="50" charset="-128"/>
                <a:ea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今後</a:t>
            </a:r>
            <a:r>
              <a:rPr lang="ja-JP" altLang="en-US" sz="1050" dirty="0">
                <a:latin typeface="Meiryo UI" panose="020B0604030504040204" pitchFamily="50" charset="-128"/>
                <a:ea typeface="Meiryo UI" panose="020B0604030504040204" pitchFamily="50" charset="-128"/>
              </a:rPr>
              <a:t>、死亡者数・新規</a:t>
            </a:r>
            <a:r>
              <a:rPr lang="ja-JP" altLang="en-US" sz="1050" dirty="0" smtClean="0">
                <a:latin typeface="Meiryo UI" panose="020B0604030504040204" pitchFamily="50" charset="-128"/>
                <a:ea typeface="Meiryo UI" panose="020B0604030504040204" pitchFamily="50" charset="-128"/>
              </a:rPr>
              <a:t>陽性者数</a:t>
            </a:r>
            <a:r>
              <a:rPr lang="ja-JP" altLang="en-US" sz="1050" dirty="0">
                <a:latin typeface="Meiryo UI" panose="020B0604030504040204" pitchFamily="50" charset="-128"/>
                <a:ea typeface="Meiryo UI" panose="020B0604030504040204" pitchFamily="50" charset="-128"/>
              </a:rPr>
              <a:t>の推移により変動</a:t>
            </a:r>
          </a:p>
        </p:txBody>
      </p:sp>
      <p:pic>
        <p:nvPicPr>
          <p:cNvPr id="5" name="図 4"/>
          <p:cNvPicPr>
            <a:picLocks noChangeAspect="1"/>
          </p:cNvPicPr>
          <p:nvPr/>
        </p:nvPicPr>
        <p:blipFill>
          <a:blip r:embed="rId4"/>
          <a:stretch>
            <a:fillRect/>
          </a:stretch>
        </p:blipFill>
        <p:spPr>
          <a:xfrm>
            <a:off x="2017173" y="3185240"/>
            <a:ext cx="2611099" cy="1843856"/>
          </a:xfrm>
          <a:prstGeom prst="rect">
            <a:avLst/>
          </a:prstGeom>
        </p:spPr>
      </p:pic>
      <p:pic>
        <p:nvPicPr>
          <p:cNvPr id="8" name="図 7"/>
          <p:cNvPicPr>
            <a:picLocks noChangeAspect="1"/>
          </p:cNvPicPr>
          <p:nvPr/>
        </p:nvPicPr>
        <p:blipFill>
          <a:blip r:embed="rId5"/>
          <a:stretch>
            <a:fillRect/>
          </a:stretch>
        </p:blipFill>
        <p:spPr>
          <a:xfrm>
            <a:off x="1944026" y="1304640"/>
            <a:ext cx="3063423" cy="1297185"/>
          </a:xfrm>
          <a:prstGeom prst="rect">
            <a:avLst/>
          </a:prstGeom>
        </p:spPr>
      </p:pic>
      <p:sp>
        <p:nvSpPr>
          <p:cNvPr id="21" name="正方形/長方形 20">
            <a:extLst>
              <a:ext uri="{FF2B5EF4-FFF2-40B4-BE49-F238E27FC236}">
                <a16:creationId xmlns:a16="http://schemas.microsoft.com/office/drawing/2014/main" id="{FC024533-669C-48B1-82E7-C27042384F7F}"/>
              </a:ext>
            </a:extLst>
          </p:cNvPr>
          <p:cNvSpPr/>
          <p:nvPr/>
        </p:nvSpPr>
        <p:spPr>
          <a:xfrm>
            <a:off x="0" y="486082"/>
            <a:ext cx="12192000" cy="42370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第三波と比べ、死亡者数に占める</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50</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代以下の割合が</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6.2</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％（第三波　</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1.9</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％）と大きい。</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p:cNvPicPr>
            <a:picLocks noChangeAspect="1"/>
          </p:cNvPicPr>
          <p:nvPr/>
        </p:nvPicPr>
        <p:blipFill>
          <a:blip r:embed="rId6"/>
          <a:stretch>
            <a:fillRect/>
          </a:stretch>
        </p:blipFill>
        <p:spPr>
          <a:xfrm>
            <a:off x="7057734" y="3263708"/>
            <a:ext cx="2774230" cy="1650638"/>
          </a:xfrm>
          <a:prstGeom prst="rect">
            <a:avLst/>
          </a:prstGeom>
        </p:spPr>
      </p:pic>
      <p:pic>
        <p:nvPicPr>
          <p:cNvPr id="12" name="図 11"/>
          <p:cNvPicPr>
            <a:picLocks noChangeAspect="1"/>
          </p:cNvPicPr>
          <p:nvPr/>
        </p:nvPicPr>
        <p:blipFill>
          <a:blip r:embed="rId7"/>
          <a:stretch>
            <a:fillRect/>
          </a:stretch>
        </p:blipFill>
        <p:spPr>
          <a:xfrm>
            <a:off x="7248287" y="1294650"/>
            <a:ext cx="2785296" cy="1195967"/>
          </a:xfrm>
          <a:prstGeom prst="rect">
            <a:avLst/>
          </a:prstGeom>
        </p:spPr>
      </p:pic>
      <p:pic>
        <p:nvPicPr>
          <p:cNvPr id="10" name="図 9"/>
          <p:cNvPicPr>
            <a:picLocks noChangeAspect="1"/>
          </p:cNvPicPr>
          <p:nvPr/>
        </p:nvPicPr>
        <p:blipFill>
          <a:blip r:embed="rId8"/>
          <a:stretch>
            <a:fillRect/>
          </a:stretch>
        </p:blipFill>
        <p:spPr>
          <a:xfrm>
            <a:off x="7595246" y="4929068"/>
            <a:ext cx="1853345" cy="1530229"/>
          </a:xfrm>
          <a:prstGeom prst="rect">
            <a:avLst/>
          </a:prstGeom>
        </p:spPr>
      </p:pic>
    </p:spTree>
    <p:extLst>
      <p:ext uri="{BB962C8B-B14F-4D97-AF65-F5344CB8AC3E}">
        <p14:creationId xmlns:p14="http://schemas.microsoft.com/office/powerpoint/2010/main" val="2526936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0" y="550138"/>
            <a:ext cx="12193057" cy="3767655"/>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latin typeface="UD デジタル 教科書体 NK-B" panose="02020700000000000000" pitchFamily="18" charset="-128"/>
                <a:ea typeface="UD デジタル 教科書体 NK-B" panose="02020700000000000000" pitchFamily="18" charset="-128"/>
              </a:rPr>
              <a:t>陽性者数</a:t>
            </a:r>
            <a:r>
              <a:rPr kumimoji="1" lang="ja-JP" altLang="en-US" sz="2400" b="1" dirty="0">
                <a:latin typeface="UD デジタル 教科書体 NK-B" panose="02020700000000000000" pitchFamily="18" charset="-128"/>
                <a:ea typeface="UD デジタル 教科書体 NK-B" panose="02020700000000000000" pitchFamily="18" charset="-128"/>
              </a:rPr>
              <a:t>の</a:t>
            </a:r>
            <a:r>
              <a:rPr kumimoji="1" lang="ja-JP" altLang="en-US" sz="2400" b="1" dirty="0" smtClean="0">
                <a:latin typeface="UD デジタル 教科書体 NK-B" panose="02020700000000000000" pitchFamily="18" charset="-128"/>
                <a:ea typeface="UD デジタル 教科書体 NK-B" panose="02020700000000000000" pitchFamily="18" charset="-128"/>
              </a:rPr>
              <a:t>推移</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p:cNvSpPr>
            <a:spLocks noGrp="1"/>
          </p:cNvSpPr>
          <p:nvPr>
            <p:ph type="sldNum" sz="quarter" idx="12"/>
          </p:nvPr>
        </p:nvSpPr>
        <p:spPr>
          <a:xfrm>
            <a:off x="9355573" y="6359894"/>
            <a:ext cx="2743200" cy="365125"/>
          </a:xfrm>
        </p:spPr>
        <p:txBody>
          <a:bodyPr/>
          <a:lstStyle/>
          <a:p>
            <a:fld id="{0B62D5CB-8769-475A-9BC8-A2F17E2F558B}" type="slidenum">
              <a:rPr kumimoji="1" lang="ja-JP" altLang="en-US" smtClean="0"/>
              <a:t>3</a:t>
            </a:fld>
            <a:endParaRPr kumimoji="1" lang="ja-JP" altLang="en-US" dirty="0"/>
          </a:p>
        </p:txBody>
      </p:sp>
      <p:sp>
        <p:nvSpPr>
          <p:cNvPr id="25" name="テキスト ボックス 1"/>
          <p:cNvSpPr txBox="1"/>
          <p:nvPr/>
        </p:nvSpPr>
        <p:spPr>
          <a:xfrm>
            <a:off x="1312228" y="4043934"/>
            <a:ext cx="618471"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14</a:t>
            </a:r>
            <a:r>
              <a:rPr kumimoji="1" lang="ja-JP" altLang="en-US" sz="800" dirty="0" smtClean="0">
                <a:latin typeface="Meiryo UI" panose="020B0604030504040204" pitchFamily="50" charset="-128"/>
                <a:ea typeface="Meiryo UI" panose="020B0604030504040204" pitchFamily="50" charset="-128"/>
              </a:rPr>
              <a:t>日～２月</a:t>
            </a:r>
            <a:r>
              <a:rPr kumimoji="1" lang="en-US" altLang="ja-JP" sz="800" dirty="0" smtClean="0">
                <a:latin typeface="Meiryo UI" panose="020B0604030504040204" pitchFamily="50" charset="-128"/>
                <a:ea typeface="Meiryo UI" panose="020B0604030504040204" pitchFamily="50" charset="-128"/>
              </a:rPr>
              <a:t>28</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緊急事態措置</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kumimoji="1" lang="ja-JP" altLang="en-US" sz="800" dirty="0" smtClean="0">
                <a:latin typeface="Meiryo UI" panose="020B0604030504040204" pitchFamily="50" charset="-128"/>
                <a:ea typeface="Meiryo UI" panose="020B0604030504040204" pitchFamily="50" charset="-128"/>
              </a:rPr>
              <a:t>レッドステージ（非常事態）２移行</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府民</a:t>
            </a:r>
            <a:r>
              <a:rPr lang="ja-JP" altLang="en-US" sz="800" dirty="0">
                <a:solidFill>
                  <a:prstClr val="black"/>
                </a:solidFill>
                <a:latin typeface="Meiryo UI" panose="020B0604030504040204" pitchFamily="50" charset="-128"/>
                <a:ea typeface="Meiryo UI" panose="020B0604030504040204" pitchFamily="50" charset="-128"/>
              </a:rPr>
              <a:t>への不要不急の外出自粛</a:t>
            </a:r>
            <a:r>
              <a:rPr lang="ja-JP" altLang="en-US" sz="800" dirty="0" smtClean="0">
                <a:solidFill>
                  <a:prstClr val="black"/>
                </a:solidFill>
                <a:latin typeface="Meiryo UI" panose="020B0604030504040204" pitchFamily="50" charset="-128"/>
                <a:ea typeface="Meiryo UI" panose="020B0604030504040204" pitchFamily="50" charset="-128"/>
              </a:rPr>
              <a:t>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大阪府全域の飲食店及び遊興施設の時短要請</a:t>
            </a:r>
            <a:endParaRPr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26" name="テキスト ボックス 1"/>
          <p:cNvSpPr txBox="1"/>
          <p:nvPr/>
        </p:nvSpPr>
        <p:spPr>
          <a:xfrm>
            <a:off x="886135" y="4046148"/>
            <a:ext cx="384243"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９</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緊急事態宣言発出要請</a:t>
            </a:r>
            <a:endParaRPr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23" name="テキスト ボックス 1"/>
          <p:cNvSpPr txBox="1"/>
          <p:nvPr/>
        </p:nvSpPr>
        <p:spPr>
          <a:xfrm>
            <a:off x="4325577" y="4043932"/>
            <a:ext cx="1163421"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３</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日～</a:t>
            </a:r>
            <a:r>
              <a:rPr lang="ja-JP" altLang="en-US" sz="800" dirty="0" smtClean="0">
                <a:latin typeface="Meiryo UI" panose="020B0604030504040204" pitchFamily="50" charset="-128"/>
                <a:ea typeface="Meiryo UI" panose="020B0604030504040204" pitchFamily="50" charset="-128"/>
              </a:rPr>
              <a:t>緊急事態宣言解除</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イエローステージ移行</a:t>
            </a:r>
            <a:endParaRPr lang="en-US" altLang="ja-JP" sz="800" dirty="0" smtClean="0">
              <a:latin typeface="Meiryo UI" panose="020B0604030504040204" pitchFamily="50" charset="-128"/>
              <a:ea typeface="Meiryo UI" panose="020B0604030504040204" pitchFamily="50" charset="-128"/>
            </a:endParaRPr>
          </a:p>
          <a:p>
            <a:pPr defTabSz="914400"/>
            <a:r>
              <a:rPr kumimoji="1" lang="ja-JP" altLang="en-US" sz="800" dirty="0" smtClean="0">
                <a:latin typeface="Meiryo UI" panose="020B0604030504040204" pitchFamily="50" charset="-128"/>
                <a:ea typeface="Meiryo UI" panose="020B0604030504040204" pitchFamily="50" charset="-128"/>
              </a:rPr>
              <a:t>　黄信号点灯（医療非常事態宣言解除）</a:t>
            </a:r>
            <a:endParaRPr kumimoji="1" lang="en-US" altLang="ja-JP" sz="800" dirty="0" smtClean="0">
              <a:latin typeface="Meiryo UI" panose="020B0604030504040204" pitchFamily="50" charset="-128"/>
              <a:ea typeface="Meiryo UI" panose="020B0604030504040204" pitchFamily="50" charset="-128"/>
            </a:endParaRPr>
          </a:p>
          <a:p>
            <a:pPr defTabSz="914400"/>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４人以下でのマスク会食の徹底</a:t>
            </a:r>
            <a:endParaRPr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歓送迎会・謝恩会・宴会伴う花見の自粛要請</a:t>
            </a:r>
            <a:endParaRPr lang="en-US" altLang="ja-JP" sz="800" dirty="0" smtClean="0">
              <a:solidFill>
                <a:prstClr val="black"/>
              </a:solidFill>
              <a:latin typeface="Meiryo UI" panose="020B0604030504040204" pitchFamily="50" charset="-128"/>
              <a:ea typeface="Meiryo UI" panose="020B0604030504040204" pitchFamily="50" charset="-128"/>
            </a:endParaRPr>
          </a:p>
          <a:p>
            <a:pPr defTabSz="914400"/>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大阪市全域の飲食店及び遊興施設の時短要請</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smtClean="0">
                <a:solidFill>
                  <a:prstClr val="black"/>
                </a:solidFill>
                <a:latin typeface="Meiryo UI" panose="020B0604030504040204" pitchFamily="50" charset="-128"/>
                <a:ea typeface="Meiryo UI" panose="020B0604030504040204" pitchFamily="50" charset="-128"/>
              </a:rPr>
              <a:t>　府民へ</a:t>
            </a:r>
            <a:r>
              <a:rPr lang="ja-JP" altLang="en-US" sz="800" dirty="0">
                <a:solidFill>
                  <a:prstClr val="black"/>
                </a:solidFill>
                <a:latin typeface="Meiryo UI" panose="020B0604030504040204" pitchFamily="50" charset="-128"/>
                <a:ea typeface="Meiryo UI" panose="020B0604030504040204" pitchFamily="50" charset="-128"/>
              </a:rPr>
              <a:t>の</a:t>
            </a:r>
            <a:r>
              <a:rPr lang="ja-JP" altLang="en-US" sz="800" dirty="0" smtClean="0">
                <a:solidFill>
                  <a:prstClr val="black"/>
                </a:solidFill>
                <a:latin typeface="Meiryo UI" panose="020B0604030504040204" pitchFamily="50" charset="-128"/>
                <a:ea typeface="Meiryo UI" panose="020B0604030504040204" pitchFamily="50" charset="-128"/>
              </a:rPr>
              <a:t>不要不急の外出自粛要請（～</a:t>
            </a:r>
            <a:r>
              <a:rPr lang="en-US" altLang="ja-JP" sz="800" dirty="0" smtClean="0">
                <a:solidFill>
                  <a:prstClr val="black"/>
                </a:solidFill>
                <a:latin typeface="Meiryo UI" panose="020B0604030504040204" pitchFamily="50" charset="-128"/>
                <a:ea typeface="Meiryo UI" panose="020B0604030504040204" pitchFamily="50" charset="-128"/>
              </a:rPr>
              <a:t>21</a:t>
            </a:r>
            <a:r>
              <a:rPr lang="ja-JP" altLang="en-US" sz="800" dirty="0" smtClean="0">
                <a:solidFill>
                  <a:prstClr val="black"/>
                </a:solidFill>
                <a:latin typeface="Meiryo UI" panose="020B0604030504040204" pitchFamily="50" charset="-128"/>
                <a:ea typeface="Meiryo UI" panose="020B0604030504040204" pitchFamily="50" charset="-128"/>
              </a:rPr>
              <a:t>日）</a:t>
            </a:r>
            <a:endParaRPr lang="en-US" altLang="ja-JP" sz="800" dirty="0" smtClean="0">
              <a:solidFill>
                <a:prstClr val="black"/>
              </a:solidFill>
              <a:latin typeface="Meiryo UI" panose="020B0604030504040204" pitchFamily="50" charset="-128"/>
              <a:ea typeface="Meiryo UI" panose="020B0604030504040204" pitchFamily="50" charset="-128"/>
            </a:endParaRPr>
          </a:p>
          <a:p>
            <a:r>
              <a:rPr lang="ja-JP" altLang="en-US" sz="800" dirty="0">
                <a:solidFill>
                  <a:prstClr val="black"/>
                </a:solidFill>
                <a:latin typeface="Meiryo UI" panose="020B0604030504040204" pitchFamily="50" charset="-128"/>
                <a:ea typeface="Meiryo UI" panose="020B0604030504040204" pitchFamily="50" charset="-128"/>
              </a:rPr>
              <a:t>　</a:t>
            </a:r>
            <a:r>
              <a:rPr lang="ja-JP" altLang="en-US" sz="800" dirty="0" smtClean="0">
                <a:solidFill>
                  <a:prstClr val="black"/>
                </a:solidFill>
                <a:latin typeface="Meiryo UI" panose="020B0604030504040204" pitchFamily="50" charset="-128"/>
                <a:ea typeface="Meiryo UI" panose="020B0604030504040204" pitchFamily="50" charset="-128"/>
              </a:rPr>
              <a:t>首都圏への往来自粛要請（</a:t>
            </a:r>
            <a:r>
              <a:rPr lang="en-US" altLang="ja-JP" sz="800" dirty="0" smtClean="0">
                <a:solidFill>
                  <a:prstClr val="black"/>
                </a:solidFill>
                <a:latin typeface="Meiryo UI" panose="020B0604030504040204" pitchFamily="50" charset="-128"/>
                <a:ea typeface="Meiryo UI" panose="020B0604030504040204" pitchFamily="50" charset="-128"/>
              </a:rPr>
              <a:t>22</a:t>
            </a:r>
            <a:r>
              <a:rPr lang="ja-JP" altLang="en-US" sz="800" dirty="0" smtClean="0">
                <a:solidFill>
                  <a:prstClr val="black"/>
                </a:solidFill>
                <a:latin typeface="Meiryo UI" panose="020B0604030504040204" pitchFamily="50" charset="-128"/>
                <a:ea typeface="Meiryo UI" panose="020B0604030504040204" pitchFamily="50" charset="-128"/>
              </a:rPr>
              <a:t>日～）等</a:t>
            </a:r>
            <a:endParaRPr lang="en-US" altLang="ja-JP" sz="800" dirty="0" smtClean="0">
              <a:solidFill>
                <a:prstClr val="black"/>
              </a:solidFill>
              <a:latin typeface="Meiryo UI" panose="020B0604030504040204" pitchFamily="50" charset="-128"/>
              <a:ea typeface="Meiryo UI" panose="020B0604030504040204" pitchFamily="50" charset="-128"/>
            </a:endParaRPr>
          </a:p>
          <a:p>
            <a:endParaRPr lang="en-US" altLang="ja-JP" sz="800" dirty="0">
              <a:solidFill>
                <a:prstClr val="black"/>
              </a:solidFill>
              <a:latin typeface="Meiryo UI" panose="020B0604030504040204" pitchFamily="50" charset="-128"/>
              <a:ea typeface="Meiryo UI" panose="020B0604030504040204" pitchFamily="50" charset="-128"/>
            </a:endParaRPr>
          </a:p>
        </p:txBody>
      </p:sp>
      <p:sp>
        <p:nvSpPr>
          <p:cNvPr id="24" name="テキスト ボックス 1"/>
          <p:cNvSpPr txBox="1"/>
          <p:nvPr/>
        </p:nvSpPr>
        <p:spPr>
          <a:xfrm>
            <a:off x="4032446" y="4043933"/>
            <a:ext cx="451695"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２</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23</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rPr>
              <a:t>　緊急事態宣言解除要請</a:t>
            </a:r>
            <a:endParaRPr lang="en-US" altLang="ja-JP" sz="800" dirty="0" smtClean="0">
              <a:solidFill>
                <a:prstClr val="black"/>
              </a:solidFill>
              <a:latin typeface="Meiryo UI" panose="020B0604030504040204" pitchFamily="50" charset="-128"/>
              <a:ea typeface="Meiryo UI" panose="020B0604030504040204" pitchFamily="50" charset="-128"/>
            </a:endParaRPr>
          </a:p>
        </p:txBody>
      </p:sp>
      <p:sp>
        <p:nvSpPr>
          <p:cNvPr id="31" name="テキスト ボックス 1"/>
          <p:cNvSpPr txBox="1"/>
          <p:nvPr/>
        </p:nvSpPr>
        <p:spPr>
          <a:xfrm>
            <a:off x="6559131" y="4068041"/>
            <a:ext cx="187972"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３</a:t>
            </a:r>
            <a:r>
              <a:rPr kumimoji="1" lang="ja-JP" altLang="en-US" sz="800" dirty="0" smtClean="0">
                <a:latin typeface="Meiryo UI" panose="020B0604030504040204" pitchFamily="50" charset="-128"/>
                <a:ea typeface="Meiryo UI" panose="020B0604030504040204" pitchFamily="50" charset="-128"/>
              </a:rPr>
              <a:t>月</a:t>
            </a:r>
            <a:r>
              <a:rPr lang="en-US" altLang="ja-JP" sz="800" dirty="0">
                <a:solidFill>
                  <a:prstClr val="black"/>
                </a:solidFill>
                <a:latin typeface="Meiryo UI" panose="020B0604030504040204" pitchFamily="50" charset="-128"/>
                <a:ea typeface="Meiryo UI" panose="020B0604030504040204" pitchFamily="50" charset="-128"/>
              </a:rPr>
              <a:t>31</a:t>
            </a:r>
            <a:r>
              <a:rPr kumimoji="1" lang="ja-JP" altLang="en-US" sz="800" dirty="0" smtClean="0">
                <a:latin typeface="Meiryo UI" panose="020B0604030504040204" pitchFamily="50" charset="-128"/>
                <a:ea typeface="Meiryo UI" panose="020B0604030504040204" pitchFamily="50" charset="-128"/>
              </a:rPr>
              <a:t>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まん延防止等重点措置要請</a:t>
            </a:r>
            <a:endParaRPr lang="en-US" altLang="ja-JP" sz="800" dirty="0" smtClean="0">
              <a:latin typeface="Meiryo UI" panose="020B0604030504040204" pitchFamily="50" charset="-128"/>
              <a:ea typeface="Meiryo UI" panose="020B0604030504040204" pitchFamily="50" charset="-128"/>
            </a:endParaRPr>
          </a:p>
        </p:txBody>
      </p:sp>
      <p:sp>
        <p:nvSpPr>
          <p:cNvPr id="32" name="テキスト ボックス 1"/>
          <p:cNvSpPr txBox="1"/>
          <p:nvPr/>
        </p:nvSpPr>
        <p:spPr>
          <a:xfrm>
            <a:off x="6616721" y="4060099"/>
            <a:ext cx="418340"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４</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１</a:t>
            </a:r>
            <a:r>
              <a:rPr kumimoji="1" lang="ja-JP" altLang="en-US" sz="800" dirty="0" smtClean="0">
                <a:latin typeface="Meiryo UI" panose="020B0604030504040204" pitchFamily="50" charset="-128"/>
                <a:ea typeface="Meiryo UI" panose="020B0604030504040204" pitchFamily="50" charset="-128"/>
              </a:rPr>
              <a:t>日～</a:t>
            </a:r>
            <a:endParaRPr kumimoji="1"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ja-JP" altLang="en-US" sz="800" dirty="0">
                <a:solidFill>
                  <a:prstClr val="black"/>
                </a:solidFill>
                <a:latin typeface="Meiryo UI" panose="020B0604030504040204" pitchFamily="50" charset="-128"/>
                <a:ea typeface="Meiryo UI" panose="020B0604030504040204" pitchFamily="50" charset="-128"/>
              </a:rPr>
              <a:t>大阪府全域の飲食店及び遊興施設の時短要請</a:t>
            </a:r>
            <a:endParaRPr lang="en-US" altLang="ja-JP" sz="800" dirty="0" smtClean="0">
              <a:latin typeface="Meiryo UI" panose="020B0604030504040204" pitchFamily="50" charset="-128"/>
              <a:ea typeface="Meiryo UI" panose="020B0604030504040204" pitchFamily="50" charset="-128"/>
            </a:endParaRPr>
          </a:p>
        </p:txBody>
      </p:sp>
      <p:sp>
        <p:nvSpPr>
          <p:cNvPr id="38" name="テキスト ボックス 1"/>
          <p:cNvSpPr txBox="1"/>
          <p:nvPr/>
        </p:nvSpPr>
        <p:spPr>
          <a:xfrm>
            <a:off x="6943953" y="4060100"/>
            <a:ext cx="502121"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４</a:t>
            </a:r>
            <a:r>
              <a:rPr kumimoji="1" lang="ja-JP" altLang="en-US" sz="800" dirty="0" smtClean="0">
                <a:latin typeface="Meiryo UI" panose="020B0604030504040204" pitchFamily="50" charset="-128"/>
                <a:ea typeface="Meiryo UI" panose="020B0604030504040204" pitchFamily="50" charset="-128"/>
              </a:rPr>
              <a:t>月</a:t>
            </a:r>
            <a:r>
              <a:rPr lang="ja-JP" altLang="en-US" sz="800" dirty="0">
                <a:solidFill>
                  <a:prstClr val="black"/>
                </a:solidFill>
                <a:latin typeface="Meiryo UI" panose="020B0604030504040204" pitchFamily="50" charset="-128"/>
                <a:ea typeface="Meiryo UI" panose="020B0604030504040204" pitchFamily="50" charset="-128"/>
              </a:rPr>
              <a:t>５</a:t>
            </a:r>
            <a:r>
              <a:rPr kumimoji="1" lang="ja-JP" altLang="en-US" sz="800" dirty="0" smtClean="0">
                <a:latin typeface="Meiryo UI" panose="020B0604030504040204" pitchFamily="50" charset="-128"/>
                <a:ea typeface="Meiryo UI" panose="020B0604030504040204" pitchFamily="50" charset="-128"/>
              </a:rPr>
              <a:t>日～</a:t>
            </a:r>
            <a:r>
              <a:rPr lang="ja-JP" altLang="en-US" sz="800" dirty="0" smtClean="0">
                <a:latin typeface="Meiryo UI" panose="020B0604030504040204" pitchFamily="50" charset="-128"/>
                <a:ea typeface="Meiryo UI" panose="020B0604030504040204" pitchFamily="50" charset="-128"/>
              </a:rPr>
              <a:t>まん延防止等重点措置適用</a:t>
            </a:r>
            <a:endParaRPr lang="en-US" altLang="ja-JP" sz="7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重点措置を講じるべき</a:t>
            </a:r>
            <a:r>
              <a:rPr lang="ja-JP" altLang="en-US" sz="800" dirty="0" smtClean="0">
                <a:latin typeface="Meiryo UI" panose="020B0604030504040204" pitchFamily="50" charset="-128"/>
                <a:ea typeface="Meiryo UI" panose="020B0604030504040204" pitchFamily="50" charset="-128"/>
              </a:rPr>
              <a:t>区域</a:t>
            </a:r>
            <a:r>
              <a:rPr lang="ja-JP" altLang="en-US" sz="800" dirty="0">
                <a:latin typeface="Meiryo UI" panose="020B0604030504040204" pitchFamily="50" charset="-128"/>
                <a:ea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rPr>
              <a:t>大阪市）</a:t>
            </a:r>
            <a:endParaRPr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時短要請</a:t>
            </a:r>
            <a:r>
              <a:rPr lang="en-US" altLang="ja-JP" sz="800" dirty="0" smtClean="0">
                <a:latin typeface="Meiryo UI" panose="020B0604030504040204" pitchFamily="50" charset="-128"/>
                <a:ea typeface="Meiryo UI" panose="020B0604030504040204" pitchFamily="50" charset="-128"/>
              </a:rPr>
              <a:t>20</a:t>
            </a:r>
            <a:r>
              <a:rPr lang="ja-JP" altLang="en-US" sz="800" dirty="0" smtClean="0">
                <a:latin typeface="Meiryo UI" panose="020B0604030504040204" pitchFamily="50" charset="-128"/>
                <a:ea typeface="Meiryo UI" panose="020B0604030504040204" pitchFamily="50" charset="-128"/>
              </a:rPr>
              <a:t>時</a:t>
            </a:r>
            <a:endParaRPr lang="en-US" altLang="ja-JP" sz="800" dirty="0" smtClean="0">
              <a:latin typeface="Meiryo UI" panose="020B0604030504040204" pitchFamily="50" charset="-128"/>
              <a:ea typeface="Meiryo UI" panose="020B0604030504040204" pitchFamily="50" charset="-128"/>
            </a:endParaRPr>
          </a:p>
        </p:txBody>
      </p:sp>
      <p:sp>
        <p:nvSpPr>
          <p:cNvPr id="34" name="テキスト ボックス 1"/>
          <p:cNvSpPr txBox="1"/>
          <p:nvPr/>
        </p:nvSpPr>
        <p:spPr>
          <a:xfrm>
            <a:off x="7094563" y="4056666"/>
            <a:ext cx="502121" cy="2285763"/>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４</a:t>
            </a:r>
            <a:r>
              <a:rPr kumimoji="1" lang="ja-JP" altLang="en-US" sz="800" dirty="0" smtClean="0">
                <a:latin typeface="Meiryo UI" panose="020B0604030504040204" pitchFamily="50" charset="-128"/>
                <a:ea typeface="Meiryo UI" panose="020B0604030504040204" pitchFamily="50" charset="-128"/>
              </a:rPr>
              <a:t>月</a:t>
            </a:r>
            <a:r>
              <a:rPr lang="ja-JP" altLang="en-US" sz="800" dirty="0" smtClean="0">
                <a:solidFill>
                  <a:prstClr val="black"/>
                </a:solidFill>
                <a:latin typeface="Meiryo UI" panose="020B0604030504040204" pitchFamily="50" charset="-128"/>
                <a:ea typeface="Meiryo UI" panose="020B0604030504040204" pitchFamily="50" charset="-128"/>
              </a:rPr>
              <a:t>７</a:t>
            </a:r>
            <a:r>
              <a:rPr kumimoji="1" lang="ja-JP" altLang="en-US" sz="800" dirty="0" smtClean="0">
                <a:latin typeface="Meiryo UI" panose="020B0604030504040204" pitchFamily="50" charset="-128"/>
                <a:ea typeface="Meiryo UI" panose="020B0604030504040204" pitchFamily="50" charset="-128"/>
              </a:rPr>
              <a:t>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赤信号点灯（医療非常事態宣言）</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
        <p:nvSpPr>
          <p:cNvPr id="39" name="テキスト ボックス 1"/>
          <p:cNvSpPr txBox="1"/>
          <p:nvPr/>
        </p:nvSpPr>
        <p:spPr>
          <a:xfrm>
            <a:off x="7363564" y="4050322"/>
            <a:ext cx="502121" cy="2278158"/>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４</a:t>
            </a:r>
            <a:r>
              <a:rPr kumimoji="1" lang="ja-JP" altLang="en-US" sz="800" dirty="0" smtClean="0">
                <a:latin typeface="Meiryo UI" panose="020B0604030504040204" pitchFamily="50" charset="-128"/>
                <a:ea typeface="Meiryo UI" panose="020B0604030504040204" pitchFamily="50" charset="-128"/>
              </a:rPr>
              <a:t>月８日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府</a:t>
            </a:r>
            <a:r>
              <a:rPr lang="ja-JP" altLang="en-US" sz="800" dirty="0">
                <a:latin typeface="Meiryo UI" panose="020B0604030504040204" pitchFamily="50" charset="-128"/>
                <a:ea typeface="Meiryo UI" panose="020B0604030504040204" pitchFamily="50" charset="-128"/>
              </a:rPr>
              <a:t>域</a:t>
            </a:r>
            <a:r>
              <a:rPr lang="ja-JP" altLang="en-US" sz="800" dirty="0" smtClean="0">
                <a:latin typeface="Meiryo UI" panose="020B0604030504040204" pitchFamily="50" charset="-128"/>
                <a:ea typeface="Meiryo UI" panose="020B0604030504040204" pitchFamily="50" charset="-128"/>
              </a:rPr>
              <a:t>における不要不急の外出移動</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自粛</a:t>
            </a:r>
            <a:r>
              <a:rPr lang="ja-JP" altLang="en-US" sz="800" dirty="0">
                <a:latin typeface="Meiryo UI" panose="020B0604030504040204" pitchFamily="50" charset="-128"/>
                <a:ea typeface="Meiryo UI" panose="020B0604030504040204" pitchFamily="50" charset="-128"/>
              </a:rPr>
              <a:t>要請　</a:t>
            </a:r>
            <a:r>
              <a:rPr lang="ja-JP" altLang="en-US" sz="800" dirty="0" smtClean="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
        <p:nvSpPr>
          <p:cNvPr id="40" name="テキスト ボックス 1"/>
          <p:cNvSpPr txBox="1"/>
          <p:nvPr/>
        </p:nvSpPr>
        <p:spPr>
          <a:xfrm>
            <a:off x="7520318" y="4050322"/>
            <a:ext cx="502121" cy="2278158"/>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４</a:t>
            </a:r>
            <a:r>
              <a:rPr kumimoji="1" lang="ja-JP" altLang="en-US" sz="800" dirty="0" smtClean="0">
                <a:latin typeface="Meiryo UI" panose="020B0604030504040204" pitchFamily="50" charset="-128"/>
                <a:ea typeface="Meiryo UI" panose="020B0604030504040204" pitchFamily="50" charset="-128"/>
              </a:rPr>
              <a:t>月９日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週末の外出移動自粛要請</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
        <p:nvSpPr>
          <p:cNvPr id="35" name="テキスト ボックス 1"/>
          <p:cNvSpPr txBox="1"/>
          <p:nvPr/>
        </p:nvSpPr>
        <p:spPr>
          <a:xfrm>
            <a:off x="7912840" y="4062128"/>
            <a:ext cx="502121" cy="2278158"/>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ja-JP" altLang="en-US" sz="800" dirty="0" smtClean="0">
                <a:solidFill>
                  <a:prstClr val="black"/>
                </a:solidFill>
                <a:latin typeface="Meiryo UI" panose="020B0604030504040204" pitchFamily="50" charset="-128"/>
                <a:ea typeface="Meiryo UI" panose="020B0604030504040204" pitchFamily="50" charset="-128"/>
              </a:rPr>
              <a:t>４</a:t>
            </a:r>
            <a:r>
              <a:rPr kumimoji="1" lang="ja-JP" altLang="en-US" sz="800" dirty="0" smtClean="0">
                <a:latin typeface="Meiryo UI" panose="020B0604030504040204" pitchFamily="50" charset="-128"/>
                <a:ea typeface="Meiryo UI" panose="020B0604030504040204" pitchFamily="50" charset="-128"/>
              </a:rPr>
              <a:t>月</a:t>
            </a:r>
            <a:r>
              <a:rPr kumimoji="1" lang="en-US" altLang="ja-JP" sz="800" dirty="0" smtClean="0">
                <a:latin typeface="Meiryo UI" panose="020B0604030504040204" pitchFamily="50" charset="-128"/>
                <a:ea typeface="Meiryo UI" panose="020B0604030504040204" pitchFamily="50" charset="-128"/>
              </a:rPr>
              <a:t>14</a:t>
            </a:r>
            <a:r>
              <a:rPr kumimoji="1" lang="ja-JP" altLang="en-US" sz="800" dirty="0" smtClean="0">
                <a:latin typeface="Meiryo UI" panose="020B0604030504040204" pitchFamily="50" charset="-128"/>
                <a:ea typeface="Meiryo UI" panose="020B0604030504040204" pitchFamily="50" charset="-128"/>
              </a:rPr>
              <a:t>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大学等でのオンライン授業実施や</a:t>
            </a:r>
            <a:endParaRPr lang="en-US" altLang="ja-JP" sz="800" dirty="0" smtClean="0">
              <a:latin typeface="Meiryo UI" panose="020B0604030504040204" pitchFamily="50" charset="-128"/>
              <a:ea typeface="Meiryo UI" panose="020B0604030504040204" pitchFamily="50" charset="-128"/>
            </a:endParaRPr>
          </a:p>
          <a:p>
            <a:pPr defTabSz="914400"/>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学校での部活動休止、テレワーク</a:t>
            </a:r>
            <a:endParaRPr lang="en-US" altLang="ja-JP" sz="800" dirty="0" smtClean="0">
              <a:latin typeface="Meiryo UI" panose="020B0604030504040204" pitchFamily="50" charset="-128"/>
              <a:ea typeface="Meiryo UI" panose="020B0604030504040204" pitchFamily="50" charset="-128"/>
            </a:endParaRPr>
          </a:p>
          <a:p>
            <a:pPr defTabSz="914400"/>
            <a:r>
              <a:rPr lang="en-US" altLang="ja-JP" sz="800" dirty="0">
                <a:latin typeface="Meiryo UI" panose="020B0604030504040204" pitchFamily="50" charset="-128"/>
                <a:ea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徹底等を要請</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
        <p:nvSpPr>
          <p:cNvPr id="42" name="テキスト ボックス 1"/>
          <p:cNvSpPr txBox="1"/>
          <p:nvPr/>
        </p:nvSpPr>
        <p:spPr>
          <a:xfrm>
            <a:off x="8244821" y="4056656"/>
            <a:ext cx="313221" cy="2586937"/>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00" dirty="0" smtClean="0">
                <a:solidFill>
                  <a:prstClr val="black"/>
                </a:solidFill>
                <a:latin typeface="Meiryo UI" panose="020B0604030504040204" pitchFamily="50" charset="-128"/>
                <a:ea typeface="Meiryo UI" panose="020B0604030504040204" pitchFamily="50" charset="-128"/>
              </a:rPr>
              <a:t>４</a:t>
            </a:r>
            <a:r>
              <a:rPr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20</a:t>
            </a:r>
            <a:r>
              <a:rPr lang="ja-JP" altLang="en-US" sz="800" dirty="0" smtClean="0">
                <a:latin typeface="Meiryo UI" panose="020B0604030504040204" pitchFamily="50" charset="-128"/>
                <a:ea typeface="Meiryo UI" panose="020B0604030504040204" pitchFamily="50" charset="-128"/>
              </a:rPr>
              <a:t>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緊急事態宣言発出要請</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
        <p:nvSpPr>
          <p:cNvPr id="43" name="テキスト ボックス 1"/>
          <p:cNvSpPr txBox="1"/>
          <p:nvPr/>
        </p:nvSpPr>
        <p:spPr>
          <a:xfrm>
            <a:off x="8402392" y="4067299"/>
            <a:ext cx="313221" cy="2586937"/>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00" dirty="0" smtClean="0">
                <a:solidFill>
                  <a:prstClr val="black"/>
                </a:solidFill>
                <a:latin typeface="Meiryo UI" panose="020B0604030504040204" pitchFamily="50" charset="-128"/>
                <a:ea typeface="Meiryo UI" panose="020B0604030504040204" pitchFamily="50" charset="-128"/>
              </a:rPr>
              <a:t>４</a:t>
            </a:r>
            <a:r>
              <a:rPr lang="ja-JP" altLang="en-US" sz="800" dirty="0" smtClean="0">
                <a:latin typeface="Meiryo UI" panose="020B0604030504040204" pitchFamily="50" charset="-128"/>
                <a:ea typeface="Meiryo UI" panose="020B0604030504040204" pitchFamily="50" charset="-128"/>
              </a:rPr>
              <a:t>月</a:t>
            </a:r>
            <a:r>
              <a:rPr lang="en-US" altLang="ja-JP" sz="800" dirty="0">
                <a:latin typeface="Meiryo UI" panose="020B0604030504040204" pitchFamily="50" charset="-128"/>
                <a:ea typeface="Meiryo UI" panose="020B0604030504040204" pitchFamily="50" charset="-128"/>
              </a:rPr>
              <a:t>23</a:t>
            </a:r>
            <a:r>
              <a:rPr lang="ja-JP" altLang="en-US" sz="800" dirty="0" smtClean="0">
                <a:latin typeface="Meiryo UI" panose="020B0604030504040204" pitchFamily="50" charset="-128"/>
                <a:ea typeface="Meiryo UI" panose="020B0604030504040204" pitchFamily="50" charset="-128"/>
              </a:rPr>
              <a:t>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緊急事態宣言発出決定</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
        <p:nvSpPr>
          <p:cNvPr id="45" name="テキスト ボックス 1"/>
          <p:cNvSpPr txBox="1"/>
          <p:nvPr/>
        </p:nvSpPr>
        <p:spPr>
          <a:xfrm>
            <a:off x="8605956" y="4056666"/>
            <a:ext cx="501256" cy="2586937"/>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00" dirty="0" smtClean="0">
                <a:solidFill>
                  <a:prstClr val="black"/>
                </a:solidFill>
                <a:latin typeface="Meiryo UI" panose="020B0604030504040204" pitchFamily="50" charset="-128"/>
                <a:ea typeface="Meiryo UI" panose="020B0604030504040204" pitchFamily="50" charset="-128"/>
              </a:rPr>
              <a:t>４</a:t>
            </a:r>
            <a:r>
              <a:rPr lang="ja-JP" altLang="en-US" sz="800" dirty="0" smtClean="0">
                <a:latin typeface="Meiryo UI" panose="020B0604030504040204" pitchFamily="50" charset="-128"/>
                <a:ea typeface="Meiryo UI" panose="020B0604030504040204" pitchFamily="50" charset="-128"/>
              </a:rPr>
              <a:t>月</a:t>
            </a:r>
            <a:r>
              <a:rPr lang="en-US" altLang="ja-JP" sz="800" dirty="0">
                <a:latin typeface="Meiryo UI" panose="020B0604030504040204" pitchFamily="50" charset="-128"/>
                <a:ea typeface="Meiryo UI" panose="020B0604030504040204" pitchFamily="50" charset="-128"/>
              </a:rPr>
              <a:t>25</a:t>
            </a:r>
            <a:r>
              <a:rPr lang="ja-JP" altLang="en-US" sz="800" dirty="0" smtClean="0">
                <a:latin typeface="Meiryo UI" panose="020B0604030504040204" pitchFamily="50" charset="-128"/>
                <a:ea typeface="Meiryo UI" panose="020B0604030504040204" pitchFamily="50" charset="-128"/>
              </a:rPr>
              <a:t>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緊急事態措置適用（</a:t>
            </a:r>
            <a:r>
              <a:rPr lang="en-US" altLang="ja-JP" sz="800" dirty="0" smtClean="0">
                <a:latin typeface="Meiryo UI" panose="020B0604030504040204" pitchFamily="50" charset="-128"/>
                <a:ea typeface="Meiryo UI" panose="020B0604030504040204" pitchFamily="50" charset="-128"/>
              </a:rPr>
              <a:t>~5/11</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不要不急の外出自粛要請、飲食店・一部</a:t>
            </a:r>
            <a:endParaRPr lang="en-US" altLang="ja-JP" sz="800" dirty="0" smtClean="0">
              <a:latin typeface="Meiryo UI" panose="020B0604030504040204" pitchFamily="50" charset="-128"/>
              <a:ea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施設への休業要請等</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
        <p:nvSpPr>
          <p:cNvPr id="22" name="テキスト ボックス 1"/>
          <p:cNvSpPr txBox="1"/>
          <p:nvPr/>
        </p:nvSpPr>
        <p:spPr>
          <a:xfrm>
            <a:off x="8953505" y="4049468"/>
            <a:ext cx="313221" cy="2586937"/>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800" dirty="0" smtClean="0">
                <a:solidFill>
                  <a:prstClr val="black"/>
                </a:solidFill>
                <a:latin typeface="Meiryo UI" panose="020B0604030504040204" pitchFamily="50" charset="-128"/>
                <a:ea typeface="Meiryo UI" panose="020B0604030504040204" pitchFamily="50" charset="-128"/>
              </a:rPr>
              <a:t>5</a:t>
            </a:r>
            <a:r>
              <a:rPr lang="ja-JP" altLang="en-US" sz="800" dirty="0" smtClean="0">
                <a:latin typeface="Meiryo UI" panose="020B0604030504040204" pitchFamily="50" charset="-128"/>
                <a:ea typeface="Meiryo UI" panose="020B0604030504040204" pitchFamily="50" charset="-128"/>
              </a:rPr>
              <a:t>月</a:t>
            </a:r>
            <a:r>
              <a:rPr lang="en-US" altLang="ja-JP" sz="800" dirty="0">
                <a:latin typeface="Meiryo UI" panose="020B0604030504040204" pitchFamily="50" charset="-128"/>
                <a:ea typeface="Meiryo UI" panose="020B0604030504040204" pitchFamily="50" charset="-128"/>
              </a:rPr>
              <a:t>6</a:t>
            </a:r>
            <a:r>
              <a:rPr lang="ja-JP" altLang="en-US" sz="800" dirty="0" smtClean="0">
                <a:latin typeface="Meiryo UI" panose="020B0604030504040204" pitchFamily="50" charset="-128"/>
                <a:ea typeface="Meiryo UI" panose="020B0604030504040204" pitchFamily="50" charset="-128"/>
              </a:rPr>
              <a:t>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緊急事態宣言延長要請</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
        <p:nvSpPr>
          <p:cNvPr id="28" name="テキスト ボックス 1"/>
          <p:cNvSpPr txBox="1"/>
          <p:nvPr/>
        </p:nvSpPr>
        <p:spPr>
          <a:xfrm>
            <a:off x="9102816" y="4056329"/>
            <a:ext cx="313221" cy="2586937"/>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800" dirty="0" smtClean="0">
                <a:solidFill>
                  <a:prstClr val="black"/>
                </a:solidFill>
                <a:latin typeface="Meiryo UI" panose="020B0604030504040204" pitchFamily="50" charset="-128"/>
                <a:ea typeface="Meiryo UI" panose="020B0604030504040204" pitchFamily="50" charset="-128"/>
              </a:rPr>
              <a:t>5</a:t>
            </a:r>
            <a:r>
              <a:rPr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7</a:t>
            </a:r>
            <a:r>
              <a:rPr lang="ja-JP" altLang="en-US" sz="800" dirty="0" smtClean="0">
                <a:latin typeface="Meiryo UI" panose="020B0604030504040204" pitchFamily="50" charset="-128"/>
                <a:ea typeface="Meiryo UI" panose="020B0604030504040204" pitchFamily="50" charset="-128"/>
              </a:rPr>
              <a:t>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緊急事態宣言延長決定（</a:t>
            </a:r>
            <a:r>
              <a:rPr lang="en-US" altLang="ja-JP" sz="800" dirty="0" smtClean="0">
                <a:latin typeface="Meiryo UI" panose="020B0604030504040204" pitchFamily="50" charset="-128"/>
                <a:ea typeface="Meiryo UI" panose="020B0604030504040204" pitchFamily="50" charset="-128"/>
              </a:rPr>
              <a:t>5/12</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5/31</a:t>
            </a:r>
            <a:r>
              <a:rPr lang="ja-JP" altLang="en-US" sz="800" dirty="0" smtClean="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
        <p:nvSpPr>
          <p:cNvPr id="33" name="テキスト ボックス 1"/>
          <p:cNvSpPr txBox="1"/>
          <p:nvPr/>
        </p:nvSpPr>
        <p:spPr>
          <a:xfrm>
            <a:off x="10315169" y="4077847"/>
            <a:ext cx="313221" cy="2586937"/>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800" dirty="0" smtClean="0">
                <a:solidFill>
                  <a:prstClr val="black"/>
                </a:solidFill>
                <a:latin typeface="Meiryo UI" panose="020B0604030504040204" pitchFamily="50" charset="-128"/>
                <a:ea typeface="Meiryo UI" panose="020B0604030504040204" pitchFamily="50" charset="-128"/>
              </a:rPr>
              <a:t>5</a:t>
            </a:r>
            <a:r>
              <a:rPr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26</a:t>
            </a:r>
            <a:r>
              <a:rPr lang="ja-JP" altLang="en-US" sz="800" dirty="0" smtClean="0">
                <a:latin typeface="Meiryo UI" panose="020B0604030504040204" pitchFamily="50" charset="-128"/>
                <a:ea typeface="Meiryo UI" panose="020B0604030504040204" pitchFamily="50" charset="-128"/>
              </a:rPr>
              <a:t>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緊急事態宣言延長要請</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
        <p:nvSpPr>
          <p:cNvPr id="37" name="テキスト ボックス 1"/>
          <p:cNvSpPr txBox="1"/>
          <p:nvPr/>
        </p:nvSpPr>
        <p:spPr>
          <a:xfrm>
            <a:off x="10455162" y="4081282"/>
            <a:ext cx="313221" cy="2586937"/>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800" dirty="0" smtClean="0">
                <a:solidFill>
                  <a:prstClr val="black"/>
                </a:solidFill>
                <a:latin typeface="Meiryo UI" panose="020B0604030504040204" pitchFamily="50" charset="-128"/>
                <a:ea typeface="Meiryo UI" panose="020B0604030504040204" pitchFamily="50" charset="-128"/>
              </a:rPr>
              <a:t>5</a:t>
            </a:r>
            <a:r>
              <a:rPr lang="ja-JP" altLang="en-US" sz="800" dirty="0" smtClean="0">
                <a:latin typeface="Meiryo UI" panose="020B0604030504040204" pitchFamily="50" charset="-128"/>
                <a:ea typeface="Meiryo UI" panose="020B0604030504040204" pitchFamily="50" charset="-128"/>
              </a:rPr>
              <a:t>月</a:t>
            </a:r>
            <a:r>
              <a:rPr lang="en-US" altLang="ja-JP" sz="800" dirty="0" smtClean="0">
                <a:latin typeface="Meiryo UI" panose="020B0604030504040204" pitchFamily="50" charset="-128"/>
                <a:ea typeface="Meiryo UI" panose="020B0604030504040204" pitchFamily="50" charset="-128"/>
              </a:rPr>
              <a:t>28</a:t>
            </a:r>
            <a:r>
              <a:rPr lang="ja-JP" altLang="en-US" sz="800" dirty="0" smtClean="0">
                <a:latin typeface="Meiryo UI" panose="020B0604030504040204" pitchFamily="50" charset="-128"/>
                <a:ea typeface="Meiryo UI" panose="020B0604030504040204" pitchFamily="50" charset="-128"/>
              </a:rPr>
              <a:t>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緊急事態宣言延長決定（</a:t>
            </a:r>
            <a:r>
              <a:rPr lang="en-US" altLang="ja-JP" sz="800" dirty="0" smtClean="0">
                <a:latin typeface="Meiryo UI" panose="020B0604030504040204" pitchFamily="50" charset="-128"/>
                <a:ea typeface="Meiryo UI" panose="020B0604030504040204" pitchFamily="50" charset="-128"/>
              </a:rPr>
              <a:t>6/1</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6/20</a:t>
            </a:r>
            <a:r>
              <a:rPr lang="ja-JP" altLang="en-US" sz="800" dirty="0" smtClean="0">
                <a:latin typeface="Meiryo UI" panose="020B0604030504040204" pitchFamily="50" charset="-128"/>
                <a:ea typeface="Meiryo UI" panose="020B0604030504040204" pitchFamily="50" charset="-128"/>
              </a:rPr>
              <a:t>）　</a:t>
            </a:r>
            <a:endParaRPr lang="en-US" altLang="ja-JP" sz="800" dirty="0" smtClean="0">
              <a:latin typeface="Meiryo UI" panose="020B0604030504040204" pitchFamily="50" charset="-128"/>
              <a:ea typeface="Meiryo UI" panose="020B0604030504040204" pitchFamily="50" charset="-128"/>
            </a:endParaRPr>
          </a:p>
        </p:txBody>
      </p:sp>
      <p:sp>
        <p:nvSpPr>
          <p:cNvPr id="36" name="テキスト ボックス 1"/>
          <p:cNvSpPr txBox="1"/>
          <p:nvPr/>
        </p:nvSpPr>
        <p:spPr>
          <a:xfrm>
            <a:off x="11879468" y="3960884"/>
            <a:ext cx="164880" cy="2333585"/>
          </a:xfrm>
          <a:prstGeom prst="rect">
            <a:avLst/>
          </a:prstGeom>
        </p:spPr>
        <p:txBody>
          <a:bodyPr vert="eaVert" wrap="square" rtlCol="0"/>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400"/>
            <a:r>
              <a:rPr lang="en-US" altLang="ja-JP" sz="800" dirty="0" smtClean="0">
                <a:solidFill>
                  <a:prstClr val="black"/>
                </a:solidFill>
                <a:latin typeface="Meiryo UI" panose="020B0604030504040204" pitchFamily="50" charset="-128"/>
                <a:ea typeface="Meiryo UI" panose="020B0604030504040204" pitchFamily="50" charset="-128"/>
              </a:rPr>
              <a:t>6</a:t>
            </a:r>
            <a:r>
              <a:rPr kumimoji="1" lang="ja-JP" altLang="en-US" sz="800" dirty="0" smtClean="0">
                <a:latin typeface="Meiryo UI" panose="020B0604030504040204" pitchFamily="50" charset="-128"/>
                <a:ea typeface="Meiryo UI" panose="020B0604030504040204" pitchFamily="50" charset="-128"/>
              </a:rPr>
              <a:t>月</a:t>
            </a:r>
            <a:r>
              <a:rPr lang="en-US" altLang="ja-JP" sz="800" dirty="0" smtClean="0">
                <a:solidFill>
                  <a:prstClr val="black"/>
                </a:solidFill>
                <a:latin typeface="Meiryo UI" panose="020B0604030504040204" pitchFamily="50" charset="-128"/>
                <a:ea typeface="Meiryo UI" panose="020B0604030504040204" pitchFamily="50" charset="-128"/>
              </a:rPr>
              <a:t>17</a:t>
            </a:r>
            <a:r>
              <a:rPr kumimoji="1" lang="ja-JP" altLang="en-US" sz="800" dirty="0" smtClean="0">
                <a:latin typeface="Meiryo UI" panose="020B0604030504040204" pitchFamily="50" charset="-128"/>
                <a:ea typeface="Meiryo UI" panose="020B0604030504040204" pitchFamily="50" charset="-128"/>
              </a:rPr>
              <a:t>日</a:t>
            </a:r>
            <a:r>
              <a:rPr lang="ja-JP" altLang="en-US" sz="800" dirty="0">
                <a:latin typeface="Meiryo UI" panose="020B0604030504040204" pitchFamily="50" charset="-128"/>
                <a:ea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rPr>
              <a:t>まん延防止等重点措置決定</a:t>
            </a:r>
            <a:endParaRPr lang="en-US" altLang="ja-JP" sz="800" dirty="0">
              <a:latin typeface="Meiryo UI" panose="020B0604030504040204" pitchFamily="50" charset="-128"/>
              <a:ea typeface="Meiryo UI" panose="020B0604030504040204" pitchFamily="50" charset="-128"/>
            </a:endParaRPr>
          </a:p>
          <a:p>
            <a:pPr defTabSz="914400"/>
            <a:r>
              <a:rPr lang="ja-JP" altLang="en-US" sz="800" dirty="0" smtClean="0">
                <a:latin typeface="Meiryo UI" panose="020B0604030504040204" pitchFamily="50" charset="-128"/>
                <a:ea typeface="Meiryo UI" panose="020B0604030504040204" pitchFamily="50" charset="-128"/>
              </a:rPr>
              <a:t>　　　　　　　　　　　　　（</a:t>
            </a:r>
            <a:r>
              <a:rPr lang="en-US" altLang="ja-JP" sz="800" dirty="0" smtClean="0">
                <a:latin typeface="Meiryo UI" panose="020B0604030504040204" pitchFamily="50" charset="-128"/>
                <a:ea typeface="Meiryo UI" panose="020B0604030504040204" pitchFamily="50" charset="-128"/>
              </a:rPr>
              <a:t>6/21</a:t>
            </a:r>
            <a:r>
              <a:rPr lang="ja-JP" altLang="en-US" sz="800" dirty="0" smtClean="0">
                <a:latin typeface="Meiryo UI" panose="020B0604030504040204" pitchFamily="50" charset="-128"/>
                <a:ea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rPr>
              <a:t>7/11</a:t>
            </a:r>
            <a:r>
              <a:rPr lang="ja-JP" altLang="en-US" sz="800" dirty="0" smtClean="0">
                <a:latin typeface="Meiryo UI" panose="020B0604030504040204" pitchFamily="50" charset="-128"/>
                <a:ea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52973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0" y="1484669"/>
            <a:ext cx="11918713" cy="5377138"/>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UD デジタル 教科書体 NK-B" panose="02020700000000000000" pitchFamily="18" charset="-128"/>
                <a:ea typeface="UD デジタル 教科書体 NK-B" panose="02020700000000000000" pitchFamily="18" charset="-128"/>
              </a:rPr>
              <a:t>７</a:t>
            </a:r>
            <a:r>
              <a:rPr lang="ja-JP" altLang="en-US" sz="2400" b="1" dirty="0" smtClean="0">
                <a:latin typeface="UD デジタル 教科書体 NK-B" panose="02020700000000000000" pitchFamily="18" charset="-128"/>
                <a:ea typeface="UD デジタル 教科書体 NK-B" panose="02020700000000000000" pitchFamily="18" charset="-128"/>
              </a:rPr>
              <a:t>日間</a:t>
            </a:r>
            <a:r>
              <a:rPr lang="ja-JP" altLang="en-US" sz="2400" b="1" dirty="0">
                <a:latin typeface="UD デジタル 教科書体 NK-B" panose="02020700000000000000" pitchFamily="18" charset="-128"/>
                <a:ea typeface="UD デジタル 教科書体 NK-B" panose="02020700000000000000" pitchFamily="18" charset="-128"/>
              </a:rPr>
              <a:t>毎の新規陽性者数</a:t>
            </a:r>
          </a:p>
        </p:txBody>
      </p:sp>
      <p:sp>
        <p:nvSpPr>
          <p:cNvPr id="2" name="スライド番号プレースホルダー 1"/>
          <p:cNvSpPr>
            <a:spLocks noGrp="1"/>
          </p:cNvSpPr>
          <p:nvPr>
            <p:ph type="sldNum" sz="quarter" idx="12"/>
          </p:nvPr>
        </p:nvSpPr>
        <p:spPr>
          <a:xfrm>
            <a:off x="9176071" y="6496682"/>
            <a:ext cx="2743200" cy="365125"/>
          </a:xfrm>
        </p:spPr>
        <p:txBody>
          <a:bodyPr/>
          <a:lstStyle/>
          <a:p>
            <a:fld id="{0B62D5CB-8769-475A-9BC8-A2F17E2F558B}" type="slidenum">
              <a:rPr kumimoji="1" lang="ja-JP" altLang="en-US" smtClean="0"/>
              <a:t>4</a:t>
            </a:fld>
            <a:endParaRPr kumimoji="1" lang="ja-JP" altLang="en-US" dirty="0"/>
          </a:p>
        </p:txBody>
      </p:sp>
      <p:sp>
        <p:nvSpPr>
          <p:cNvPr id="47" name="正方形/長方形 46">
            <a:extLst>
              <a:ext uri="{FF2B5EF4-FFF2-40B4-BE49-F238E27FC236}">
                <a16:creationId xmlns:a16="http://schemas.microsoft.com/office/drawing/2014/main" id="{FC024533-669C-48B1-82E7-C27042384F7F}"/>
              </a:ext>
            </a:extLst>
          </p:cNvPr>
          <p:cNvSpPr/>
          <p:nvPr/>
        </p:nvSpPr>
        <p:spPr>
          <a:xfrm>
            <a:off x="0" y="552294"/>
            <a:ext cx="12192000" cy="70207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ＭＳ ゴシック" panose="020B0609070205080204" pitchFamily="49" charset="-128"/>
                <a:ea typeface="ＭＳ ゴシック" panose="020B0609070205080204" pitchFamily="49"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一日</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平均約</a:t>
            </a:r>
            <a:r>
              <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rPr>
              <a:t>104</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名</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の新規陽性者が発生。</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7" name="テキスト ボックス 28"/>
          <p:cNvSpPr txBox="1"/>
          <p:nvPr/>
        </p:nvSpPr>
        <p:spPr>
          <a:xfrm>
            <a:off x="9641164" y="1608420"/>
            <a:ext cx="776691"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0.</a:t>
            </a:r>
            <a:r>
              <a:rPr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82</a:t>
            </a:r>
            <a:r>
              <a:rPr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8" name="右矢印 27"/>
          <p:cNvSpPr/>
          <p:nvPr/>
        </p:nvSpPr>
        <p:spPr>
          <a:xfrm rot="4871552">
            <a:off x="9347042" y="1920932"/>
            <a:ext cx="588244" cy="2662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29" name="テキスト ボックス 28"/>
          <p:cNvSpPr txBox="1"/>
          <p:nvPr/>
        </p:nvSpPr>
        <p:spPr>
          <a:xfrm>
            <a:off x="10598930" y="3803741"/>
            <a:ext cx="852429"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0.59</a:t>
            </a:r>
            <a:r>
              <a:rPr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3" name="テキスト ボックス 28"/>
          <p:cNvSpPr txBox="1"/>
          <p:nvPr/>
        </p:nvSpPr>
        <p:spPr>
          <a:xfrm>
            <a:off x="10862743" y="4532781"/>
            <a:ext cx="852429"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0.63</a:t>
            </a:r>
            <a:r>
              <a:rPr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4" name="右矢印 33"/>
          <p:cNvSpPr/>
          <p:nvPr/>
        </p:nvSpPr>
        <p:spPr>
          <a:xfrm rot="4359227">
            <a:off x="4984010" y="4048694"/>
            <a:ext cx="366039" cy="2424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35" name="テキスト ボックス 28"/>
          <p:cNvSpPr txBox="1"/>
          <p:nvPr/>
        </p:nvSpPr>
        <p:spPr>
          <a:xfrm>
            <a:off x="5196665" y="3843201"/>
            <a:ext cx="852429"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0.76</a:t>
            </a:r>
            <a:r>
              <a:rPr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7" name="右矢印 36"/>
          <p:cNvSpPr/>
          <p:nvPr/>
        </p:nvSpPr>
        <p:spPr>
          <a:xfrm rot="3826181">
            <a:off x="5292511" y="4549971"/>
            <a:ext cx="397430" cy="274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38" name="テキスト ボックス 28"/>
          <p:cNvSpPr txBox="1"/>
          <p:nvPr/>
        </p:nvSpPr>
        <p:spPr>
          <a:xfrm>
            <a:off x="5470421" y="4340642"/>
            <a:ext cx="852429"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0.63</a:t>
            </a:r>
            <a:r>
              <a:rPr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9" name="右矢印 38"/>
          <p:cNvSpPr/>
          <p:nvPr/>
        </p:nvSpPr>
        <p:spPr>
          <a:xfrm rot="2985641">
            <a:off x="5637035" y="4971896"/>
            <a:ext cx="392495" cy="2521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0" name="テキスト ボックス 28"/>
          <p:cNvSpPr txBox="1"/>
          <p:nvPr/>
        </p:nvSpPr>
        <p:spPr>
          <a:xfrm>
            <a:off x="5814663" y="4755759"/>
            <a:ext cx="852429"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0.61</a:t>
            </a:r>
            <a:r>
              <a:rPr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1" name="右矢印 40"/>
          <p:cNvSpPr/>
          <p:nvPr/>
        </p:nvSpPr>
        <p:spPr>
          <a:xfrm rot="1631252">
            <a:off x="6013880" y="5214472"/>
            <a:ext cx="324326" cy="2295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2" name="テキスト ボックス 28"/>
          <p:cNvSpPr txBox="1"/>
          <p:nvPr/>
        </p:nvSpPr>
        <p:spPr>
          <a:xfrm>
            <a:off x="6240877" y="5059860"/>
            <a:ext cx="852429"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0.68</a:t>
            </a:r>
            <a:r>
              <a:rPr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3" name="右矢印 42"/>
          <p:cNvSpPr/>
          <p:nvPr/>
        </p:nvSpPr>
        <p:spPr>
          <a:xfrm rot="4985484">
            <a:off x="9772654" y="3124414"/>
            <a:ext cx="980197" cy="2415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4" name="テキスト ボックス 28"/>
          <p:cNvSpPr txBox="1"/>
          <p:nvPr/>
        </p:nvSpPr>
        <p:spPr>
          <a:xfrm>
            <a:off x="10295588" y="2701368"/>
            <a:ext cx="852429"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0.63</a:t>
            </a:r>
            <a:r>
              <a:rPr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45" name="右矢印 44"/>
          <p:cNvSpPr/>
          <p:nvPr/>
        </p:nvSpPr>
        <p:spPr>
          <a:xfrm rot="4958722">
            <a:off x="10220020" y="4129052"/>
            <a:ext cx="697107" cy="2260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24" name="右矢印 23"/>
          <p:cNvSpPr/>
          <p:nvPr/>
        </p:nvSpPr>
        <p:spPr>
          <a:xfrm rot="3811433">
            <a:off x="10717073" y="4757578"/>
            <a:ext cx="372216" cy="2198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26" name="右矢印 25"/>
          <p:cNvSpPr/>
          <p:nvPr/>
        </p:nvSpPr>
        <p:spPr>
          <a:xfrm rot="2139403">
            <a:off x="11077316" y="4962651"/>
            <a:ext cx="306406" cy="2426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27" name="テキスト ボックス 28"/>
          <p:cNvSpPr txBox="1"/>
          <p:nvPr/>
        </p:nvSpPr>
        <p:spPr>
          <a:xfrm>
            <a:off x="11132399" y="4770915"/>
            <a:ext cx="852429"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0.74</a:t>
            </a:r>
            <a:r>
              <a:rPr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25" name="右矢印 24"/>
          <p:cNvSpPr/>
          <p:nvPr/>
        </p:nvSpPr>
        <p:spPr>
          <a:xfrm rot="3060000">
            <a:off x="11393203" y="5193443"/>
            <a:ext cx="279778" cy="24202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31" name="テキスト ボックス 28"/>
          <p:cNvSpPr txBox="1"/>
          <p:nvPr/>
        </p:nvSpPr>
        <p:spPr>
          <a:xfrm>
            <a:off x="11455837" y="5010470"/>
            <a:ext cx="852429"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約</a:t>
            </a:r>
            <a:r>
              <a:rPr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0.68</a:t>
            </a:r>
            <a:r>
              <a:rPr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
        <p:nvSpPr>
          <p:cNvPr id="36" name="右矢印 35"/>
          <p:cNvSpPr/>
          <p:nvPr/>
        </p:nvSpPr>
        <p:spPr>
          <a:xfrm rot="2872026">
            <a:off x="9768981" y="2286050"/>
            <a:ext cx="329662" cy="2397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46" name="テキスト ボックス 28"/>
          <p:cNvSpPr txBox="1"/>
          <p:nvPr/>
        </p:nvSpPr>
        <p:spPr>
          <a:xfrm>
            <a:off x="9880029" y="2047783"/>
            <a:ext cx="776691" cy="261610"/>
          </a:xfrm>
          <a:prstGeom prst="rect">
            <a:avLst/>
          </a:prstGeom>
          <a:noFill/>
          <a:ln>
            <a:noFill/>
            <a:prstDash val="sysDot"/>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約</a:t>
            </a:r>
            <a:r>
              <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0.</a:t>
            </a:r>
            <a:r>
              <a:rPr lang="en-US" altLang="ja-JP" sz="1100" dirty="0" smtClean="0">
                <a:latin typeface="Meiryo UI" panose="020B0604030504040204" pitchFamily="50" charset="-128"/>
                <a:ea typeface="Meiryo UI" panose="020B0604030504040204" pitchFamily="50" charset="-128"/>
                <a:cs typeface="Microsoft Himalaya" panose="01010100010101010101" pitchFamily="2" charset="0"/>
              </a:rPr>
              <a:t>95</a:t>
            </a:r>
            <a:r>
              <a:rPr lang="ja-JP" altLang="en-US" sz="1100" dirty="0" smtClean="0">
                <a:latin typeface="Meiryo UI" panose="020B0604030504040204" pitchFamily="50" charset="-128"/>
                <a:ea typeface="Meiryo UI" panose="020B0604030504040204" pitchFamily="50" charset="-128"/>
                <a:cs typeface="Microsoft Himalaya" panose="01010100010101010101" pitchFamily="2" charset="0"/>
              </a:rPr>
              <a:t>倍</a:t>
            </a:r>
            <a:endParaRPr kumimoji="1" lang="en-US" altLang="ja-JP" sz="1100" dirty="0" smtClean="0">
              <a:latin typeface="Meiryo UI" panose="020B0604030504040204" pitchFamily="50" charset="-128"/>
              <a:ea typeface="Meiryo UI" panose="020B0604030504040204" pitchFamily="50" charset="-128"/>
              <a:cs typeface="Microsoft Himalaya" panose="01010100010101010101" pitchFamily="2" charset="0"/>
            </a:endParaRPr>
          </a:p>
        </p:txBody>
      </p:sp>
    </p:spTree>
    <p:extLst>
      <p:ext uri="{BB962C8B-B14F-4D97-AF65-F5344CB8AC3E}">
        <p14:creationId xmlns:p14="http://schemas.microsoft.com/office/powerpoint/2010/main" val="1714438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84823" y="978914"/>
            <a:ext cx="12022354" cy="2810500"/>
          </a:xfrm>
          <a:prstGeom prst="rect">
            <a:avLst/>
          </a:prstGeom>
        </p:spPr>
      </p:pic>
      <p:sp>
        <p:nvSpPr>
          <p:cNvPr id="6" name="正方形/長方形 5"/>
          <p:cNvSpPr/>
          <p:nvPr/>
        </p:nvSpPr>
        <p:spPr>
          <a:xfrm>
            <a:off x="0" y="0"/>
            <a:ext cx="12192000" cy="468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UD デジタル 教科書体 NK-B" panose="02020700000000000000" pitchFamily="18" charset="-128"/>
                <a:ea typeface="UD デジタル 教科書体 NK-B" panose="02020700000000000000" pitchFamily="18" charset="-128"/>
              </a:rPr>
              <a:t>第四波</a:t>
            </a:r>
            <a:r>
              <a:rPr kumimoji="1" lang="ja-JP" altLang="en-US" sz="2000" b="1" dirty="0">
                <a:latin typeface="UD デジタル 教科書体 NK-B" panose="02020700000000000000" pitchFamily="18" charset="-128"/>
                <a:ea typeface="UD デジタル 教科書体 NK-B" panose="02020700000000000000" pitchFamily="18" charset="-128"/>
              </a:rPr>
              <a:t>緊急事態宣言発令</a:t>
            </a:r>
            <a:r>
              <a:rPr kumimoji="1" lang="ja-JP" altLang="en-US" sz="2000" b="1" dirty="0" smtClean="0">
                <a:latin typeface="UD デジタル 教科書体 NK-B" panose="02020700000000000000" pitchFamily="18" charset="-128"/>
                <a:ea typeface="UD デジタル 教科書体 NK-B" panose="02020700000000000000" pitchFamily="18" charset="-128"/>
              </a:rPr>
              <a:t>区域（一部都道府県）　週</a:t>
            </a:r>
            <a:r>
              <a:rPr kumimoji="1" lang="ja-JP" altLang="en-US" sz="2000" b="1" dirty="0">
                <a:latin typeface="UD デジタル 教科書体 NK-B" panose="02020700000000000000" pitchFamily="18" charset="-128"/>
                <a:ea typeface="UD デジタル 教科書体 NK-B" panose="02020700000000000000" pitchFamily="18" charset="-128"/>
              </a:rPr>
              <a:t>・人口</a:t>
            </a:r>
            <a:r>
              <a:rPr kumimoji="1" lang="en-US" altLang="ja-JP" sz="2000" b="1" dirty="0">
                <a:latin typeface="UD デジタル 教科書体 NK-B" panose="02020700000000000000" pitchFamily="18" charset="-128"/>
                <a:ea typeface="UD デジタル 教科書体 NK-B" panose="02020700000000000000" pitchFamily="18" charset="-128"/>
              </a:rPr>
              <a:t>10</a:t>
            </a:r>
            <a:r>
              <a:rPr lang="ja-JP" altLang="en-US" sz="2000" b="1" dirty="0">
                <a:latin typeface="UD デジタル 教科書体 NK-B" panose="02020700000000000000" pitchFamily="18" charset="-128"/>
                <a:ea typeface="UD デジタル 教科書体 NK-B" panose="02020700000000000000" pitchFamily="18" charset="-128"/>
              </a:rPr>
              <a:t>万人あたり新規陽性者数</a:t>
            </a:r>
            <a:endParaRPr lang="ja-JP" altLang="en-US" b="1" dirty="0">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a:extLst>
              <a:ext uri="{FF2B5EF4-FFF2-40B4-BE49-F238E27FC236}">
                <a16:creationId xmlns:a16="http://schemas.microsoft.com/office/drawing/2014/main" id="{917EE29D-734E-401F-A96A-62556CEF780E}"/>
              </a:ext>
            </a:extLst>
          </p:cNvPr>
          <p:cNvSpPr>
            <a:spLocks noGrp="1"/>
          </p:cNvSpPr>
          <p:nvPr>
            <p:ph type="sldNum" sz="quarter" idx="12"/>
          </p:nvPr>
        </p:nvSpPr>
        <p:spPr>
          <a:xfrm>
            <a:off x="9303026" y="6366415"/>
            <a:ext cx="2743200" cy="365125"/>
          </a:xfrm>
        </p:spPr>
        <p:txBody>
          <a:bodyPr/>
          <a:lstStyle/>
          <a:p>
            <a:fld id="{F216AE56-EAD3-4706-B860-3EC2C2952B40}" type="slidenum">
              <a:rPr kumimoji="1" lang="ja-JP" altLang="en-US" smtClean="0"/>
              <a:t>5</a:t>
            </a:fld>
            <a:endParaRPr kumimoji="1" lang="ja-JP" altLang="en-US" dirty="0"/>
          </a:p>
        </p:txBody>
      </p:sp>
      <p:cxnSp>
        <p:nvCxnSpPr>
          <p:cNvPr id="4" name="直線コネクタ 3">
            <a:extLst>
              <a:ext uri="{FF2B5EF4-FFF2-40B4-BE49-F238E27FC236}">
                <a16:creationId xmlns:a16="http://schemas.microsoft.com/office/drawing/2014/main" id="{44895E80-A2CA-43EB-9B66-35D6885E191E}"/>
              </a:ext>
            </a:extLst>
          </p:cNvPr>
          <p:cNvCxnSpPr/>
          <p:nvPr/>
        </p:nvCxnSpPr>
        <p:spPr>
          <a:xfrm>
            <a:off x="479503" y="2884406"/>
            <a:ext cx="1144311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楕円 7">
            <a:extLst>
              <a:ext uri="{FF2B5EF4-FFF2-40B4-BE49-F238E27FC236}">
                <a16:creationId xmlns:a16="http://schemas.microsoft.com/office/drawing/2014/main" id="{68D4538E-C530-4DE0-8B75-05EDB7D22599}"/>
              </a:ext>
            </a:extLst>
          </p:cNvPr>
          <p:cNvSpPr/>
          <p:nvPr/>
        </p:nvSpPr>
        <p:spPr>
          <a:xfrm>
            <a:off x="90855" y="2725865"/>
            <a:ext cx="313899" cy="2866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23DF38E0-7E35-4164-9346-8D8B09F8E742}"/>
              </a:ext>
            </a:extLst>
          </p:cNvPr>
          <p:cNvSpPr/>
          <p:nvPr/>
        </p:nvSpPr>
        <p:spPr>
          <a:xfrm>
            <a:off x="90855" y="3014696"/>
            <a:ext cx="313899" cy="2866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4BF82742-6E24-4516-B237-1C8450EB801C}"/>
              </a:ext>
            </a:extLst>
          </p:cNvPr>
          <p:cNvCxnSpPr/>
          <p:nvPr/>
        </p:nvCxnSpPr>
        <p:spPr>
          <a:xfrm>
            <a:off x="479503" y="3112278"/>
            <a:ext cx="1144311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574D7707-3135-4EE4-AB1E-1E9E25D7286E}"/>
              </a:ext>
            </a:extLst>
          </p:cNvPr>
          <p:cNvSpPr txBox="1"/>
          <p:nvPr/>
        </p:nvSpPr>
        <p:spPr>
          <a:xfrm>
            <a:off x="187129" y="2448786"/>
            <a:ext cx="956166" cy="415498"/>
          </a:xfrm>
          <a:prstGeom prst="rect">
            <a:avLst/>
          </a:prstGeom>
          <a:noFill/>
        </p:spPr>
        <p:txBody>
          <a:bodyPr wrap="square" rtlCol="0">
            <a:spAutoFit/>
          </a:bodyPr>
          <a:lstStyle/>
          <a:p>
            <a:pPr algn="ctr"/>
            <a:r>
              <a:rPr kumimoji="1" lang="ja-JP" altLang="en-US" sz="1000" b="1" dirty="0">
                <a:solidFill>
                  <a:srgbClr val="FF0000"/>
                </a:solidFill>
              </a:rPr>
              <a:t>ステージ</a:t>
            </a:r>
            <a:endParaRPr kumimoji="1" lang="en-US" altLang="ja-JP" sz="1000" b="1" dirty="0">
              <a:solidFill>
                <a:srgbClr val="FF0000"/>
              </a:solidFill>
            </a:endParaRPr>
          </a:p>
          <a:p>
            <a:pPr algn="ctr"/>
            <a:r>
              <a:rPr lang="en-US" altLang="ja-JP" sz="1000" b="1" dirty="0">
                <a:solidFill>
                  <a:srgbClr val="FF0000"/>
                </a:solidFill>
              </a:rPr>
              <a:t>Ⅳ</a:t>
            </a:r>
            <a:endParaRPr kumimoji="1" lang="ja-JP" altLang="en-US" sz="1000" b="1" dirty="0">
              <a:solidFill>
                <a:srgbClr val="FF0000"/>
              </a:solidFill>
            </a:endParaRPr>
          </a:p>
        </p:txBody>
      </p:sp>
      <p:sp>
        <p:nvSpPr>
          <p:cNvPr id="12" name="テキスト ボックス 11">
            <a:extLst>
              <a:ext uri="{FF2B5EF4-FFF2-40B4-BE49-F238E27FC236}">
                <a16:creationId xmlns:a16="http://schemas.microsoft.com/office/drawing/2014/main" id="{0FD80912-644A-4B88-9403-A4962E792C63}"/>
              </a:ext>
            </a:extLst>
          </p:cNvPr>
          <p:cNvSpPr txBox="1"/>
          <p:nvPr/>
        </p:nvSpPr>
        <p:spPr>
          <a:xfrm>
            <a:off x="187129" y="2867622"/>
            <a:ext cx="956166" cy="415498"/>
          </a:xfrm>
          <a:prstGeom prst="rect">
            <a:avLst/>
          </a:prstGeom>
          <a:noFill/>
        </p:spPr>
        <p:txBody>
          <a:bodyPr wrap="square" rtlCol="0">
            <a:spAutoFit/>
          </a:bodyPr>
          <a:lstStyle/>
          <a:p>
            <a:pPr algn="ctr"/>
            <a:r>
              <a:rPr kumimoji="1" lang="ja-JP" altLang="en-US" sz="1000" b="1" dirty="0">
                <a:solidFill>
                  <a:srgbClr val="FF0000"/>
                </a:solidFill>
              </a:rPr>
              <a:t>ステージ</a:t>
            </a:r>
            <a:endParaRPr kumimoji="1" lang="en-US" altLang="ja-JP" sz="1000" b="1" dirty="0">
              <a:solidFill>
                <a:srgbClr val="FF0000"/>
              </a:solidFill>
            </a:endParaRPr>
          </a:p>
          <a:p>
            <a:pPr algn="ctr"/>
            <a:r>
              <a:rPr lang="en-US" altLang="ja-JP" sz="1000" b="1" dirty="0">
                <a:solidFill>
                  <a:srgbClr val="FF0000"/>
                </a:solidFill>
              </a:rPr>
              <a:t>Ⅲ</a:t>
            </a:r>
            <a:endParaRPr kumimoji="1" lang="ja-JP" altLang="en-US" sz="1000" b="1" dirty="0">
              <a:solidFill>
                <a:srgbClr val="FF0000"/>
              </a:solidFill>
            </a:endParaRPr>
          </a:p>
        </p:txBody>
      </p:sp>
      <p:sp>
        <p:nvSpPr>
          <p:cNvPr id="16" name="正方形/長方形 15">
            <a:extLst>
              <a:ext uri="{FF2B5EF4-FFF2-40B4-BE49-F238E27FC236}">
                <a16:creationId xmlns:a16="http://schemas.microsoft.com/office/drawing/2014/main" id="{FEC20DC3-1F96-452E-B488-F9422E7BB701}"/>
              </a:ext>
            </a:extLst>
          </p:cNvPr>
          <p:cNvSpPr/>
          <p:nvPr/>
        </p:nvSpPr>
        <p:spPr>
          <a:xfrm>
            <a:off x="0" y="468282"/>
            <a:ext cx="12192000" cy="51444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緊急事態措置適用区域の東京都、愛知県、関西２府１県、福岡県は、措置適用後、新規陽性者数が比較的大きく減少。</a:t>
            </a:r>
            <a:endParaRPr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graphicFrame>
        <p:nvGraphicFramePr>
          <p:cNvPr id="13" name="表 7">
            <a:extLst>
              <a:ext uri="{FF2B5EF4-FFF2-40B4-BE49-F238E27FC236}">
                <a16:creationId xmlns:a16="http://schemas.microsoft.com/office/drawing/2014/main" id="{E86D30FE-A379-4A64-9B57-6C5D7677809F}"/>
              </a:ext>
            </a:extLst>
          </p:cNvPr>
          <p:cNvGraphicFramePr>
            <a:graphicFrameLocks noGrp="1"/>
          </p:cNvGraphicFramePr>
          <p:nvPr>
            <p:extLst/>
          </p:nvPr>
        </p:nvGraphicFramePr>
        <p:xfrm>
          <a:off x="187129" y="4344188"/>
          <a:ext cx="11565554" cy="2103120"/>
        </p:xfrm>
        <a:graphic>
          <a:graphicData uri="http://schemas.openxmlformats.org/drawingml/2006/table">
            <a:tbl>
              <a:tblPr firstRow="1" bandRow="1">
                <a:tableStyleId>{00A15C55-8517-42AA-B614-E9B94910E393}</a:tableStyleId>
              </a:tblPr>
              <a:tblGrid>
                <a:gridCol w="385394">
                  <a:extLst>
                    <a:ext uri="{9D8B030D-6E8A-4147-A177-3AD203B41FA5}">
                      <a16:colId xmlns:a16="http://schemas.microsoft.com/office/drawing/2014/main" val="2707712147"/>
                    </a:ext>
                  </a:extLst>
                </a:gridCol>
                <a:gridCol w="1185940">
                  <a:extLst>
                    <a:ext uri="{9D8B030D-6E8A-4147-A177-3AD203B41FA5}">
                      <a16:colId xmlns:a16="http://schemas.microsoft.com/office/drawing/2014/main" val="184170138"/>
                    </a:ext>
                  </a:extLst>
                </a:gridCol>
                <a:gridCol w="3418449">
                  <a:extLst>
                    <a:ext uri="{9D8B030D-6E8A-4147-A177-3AD203B41FA5}">
                      <a16:colId xmlns:a16="http://schemas.microsoft.com/office/drawing/2014/main" val="2337467840"/>
                    </a:ext>
                  </a:extLst>
                </a:gridCol>
                <a:gridCol w="4077216">
                  <a:extLst>
                    <a:ext uri="{9D8B030D-6E8A-4147-A177-3AD203B41FA5}">
                      <a16:colId xmlns:a16="http://schemas.microsoft.com/office/drawing/2014/main" val="466880256"/>
                    </a:ext>
                  </a:extLst>
                </a:gridCol>
                <a:gridCol w="2498555">
                  <a:extLst>
                    <a:ext uri="{9D8B030D-6E8A-4147-A177-3AD203B41FA5}">
                      <a16:colId xmlns:a16="http://schemas.microsoft.com/office/drawing/2014/main" val="2553373766"/>
                    </a:ext>
                  </a:extLst>
                </a:gridCol>
              </a:tblGrid>
              <a:tr h="234505">
                <a:tc rowSpan="2" gridSpan="2">
                  <a:txBody>
                    <a:bodyPr/>
                    <a:lstStyle/>
                    <a:p>
                      <a:pPr algn="ctr"/>
                      <a:endParaRPr kumimoji="1" lang="ja-JP" altLang="en-US" sz="1200" b="0" dirty="0">
                        <a:latin typeface="Meiryo UI" panose="020B0604030504040204" pitchFamily="50" charset="-128"/>
                        <a:ea typeface="Meiryo UI" panose="020B0604030504040204" pitchFamily="50" charset="-128"/>
                      </a:endParaRPr>
                    </a:p>
                  </a:txBody>
                  <a:tcPr anchor="ctr"/>
                </a:tc>
                <a:tc rowSpan="2" hMerge="1">
                  <a:txBody>
                    <a:bodyPr/>
                    <a:lstStyle/>
                    <a:p>
                      <a:pPr algn="ctr"/>
                      <a:endParaRPr kumimoji="1" lang="ja-JP" altLang="en-US" sz="1200" b="0" dirty="0">
                        <a:latin typeface="Meiryo UI" panose="020B0604030504040204" pitchFamily="50" charset="-128"/>
                        <a:ea typeface="Meiryo UI" panose="020B0604030504040204" pitchFamily="50" charset="-128"/>
                      </a:endParaRPr>
                    </a:p>
                  </a:txBody>
                  <a:tcPr anchor="ctr"/>
                </a:tc>
                <a:tc gridSpan="3">
                  <a:txBody>
                    <a:bodyPr/>
                    <a:lstStyle/>
                    <a:p>
                      <a:pPr algn="ctr"/>
                      <a:r>
                        <a:rPr kumimoji="1" lang="ja-JP" altLang="en-US" sz="1200" b="0" dirty="0" smtClean="0">
                          <a:latin typeface="Meiryo UI" panose="020B0604030504040204" pitchFamily="50" charset="-128"/>
                          <a:ea typeface="Meiryo UI" panose="020B0604030504040204" pitchFamily="50" charset="-128"/>
                        </a:rPr>
                        <a:t>まん延防止等重点措置適用区域</a:t>
                      </a:r>
                      <a:endParaRPr kumimoji="1" lang="ja-JP" altLang="en-US" sz="1200" b="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200" b="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200" b="0" dirty="0" smtClean="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641605818"/>
                  </a:ext>
                </a:extLst>
              </a:tr>
              <a:tr h="234505">
                <a:tc gridSpan="2" vMerge="1">
                  <a:txBody>
                    <a:bodyPr/>
                    <a:lstStyle/>
                    <a:p>
                      <a:pPr algn="ctr"/>
                      <a:endParaRPr kumimoji="1" lang="ja-JP" altLang="en-US" sz="1200" b="0" dirty="0">
                        <a:latin typeface="Meiryo UI" panose="020B0604030504040204" pitchFamily="50" charset="-128"/>
                        <a:ea typeface="Meiryo UI" panose="020B0604030504040204" pitchFamily="50" charset="-128"/>
                      </a:endParaRPr>
                    </a:p>
                  </a:txBody>
                  <a:tcPr anchor="ctr"/>
                </a:tc>
                <a:tc hMerge="1" vMerge="1">
                  <a:txBody>
                    <a:bodyPr/>
                    <a:lstStyle/>
                    <a:p>
                      <a:pPr algn="ctr"/>
                      <a:endParaRPr kumimoji="1" lang="ja-JP" altLang="en-US" sz="12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b="0" dirty="0" smtClean="0">
                          <a:solidFill>
                            <a:schemeClr val="bg1"/>
                          </a:solidFill>
                          <a:latin typeface="Meiryo UI" panose="020B0604030504040204" pitchFamily="50" charset="-128"/>
                          <a:ea typeface="Meiryo UI" panose="020B0604030504040204" pitchFamily="50" charset="-128"/>
                        </a:rPr>
                        <a:t>埼玉県</a:t>
                      </a:r>
                      <a:endParaRPr kumimoji="1" lang="ja-JP" altLang="en-US" sz="1200" b="0" dirty="0">
                        <a:solidFill>
                          <a:schemeClr val="bg1"/>
                        </a:solidFill>
                        <a:latin typeface="Meiryo UI" panose="020B0604030504040204" pitchFamily="50" charset="-128"/>
                        <a:ea typeface="Meiryo UI" panose="020B0604030504040204" pitchFamily="50" charset="-128"/>
                      </a:endParaRPr>
                    </a:p>
                  </a:txBody>
                  <a:tcPr anchor="ctr">
                    <a:solidFill>
                      <a:srgbClr val="FFC000"/>
                    </a:solidFill>
                  </a:tcPr>
                </a:tc>
                <a:tc>
                  <a:txBody>
                    <a:bodyPr/>
                    <a:lstStyle/>
                    <a:p>
                      <a:pPr algn="ctr"/>
                      <a:r>
                        <a:rPr kumimoji="1" lang="ja-JP" altLang="en-US" sz="1200" b="0" dirty="0" smtClean="0">
                          <a:solidFill>
                            <a:schemeClr val="bg1"/>
                          </a:solidFill>
                          <a:latin typeface="Meiryo UI" panose="020B0604030504040204" pitchFamily="50" charset="-128"/>
                          <a:ea typeface="Meiryo UI" panose="020B0604030504040204" pitchFamily="50" charset="-128"/>
                        </a:rPr>
                        <a:t>千葉県</a:t>
                      </a:r>
                      <a:endParaRPr kumimoji="1" lang="ja-JP" altLang="en-US" sz="1200" b="0" dirty="0">
                        <a:solidFill>
                          <a:schemeClr val="bg1"/>
                        </a:solidFill>
                        <a:latin typeface="Meiryo UI" panose="020B0604030504040204" pitchFamily="50" charset="-128"/>
                        <a:ea typeface="Meiryo UI" panose="020B0604030504040204" pitchFamily="50" charset="-128"/>
                      </a:endParaRPr>
                    </a:p>
                  </a:txBody>
                  <a:tcPr anchor="ctr">
                    <a:solidFill>
                      <a:srgbClr val="FFC000"/>
                    </a:solidFill>
                  </a:tcPr>
                </a:tc>
                <a:tc>
                  <a:txBody>
                    <a:bodyPr/>
                    <a:lstStyle/>
                    <a:p>
                      <a:pPr algn="ctr"/>
                      <a:r>
                        <a:rPr kumimoji="1" lang="ja-JP" altLang="en-US" sz="1200" b="0" dirty="0" smtClean="0">
                          <a:solidFill>
                            <a:schemeClr val="bg1"/>
                          </a:solidFill>
                          <a:latin typeface="Meiryo UI" panose="020B0604030504040204" pitchFamily="50" charset="-128"/>
                          <a:ea typeface="Meiryo UI" panose="020B0604030504040204" pitchFamily="50" charset="-128"/>
                        </a:rPr>
                        <a:t>神奈川県</a:t>
                      </a:r>
                    </a:p>
                  </a:txBody>
                  <a:tcPr anchor="ctr">
                    <a:solidFill>
                      <a:srgbClr val="FFC000"/>
                    </a:solidFill>
                  </a:tcPr>
                </a:tc>
                <a:extLst>
                  <a:ext uri="{0D108BD9-81ED-4DB2-BD59-A6C34878D82A}">
                    <a16:rowId xmlns:a16="http://schemas.microsoft.com/office/drawing/2014/main" val="2456015094"/>
                  </a:ext>
                </a:extLst>
              </a:tr>
              <a:tr h="234505">
                <a:tc rowSpan="2">
                  <a:txBody>
                    <a:bodyPr/>
                    <a:lstStyle/>
                    <a:p>
                      <a:pPr algn="ctr"/>
                      <a:r>
                        <a:rPr kumimoji="1" lang="ja-JP" altLang="en-US" sz="1200" b="0" dirty="0" smtClean="0">
                          <a:latin typeface="Meiryo UI" panose="020B0604030504040204" pitchFamily="50" charset="-128"/>
                          <a:ea typeface="Meiryo UI" panose="020B0604030504040204" pitchFamily="50" charset="-128"/>
                        </a:rPr>
                        <a:t>飲食店</a:t>
                      </a:r>
                      <a:endParaRPr kumimoji="1" lang="ja-JP" altLang="en-US" sz="12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b="0" dirty="0" smtClean="0">
                          <a:latin typeface="Meiryo UI" panose="020B0604030504040204" pitchFamily="50" charset="-128"/>
                          <a:ea typeface="Meiryo UI" panose="020B0604030504040204" pitchFamily="50" charset="-128"/>
                        </a:rPr>
                        <a:t>措置区域</a:t>
                      </a:r>
                      <a:endParaRPr kumimoji="1" lang="ja-JP" altLang="en-US" sz="12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b="0" dirty="0" smtClean="0">
                          <a:latin typeface="Meiryo UI" panose="020B0604030504040204" pitchFamily="50" charset="-128"/>
                          <a:ea typeface="Meiryo UI" panose="020B0604030504040204" pitchFamily="50" charset="-128"/>
                        </a:rPr>
                        <a:t>時短</a:t>
                      </a:r>
                      <a:r>
                        <a:rPr kumimoji="1" lang="en-US" altLang="ja-JP" sz="1200" b="0" dirty="0" smtClean="0">
                          <a:latin typeface="Meiryo UI" panose="020B0604030504040204" pitchFamily="50" charset="-128"/>
                          <a:ea typeface="Meiryo UI" panose="020B0604030504040204" pitchFamily="50" charset="-128"/>
                        </a:rPr>
                        <a:t>20</a:t>
                      </a:r>
                      <a:r>
                        <a:rPr kumimoji="1" lang="ja-JP" altLang="en-US" sz="1200" b="0" dirty="0" smtClean="0">
                          <a:latin typeface="Meiryo UI" panose="020B0604030504040204" pitchFamily="50" charset="-128"/>
                          <a:ea typeface="Meiryo UI" panose="020B0604030504040204" pitchFamily="50" charset="-128"/>
                        </a:rPr>
                        <a:t>時（酒類終日自粛）</a:t>
                      </a:r>
                    </a:p>
                  </a:txBody>
                  <a:tcPr anchor="ctr"/>
                </a:tc>
                <a:tc>
                  <a:txBody>
                    <a:bodyPr/>
                    <a:lstStyle/>
                    <a:p>
                      <a:pPr algn="ctr"/>
                      <a:r>
                        <a:rPr kumimoji="1" lang="ja-JP" altLang="en-US" sz="1200" b="0" dirty="0" smtClean="0">
                          <a:latin typeface="Meiryo UI" panose="020B0604030504040204" pitchFamily="50" charset="-128"/>
                          <a:ea typeface="Meiryo UI" panose="020B0604030504040204" pitchFamily="50" charset="-128"/>
                        </a:rPr>
                        <a:t>時短</a:t>
                      </a:r>
                      <a:r>
                        <a:rPr kumimoji="1" lang="en-US" altLang="ja-JP" sz="1200" b="0" dirty="0" smtClean="0">
                          <a:latin typeface="Meiryo UI" panose="020B0604030504040204" pitchFamily="50" charset="-128"/>
                          <a:ea typeface="Meiryo UI" panose="020B0604030504040204" pitchFamily="50" charset="-128"/>
                        </a:rPr>
                        <a:t>20</a:t>
                      </a:r>
                      <a:r>
                        <a:rPr kumimoji="1" lang="ja-JP" altLang="en-US" sz="1200" b="0" dirty="0" smtClean="0">
                          <a:latin typeface="Meiryo UI" panose="020B0604030504040204" pitchFamily="50" charset="-128"/>
                          <a:ea typeface="Meiryo UI" panose="020B0604030504040204" pitchFamily="50" charset="-128"/>
                        </a:rPr>
                        <a:t>時（酒類終日自粛）</a:t>
                      </a:r>
                    </a:p>
                  </a:txBody>
                  <a:tcPr anchor="ctr"/>
                </a:tc>
                <a:tc>
                  <a:txBody>
                    <a:bodyPr/>
                    <a:lstStyle/>
                    <a:p>
                      <a:pPr algn="ctr"/>
                      <a:r>
                        <a:rPr kumimoji="1" lang="ja-JP" altLang="en-US" sz="1200" b="0" dirty="0" smtClean="0">
                          <a:latin typeface="Meiryo UI" panose="020B0604030504040204" pitchFamily="50" charset="-128"/>
                          <a:ea typeface="Meiryo UI" panose="020B0604030504040204" pitchFamily="50" charset="-128"/>
                        </a:rPr>
                        <a:t>時短</a:t>
                      </a:r>
                      <a:r>
                        <a:rPr kumimoji="1" lang="en-US" altLang="ja-JP" sz="1200" b="0" dirty="0" smtClean="0">
                          <a:latin typeface="Meiryo UI" panose="020B0604030504040204" pitchFamily="50" charset="-128"/>
                          <a:ea typeface="Meiryo UI" panose="020B0604030504040204" pitchFamily="50" charset="-128"/>
                        </a:rPr>
                        <a:t>20</a:t>
                      </a:r>
                      <a:r>
                        <a:rPr kumimoji="1" lang="ja-JP" altLang="en-US" sz="1200" b="0" dirty="0" smtClean="0">
                          <a:latin typeface="Meiryo UI" panose="020B0604030504040204" pitchFamily="50" charset="-128"/>
                          <a:ea typeface="Meiryo UI" panose="020B0604030504040204" pitchFamily="50" charset="-128"/>
                        </a:rPr>
                        <a:t>時（酒類終日自粛）</a:t>
                      </a:r>
                      <a:endParaRPr kumimoji="1" lang="ja-JP" altLang="en-US" sz="12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9694217"/>
                  </a:ext>
                </a:extLst>
              </a:tr>
              <a:tr h="234505">
                <a:tc vMerge="1">
                  <a:txBody>
                    <a:bodyPr/>
                    <a:lstStyle/>
                    <a:p>
                      <a:pPr algn="ctr"/>
                      <a:endParaRPr kumimoji="1" lang="ja-JP" altLang="en-US" sz="11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b="0" dirty="0" smtClean="0">
                          <a:latin typeface="Meiryo UI" panose="020B0604030504040204" pitchFamily="50" charset="-128"/>
                          <a:ea typeface="Meiryo UI" panose="020B0604030504040204" pitchFamily="50" charset="-128"/>
                        </a:rPr>
                        <a:t>措置区域外</a:t>
                      </a:r>
                      <a:endParaRPr kumimoji="1" lang="ja-JP" altLang="en-US" sz="12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b="0" dirty="0" smtClean="0">
                          <a:latin typeface="Meiryo UI" panose="020B0604030504040204" pitchFamily="50" charset="-128"/>
                          <a:ea typeface="Meiryo UI" panose="020B0604030504040204" pitchFamily="50" charset="-128"/>
                        </a:rPr>
                        <a:t>時短</a:t>
                      </a:r>
                      <a:r>
                        <a:rPr kumimoji="1" lang="en-US" altLang="ja-JP" sz="1200" b="0" dirty="0" smtClean="0">
                          <a:latin typeface="Meiryo UI" panose="020B0604030504040204" pitchFamily="50" charset="-128"/>
                          <a:ea typeface="Meiryo UI" panose="020B0604030504040204" pitchFamily="50" charset="-128"/>
                        </a:rPr>
                        <a:t>21</a:t>
                      </a:r>
                      <a:r>
                        <a:rPr kumimoji="1" lang="ja-JP" altLang="en-US" sz="1200" b="0" dirty="0" smtClean="0">
                          <a:latin typeface="Meiryo UI" panose="020B0604030504040204" pitchFamily="50" charset="-128"/>
                          <a:ea typeface="Meiryo UI" panose="020B0604030504040204" pitchFamily="50" charset="-128"/>
                        </a:rPr>
                        <a:t>時（酒類終日自粛）</a:t>
                      </a:r>
                      <a:endParaRPr kumimoji="1" lang="en-US" altLang="ja-JP" sz="1200" b="0" dirty="0" smtClean="0">
                        <a:latin typeface="Meiryo UI" panose="020B0604030504040204" pitchFamily="50" charset="-128"/>
                        <a:ea typeface="Meiryo UI" panose="020B0604030504040204" pitchFamily="50" charset="-128"/>
                      </a:endParaRPr>
                    </a:p>
                    <a:p>
                      <a:pPr algn="ctr"/>
                      <a:r>
                        <a:rPr kumimoji="1" lang="en-US" altLang="ja-JP" sz="1200" b="0" dirty="0" smtClean="0">
                          <a:latin typeface="Meiryo UI" panose="020B0604030504040204" pitchFamily="50" charset="-128"/>
                          <a:ea typeface="Meiryo UI" panose="020B0604030504040204" pitchFamily="50" charset="-128"/>
                        </a:rPr>
                        <a:t>※</a:t>
                      </a:r>
                      <a:r>
                        <a:rPr kumimoji="1" lang="ja-JP" altLang="en-US" sz="1200" b="0" dirty="0" smtClean="0">
                          <a:latin typeface="Meiryo UI" panose="020B0604030504040204" pitchFamily="50" charset="-128"/>
                          <a:ea typeface="Meiryo UI" panose="020B0604030504040204" pitchFamily="50" charset="-128"/>
                        </a:rPr>
                        <a:t>一人または同居家族との場合は</a:t>
                      </a:r>
                      <a:r>
                        <a:rPr kumimoji="1" lang="en-US" altLang="ja-JP" sz="1200" b="0" dirty="0" smtClean="0">
                          <a:latin typeface="Meiryo UI" panose="020B0604030504040204" pitchFamily="50" charset="-128"/>
                          <a:ea typeface="Meiryo UI" panose="020B0604030504040204" pitchFamily="50" charset="-128"/>
                        </a:rPr>
                        <a:t>20</a:t>
                      </a:r>
                      <a:r>
                        <a:rPr kumimoji="1" lang="ja-JP" altLang="en-US" sz="1200" b="0" dirty="0" smtClean="0">
                          <a:latin typeface="Meiryo UI" panose="020B0604030504040204" pitchFamily="50" charset="-128"/>
                          <a:ea typeface="Meiryo UI" panose="020B0604030504040204" pitchFamily="50" charset="-128"/>
                        </a:rPr>
                        <a:t>時まで可</a:t>
                      </a:r>
                    </a:p>
                  </a:txBody>
                  <a:tcPr anchor="ctr"/>
                </a:tc>
                <a:tc>
                  <a:txBody>
                    <a:bodyPr/>
                    <a:lstStyle/>
                    <a:p>
                      <a:pPr algn="ctr"/>
                      <a:r>
                        <a:rPr kumimoji="1" lang="ja-JP" altLang="en-US" sz="1200" b="0" dirty="0" smtClean="0">
                          <a:latin typeface="Meiryo UI" panose="020B0604030504040204" pitchFamily="50" charset="-128"/>
                          <a:ea typeface="Meiryo UI" panose="020B0604030504040204" pitchFamily="50" charset="-128"/>
                        </a:rPr>
                        <a:t>時短</a:t>
                      </a:r>
                      <a:r>
                        <a:rPr kumimoji="1" lang="en-US" altLang="ja-JP" sz="1200" b="0" dirty="0" smtClean="0">
                          <a:latin typeface="Meiryo UI" panose="020B0604030504040204" pitchFamily="50" charset="-128"/>
                          <a:ea typeface="Meiryo UI" panose="020B0604030504040204" pitchFamily="50" charset="-128"/>
                        </a:rPr>
                        <a:t>21</a:t>
                      </a:r>
                      <a:r>
                        <a:rPr kumimoji="1" lang="ja-JP" altLang="en-US" sz="1200" b="0" dirty="0" smtClean="0">
                          <a:latin typeface="Meiryo UI" panose="020B0604030504040204" pitchFamily="50" charset="-128"/>
                          <a:ea typeface="Meiryo UI" panose="020B0604030504040204" pitchFamily="50" charset="-128"/>
                        </a:rPr>
                        <a:t>時まで</a:t>
                      </a:r>
                      <a:endParaRPr kumimoji="1" lang="en-US" altLang="ja-JP" sz="1200" b="0" dirty="0" smtClean="0">
                        <a:latin typeface="Meiryo UI" panose="020B0604030504040204" pitchFamily="50" charset="-128"/>
                        <a:ea typeface="Meiryo UI" panose="020B0604030504040204" pitchFamily="50" charset="-128"/>
                      </a:endParaRPr>
                    </a:p>
                    <a:p>
                      <a:pPr algn="ctr"/>
                      <a:r>
                        <a:rPr kumimoji="1" lang="ja-JP" altLang="en-US" sz="1200" b="0" dirty="0" smtClean="0">
                          <a:latin typeface="Meiryo UI" panose="020B0604030504040204" pitchFamily="50" charset="-128"/>
                          <a:ea typeface="Meiryo UI" panose="020B0604030504040204" pitchFamily="50" charset="-128"/>
                        </a:rPr>
                        <a:t>（酒類</a:t>
                      </a:r>
                      <a:r>
                        <a:rPr kumimoji="1" lang="en-US" altLang="ja-JP" sz="1200" b="0" dirty="0" smtClean="0">
                          <a:latin typeface="Meiryo UI" panose="020B0604030504040204" pitchFamily="50" charset="-128"/>
                          <a:ea typeface="Meiryo UI" panose="020B0604030504040204" pitchFamily="50" charset="-128"/>
                        </a:rPr>
                        <a:t>11</a:t>
                      </a:r>
                      <a:r>
                        <a:rPr kumimoji="1" lang="ja-JP" altLang="en-US" sz="1200" b="0" dirty="0" smtClean="0">
                          <a:latin typeface="Meiryo UI" panose="020B0604030504040204" pitchFamily="50" charset="-128"/>
                          <a:ea typeface="Meiryo UI" panose="020B0604030504040204" pitchFamily="50" charset="-128"/>
                        </a:rPr>
                        <a:t>時</a:t>
                      </a:r>
                      <a:r>
                        <a:rPr kumimoji="1" lang="en-US" altLang="ja-JP" sz="1200" b="0" dirty="0" smtClean="0">
                          <a:latin typeface="Meiryo UI" panose="020B0604030504040204" pitchFamily="50" charset="-128"/>
                          <a:ea typeface="Meiryo UI" panose="020B0604030504040204" pitchFamily="50" charset="-128"/>
                        </a:rPr>
                        <a:t>~20</a:t>
                      </a:r>
                      <a:r>
                        <a:rPr kumimoji="1" lang="ja-JP" altLang="en-US" sz="1200" b="0" dirty="0" smtClean="0">
                          <a:latin typeface="Meiryo UI" panose="020B0604030504040204" pitchFamily="50" charset="-128"/>
                          <a:ea typeface="Meiryo UI" panose="020B0604030504040204" pitchFamily="50" charset="-128"/>
                        </a:rPr>
                        <a:t>時）</a:t>
                      </a:r>
                    </a:p>
                  </a:txBody>
                  <a:tcPr anchor="ctr"/>
                </a:tc>
                <a:tc>
                  <a:txBody>
                    <a:bodyPr/>
                    <a:lstStyle/>
                    <a:p>
                      <a:pPr algn="ctr"/>
                      <a:r>
                        <a:rPr kumimoji="1" lang="ja-JP" altLang="en-US" sz="1200" b="0" dirty="0" smtClean="0">
                          <a:latin typeface="Meiryo UI" panose="020B0604030504040204" pitchFamily="50" charset="-128"/>
                          <a:ea typeface="Meiryo UI" panose="020B0604030504040204" pitchFamily="50" charset="-128"/>
                        </a:rPr>
                        <a:t>時短</a:t>
                      </a:r>
                      <a:r>
                        <a:rPr kumimoji="1" lang="en-US" altLang="ja-JP" sz="1200" b="0" dirty="0" smtClean="0">
                          <a:latin typeface="Meiryo UI" panose="020B0604030504040204" pitchFamily="50" charset="-128"/>
                          <a:ea typeface="Meiryo UI" panose="020B0604030504040204" pitchFamily="50" charset="-128"/>
                        </a:rPr>
                        <a:t>21</a:t>
                      </a:r>
                      <a:r>
                        <a:rPr kumimoji="1" lang="ja-JP" altLang="en-US" sz="1200" b="0" dirty="0" smtClean="0">
                          <a:latin typeface="Meiryo UI" panose="020B0604030504040204" pitchFamily="50" charset="-128"/>
                          <a:ea typeface="Meiryo UI" panose="020B0604030504040204" pitchFamily="50" charset="-128"/>
                        </a:rPr>
                        <a:t>時まで（酒類</a:t>
                      </a:r>
                      <a:r>
                        <a:rPr kumimoji="1" lang="en-US" altLang="ja-JP" sz="1200" b="0" dirty="0" smtClean="0">
                          <a:latin typeface="Meiryo UI" panose="020B0604030504040204" pitchFamily="50" charset="-128"/>
                          <a:ea typeface="Meiryo UI" panose="020B0604030504040204" pitchFamily="50" charset="-128"/>
                        </a:rPr>
                        <a:t>11</a:t>
                      </a:r>
                      <a:r>
                        <a:rPr kumimoji="1" lang="ja-JP" altLang="en-US" sz="1200" b="0" dirty="0" smtClean="0">
                          <a:latin typeface="Meiryo UI" panose="020B0604030504040204" pitchFamily="50" charset="-128"/>
                          <a:ea typeface="Meiryo UI" panose="020B0604030504040204" pitchFamily="50" charset="-128"/>
                        </a:rPr>
                        <a:t>時</a:t>
                      </a:r>
                      <a:r>
                        <a:rPr kumimoji="1" lang="en-US" altLang="ja-JP" sz="1200" b="0" dirty="0" smtClean="0">
                          <a:latin typeface="Meiryo UI" panose="020B0604030504040204" pitchFamily="50" charset="-128"/>
                          <a:ea typeface="Meiryo UI" panose="020B0604030504040204" pitchFamily="50" charset="-128"/>
                        </a:rPr>
                        <a:t>~20</a:t>
                      </a:r>
                      <a:r>
                        <a:rPr kumimoji="1" lang="ja-JP" altLang="en-US" sz="1200" b="0" dirty="0" smtClean="0">
                          <a:latin typeface="Meiryo UI" panose="020B0604030504040204" pitchFamily="50" charset="-128"/>
                          <a:ea typeface="Meiryo UI" panose="020B0604030504040204" pitchFamily="50" charset="-128"/>
                        </a:rPr>
                        <a:t>時）</a:t>
                      </a:r>
                      <a:endParaRPr kumimoji="1" lang="ja-JP" altLang="en-US" sz="12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63090718"/>
                  </a:ext>
                </a:extLst>
              </a:tr>
              <a:tr h="234505">
                <a:tc rowSpan="2">
                  <a:txBody>
                    <a:bodyPr/>
                    <a:lstStyle/>
                    <a:p>
                      <a:pPr algn="ctr"/>
                      <a:r>
                        <a:rPr kumimoji="1" lang="ja-JP" altLang="en-US" sz="1200" b="0" dirty="0" smtClean="0">
                          <a:latin typeface="Meiryo UI" panose="020B0604030504040204" pitchFamily="50" charset="-128"/>
                          <a:ea typeface="Meiryo UI" panose="020B0604030504040204" pitchFamily="50" charset="-128"/>
                        </a:rPr>
                        <a:t>施設</a:t>
                      </a:r>
                    </a:p>
                  </a:txBody>
                  <a:tcPr anchor="ctr"/>
                </a:tc>
                <a:tc>
                  <a:txBody>
                    <a:bodyPr/>
                    <a:lstStyle/>
                    <a:p>
                      <a:r>
                        <a:rPr kumimoji="1" lang="ja-JP" altLang="en-US" sz="1200" dirty="0" smtClean="0"/>
                        <a:t>措置区域</a:t>
                      </a:r>
                      <a:endParaRPr kumimoji="1" lang="ja-JP" altLang="en-US" sz="1200" dirty="0"/>
                    </a:p>
                  </a:txBody>
                  <a:tcPr anchor="ctr"/>
                </a:tc>
                <a:tc>
                  <a:txBody>
                    <a:bodyPr/>
                    <a:lstStyle/>
                    <a:p>
                      <a:pPr algn="ctr"/>
                      <a:r>
                        <a:rPr kumimoji="1" lang="zh-TW" altLang="en-US" sz="1200" b="0" dirty="0" smtClean="0">
                          <a:latin typeface="Meiryo UI" panose="020B0604030504040204" pitchFamily="50" charset="-128"/>
                          <a:ea typeface="Meiryo UI" panose="020B0604030504040204" pitchFamily="50" charset="-128"/>
                        </a:rPr>
                        <a:t>時短要請等（</a:t>
                      </a:r>
                      <a:r>
                        <a:rPr kumimoji="1" lang="en-US" altLang="zh-TW" sz="1200" b="0" dirty="0" smtClean="0">
                          <a:latin typeface="Meiryo UI" panose="020B0604030504040204" pitchFamily="50" charset="-128"/>
                          <a:ea typeface="Meiryo UI" panose="020B0604030504040204" pitchFamily="50" charset="-128"/>
                        </a:rPr>
                        <a:t>20</a:t>
                      </a:r>
                      <a:r>
                        <a:rPr kumimoji="1" lang="ja-JP" altLang="en-US" sz="1200" b="0" dirty="0" smtClean="0">
                          <a:latin typeface="Meiryo UI" panose="020B0604030504040204" pitchFamily="50" charset="-128"/>
                          <a:ea typeface="Meiryo UI" panose="020B0604030504040204" pitchFamily="50" charset="-128"/>
                        </a:rPr>
                        <a:t>時）・酒類終日自粛</a:t>
                      </a:r>
                      <a:endParaRPr kumimoji="1" lang="zh-TW" altLang="en-US" sz="1200" b="0" dirty="0" smtClean="0">
                        <a:latin typeface="Meiryo UI" panose="020B0604030504040204" pitchFamily="50" charset="-128"/>
                        <a:ea typeface="Meiryo UI"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zh-TW" altLang="en-US" sz="1200" b="0" dirty="0" smtClean="0">
                          <a:latin typeface="Meiryo UI" panose="020B0604030504040204" pitchFamily="50" charset="-128"/>
                          <a:ea typeface="Meiryo UI" panose="020B0604030504040204" pitchFamily="50" charset="-128"/>
                        </a:rPr>
                        <a:t>時短要請等（</a:t>
                      </a:r>
                      <a:r>
                        <a:rPr kumimoji="1" lang="en-US" altLang="zh-TW" sz="1200" b="0" dirty="0" smtClean="0">
                          <a:latin typeface="Meiryo UI" panose="020B0604030504040204" pitchFamily="50" charset="-128"/>
                          <a:ea typeface="Meiryo UI" panose="020B0604030504040204" pitchFamily="50" charset="-128"/>
                        </a:rPr>
                        <a:t>20</a:t>
                      </a:r>
                      <a:r>
                        <a:rPr kumimoji="1" lang="ja-JP" altLang="en-US" sz="1200" b="0" dirty="0" smtClean="0">
                          <a:latin typeface="Meiryo UI" panose="020B0604030504040204" pitchFamily="50" charset="-128"/>
                          <a:ea typeface="Meiryo UI" panose="020B0604030504040204" pitchFamily="50" charset="-128"/>
                        </a:rPr>
                        <a:t>時）・酒類終日自粛</a:t>
                      </a:r>
                      <a:endParaRPr kumimoji="1" lang="zh-TW" altLang="en-US" sz="1200" b="0" dirty="0" smtClean="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b="0" dirty="0" smtClean="0">
                          <a:latin typeface="Meiryo UI" panose="020B0604030504040204" pitchFamily="50" charset="-128"/>
                          <a:ea typeface="Meiryo UI" panose="020B0604030504040204" pitchFamily="50" charset="-128"/>
                        </a:rPr>
                        <a:t>時短要請等（</a:t>
                      </a:r>
                      <a:r>
                        <a:rPr kumimoji="1" lang="en-US" altLang="ja-JP" sz="1200" b="0" dirty="0" smtClean="0">
                          <a:latin typeface="Meiryo UI" panose="020B0604030504040204" pitchFamily="50" charset="-128"/>
                          <a:ea typeface="Meiryo UI" panose="020B0604030504040204" pitchFamily="50" charset="-128"/>
                        </a:rPr>
                        <a:t>21</a:t>
                      </a:r>
                      <a:r>
                        <a:rPr kumimoji="1" lang="ja-JP" altLang="en-US" sz="1200" b="0" dirty="0" smtClean="0">
                          <a:latin typeface="Meiryo UI" panose="020B0604030504040204" pitchFamily="50" charset="-128"/>
                          <a:ea typeface="Meiryo UI" panose="020B0604030504040204" pitchFamily="50" charset="-128"/>
                        </a:rPr>
                        <a:t>時）</a:t>
                      </a:r>
                      <a:endParaRPr kumimoji="1" lang="zh-TW" altLang="en-US" sz="1200" b="0" dirty="0" smtClean="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605964525"/>
                  </a:ext>
                </a:extLst>
              </a:tr>
              <a:tr h="234505">
                <a:tc vMerge="1">
                  <a:txBody>
                    <a:bodyPr/>
                    <a:lstStyle/>
                    <a:p>
                      <a:pPr algn="ctr"/>
                      <a:endParaRPr kumimoji="1" lang="ja-JP" altLang="en-US" sz="1200" b="0" dirty="0" smtClean="0">
                        <a:latin typeface="Meiryo UI" panose="020B0604030504040204" pitchFamily="50" charset="-128"/>
                        <a:ea typeface="Meiryo UI" panose="020B0604030504040204" pitchFamily="50" charset="-128"/>
                      </a:endParaRPr>
                    </a:p>
                  </a:txBody>
                  <a:tcPr anchor="ctr"/>
                </a:tc>
                <a:tc>
                  <a:txBody>
                    <a:bodyPr/>
                    <a:lstStyle/>
                    <a:p>
                      <a:r>
                        <a:rPr kumimoji="1" lang="ja-JP" altLang="en-US" sz="1200" dirty="0" smtClean="0"/>
                        <a:t>措置区域外</a:t>
                      </a:r>
                      <a:endParaRPr kumimoji="1" lang="ja-JP" altLang="en-US" sz="1200" dirty="0"/>
                    </a:p>
                  </a:txBody>
                  <a:tcPr anchor="ctr"/>
                </a:tc>
                <a:tc>
                  <a:txBody>
                    <a:bodyPr/>
                    <a:lstStyle/>
                    <a:p>
                      <a:pPr algn="ctr"/>
                      <a:r>
                        <a:rPr kumimoji="1" lang="ja-JP" altLang="en-US" sz="1200" b="0" dirty="0" smtClean="0">
                          <a:latin typeface="Meiryo UI" panose="020B0604030504040204" pitchFamily="50" charset="-128"/>
                          <a:ea typeface="Meiryo UI" panose="020B0604030504040204" pitchFamily="50" charset="-128"/>
                        </a:rPr>
                        <a:t>時短協力依頼要請等（</a:t>
                      </a:r>
                      <a:r>
                        <a:rPr kumimoji="1" lang="en-US" altLang="ja-JP" sz="1200" b="0" dirty="0" smtClean="0">
                          <a:latin typeface="Meiryo UI" panose="020B0604030504040204" pitchFamily="50" charset="-128"/>
                          <a:ea typeface="Meiryo UI" panose="020B0604030504040204" pitchFamily="50" charset="-128"/>
                        </a:rPr>
                        <a:t>21</a:t>
                      </a:r>
                      <a:r>
                        <a:rPr kumimoji="1" lang="ja-JP" altLang="en-US" sz="1200" b="0" dirty="0" smtClean="0">
                          <a:latin typeface="Meiryo UI" panose="020B0604030504040204" pitchFamily="50" charset="-128"/>
                          <a:ea typeface="Meiryo UI" panose="020B0604030504040204" pitchFamily="50" charset="-128"/>
                        </a:rPr>
                        <a:t>時）・酒類終日自粛</a:t>
                      </a: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時短協力依頼要請等（</a:t>
                      </a:r>
                      <a:r>
                        <a:rPr kumimoji="1" lang="en-US" altLang="ja-JP" sz="1200" dirty="0" smtClean="0">
                          <a:latin typeface="Meiryo UI" panose="020B0604030504040204" pitchFamily="50" charset="-128"/>
                          <a:ea typeface="Meiryo UI" panose="020B0604030504040204" pitchFamily="50" charset="-128"/>
                        </a:rPr>
                        <a:t>21</a:t>
                      </a:r>
                      <a:r>
                        <a:rPr kumimoji="1" lang="ja-JP" altLang="en-US" sz="1200" dirty="0" smtClean="0">
                          <a:latin typeface="Meiryo UI" panose="020B0604030504040204" pitchFamily="50" charset="-128"/>
                          <a:ea typeface="Meiryo UI" panose="020B0604030504040204" pitchFamily="50" charset="-128"/>
                        </a:rPr>
                        <a:t>時）・酒類</a:t>
                      </a:r>
                      <a:r>
                        <a:rPr kumimoji="1" lang="en-US" altLang="ja-JP" sz="1200" dirty="0" smtClean="0">
                          <a:latin typeface="Meiryo UI" panose="020B0604030504040204" pitchFamily="50" charset="-128"/>
                          <a:ea typeface="Meiryo UI" panose="020B0604030504040204" pitchFamily="50" charset="-128"/>
                        </a:rPr>
                        <a:t>11</a:t>
                      </a:r>
                      <a:r>
                        <a:rPr kumimoji="1" lang="ja-JP" altLang="en-US" sz="1200" dirty="0" smtClean="0">
                          <a:latin typeface="Meiryo UI" panose="020B0604030504040204" pitchFamily="50" charset="-128"/>
                          <a:ea typeface="Meiryo UI" panose="020B0604030504040204" pitchFamily="50" charset="-128"/>
                        </a:rPr>
                        <a:t>時</a:t>
                      </a:r>
                      <a:r>
                        <a:rPr kumimoji="1" lang="en-US" altLang="ja-JP" sz="1200" dirty="0" smtClean="0">
                          <a:latin typeface="Meiryo UI" panose="020B0604030504040204" pitchFamily="50" charset="-128"/>
                          <a:ea typeface="Meiryo UI" panose="020B0604030504040204" pitchFamily="50" charset="-128"/>
                        </a:rPr>
                        <a:t>~20</a:t>
                      </a:r>
                      <a:r>
                        <a:rPr kumimoji="1" lang="ja-JP" altLang="en-US" sz="1200" dirty="0" smtClean="0">
                          <a:latin typeface="Meiryo UI" panose="020B0604030504040204" pitchFamily="50" charset="-128"/>
                          <a:ea typeface="Meiryo UI" panose="020B0604030504040204" pitchFamily="50" charset="-128"/>
                        </a:rPr>
                        <a:t>時</a:t>
                      </a:r>
                    </a:p>
                  </a:txBody>
                  <a:tcPr anchor="ctr"/>
                </a:tc>
                <a:tc>
                  <a:txBody>
                    <a:bodyPr/>
                    <a:lstStyle/>
                    <a:p>
                      <a:pPr algn="ctr"/>
                      <a:r>
                        <a:rPr kumimoji="1" lang="ja-JP" altLang="en-US" sz="1200" b="0" dirty="0" smtClean="0">
                          <a:latin typeface="Meiryo UI" panose="020B0604030504040204" pitchFamily="50" charset="-128"/>
                          <a:ea typeface="Meiryo UI" panose="020B0604030504040204" pitchFamily="50" charset="-128"/>
                        </a:rPr>
                        <a:t>時短協力要請等（</a:t>
                      </a:r>
                      <a:r>
                        <a:rPr kumimoji="1" lang="en-US" altLang="ja-JP" sz="1200" b="0" dirty="0" smtClean="0">
                          <a:latin typeface="Meiryo UI" panose="020B0604030504040204" pitchFamily="50" charset="-128"/>
                          <a:ea typeface="Meiryo UI" panose="020B0604030504040204" pitchFamily="50" charset="-128"/>
                        </a:rPr>
                        <a:t>21</a:t>
                      </a:r>
                      <a:r>
                        <a:rPr kumimoji="1" lang="ja-JP" altLang="en-US" sz="1200" b="0" dirty="0" smtClean="0">
                          <a:latin typeface="Meiryo UI" panose="020B0604030504040204" pitchFamily="50" charset="-128"/>
                          <a:ea typeface="Meiryo UI" panose="020B0604030504040204" pitchFamily="50" charset="-128"/>
                        </a:rPr>
                        <a:t>時）</a:t>
                      </a:r>
                      <a:endParaRPr kumimoji="1" lang="zh-TW" altLang="en-US" sz="1200" b="0" dirty="0" smtClean="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828178747"/>
                  </a:ext>
                </a:extLst>
              </a:tr>
              <a:tr h="234505">
                <a:tc gridSpan="2">
                  <a:txBody>
                    <a:bodyPr/>
                    <a:lstStyle/>
                    <a:p>
                      <a:pPr algn="ctr"/>
                      <a:r>
                        <a:rPr kumimoji="1" lang="ja-JP" altLang="en-US" sz="1200" b="0" dirty="0" smtClean="0">
                          <a:latin typeface="Meiryo UI" panose="020B0604030504040204" pitchFamily="50" charset="-128"/>
                          <a:ea typeface="Meiryo UI" panose="020B0604030504040204" pitchFamily="50" charset="-128"/>
                        </a:rPr>
                        <a:t>外出自粛</a:t>
                      </a:r>
                      <a:endParaRPr kumimoji="1" lang="ja-JP" altLang="en-US" sz="1200" b="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100" b="0" dirty="0">
                        <a:latin typeface="Meiryo UI" panose="020B0604030504040204" pitchFamily="50" charset="-128"/>
                        <a:ea typeface="Meiryo UI" panose="020B0604030504040204" pitchFamily="50" charset="-128"/>
                      </a:endParaRPr>
                    </a:p>
                  </a:txBody>
                  <a:tcPr anchor="ctr"/>
                </a:tc>
                <a:tc gridSpan="3">
                  <a:txBody>
                    <a:bodyPr/>
                    <a:lstStyle/>
                    <a:p>
                      <a:pPr algn="ctr"/>
                      <a:r>
                        <a:rPr kumimoji="1" lang="ja-JP" altLang="en-US" sz="1200" b="0" dirty="0" smtClean="0">
                          <a:latin typeface="Meiryo UI" panose="020B0604030504040204" pitchFamily="50" charset="-128"/>
                          <a:ea typeface="Meiryo UI" panose="020B0604030504040204" pitchFamily="50" charset="-128"/>
                        </a:rPr>
                        <a:t>生活に必要な場合を除く、日中を含めた外出の自粛</a:t>
                      </a:r>
                      <a:endParaRPr kumimoji="1" lang="ja-JP" altLang="en-US" sz="1200" b="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100" b="0" dirty="0">
                        <a:latin typeface="Meiryo UI" panose="020B0604030504040204" pitchFamily="50" charset="-128"/>
                        <a:ea typeface="Meiryo UI" panose="020B0604030504040204" pitchFamily="50" charset="-128"/>
                      </a:endParaRPr>
                    </a:p>
                  </a:txBody>
                  <a:tcPr anchor="ctr"/>
                </a:tc>
                <a:tc hMerge="1">
                  <a:txBody>
                    <a:bodyPr/>
                    <a:lstStyle/>
                    <a:p>
                      <a:pPr algn="ctr"/>
                      <a:endParaRPr kumimoji="1" lang="ja-JP" altLang="en-US" sz="11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04983486"/>
                  </a:ext>
                </a:extLst>
              </a:tr>
            </a:tbl>
          </a:graphicData>
        </a:graphic>
      </p:graphicFrame>
      <p:sp>
        <p:nvSpPr>
          <p:cNvPr id="14" name="テキスト ボックス 13"/>
          <p:cNvSpPr txBox="1"/>
          <p:nvPr/>
        </p:nvSpPr>
        <p:spPr>
          <a:xfrm>
            <a:off x="112120" y="4084034"/>
            <a:ext cx="4403784" cy="276999"/>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（参考）まん延防止等重点措置の内容（一部抜粋）</a:t>
            </a:r>
            <a:r>
              <a:rPr kumimoji="1" lang="en-US" altLang="ja-JP"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5" name="左右矢印 4"/>
          <p:cNvSpPr/>
          <p:nvPr/>
        </p:nvSpPr>
        <p:spPr>
          <a:xfrm>
            <a:off x="548516" y="3731560"/>
            <a:ext cx="3530991" cy="42908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Meiryo UI" panose="020B0604030504040204" pitchFamily="50" charset="-128"/>
                <a:ea typeface="Meiryo UI" panose="020B0604030504040204" pitchFamily="50" charset="-128"/>
              </a:rPr>
              <a:t>まん延防止等重点措置適用区域</a:t>
            </a:r>
            <a:endParaRPr kumimoji="1" lang="ja-JP" altLang="en-US" sz="1400" dirty="0">
              <a:latin typeface="Meiryo UI" panose="020B0604030504040204" pitchFamily="50" charset="-128"/>
              <a:ea typeface="Meiryo UI" panose="020B0604030504040204" pitchFamily="50" charset="-128"/>
            </a:endParaRPr>
          </a:p>
        </p:txBody>
      </p:sp>
      <p:sp>
        <p:nvSpPr>
          <p:cNvPr id="17" name="左右矢印 16"/>
          <p:cNvSpPr/>
          <p:nvPr/>
        </p:nvSpPr>
        <p:spPr>
          <a:xfrm>
            <a:off x="4386253" y="3732000"/>
            <a:ext cx="7379634" cy="42908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latin typeface="Meiryo UI" panose="020B0604030504040204" pitchFamily="50" charset="-128"/>
                <a:ea typeface="Meiryo UI" panose="020B0604030504040204" pitchFamily="50" charset="-128"/>
              </a:rPr>
              <a:t>緊急事態措置適用区域</a:t>
            </a:r>
            <a:endParaRPr kumimoji="1" lang="ja-JP" altLang="en-US"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57818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12192000" cy="468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latin typeface="UD デジタル 教科書体 NK-B" panose="02020700000000000000" pitchFamily="18" charset="-128"/>
                <a:ea typeface="UD デジタル 教科書体 NK-B" panose="02020700000000000000" pitchFamily="18" charset="-128"/>
              </a:rPr>
              <a:t>第四波</a:t>
            </a:r>
            <a:r>
              <a:rPr kumimoji="1" lang="ja-JP" altLang="en-US" sz="2000" b="1" dirty="0">
                <a:latin typeface="UD デジタル 教科書体 NK-B" panose="02020700000000000000" pitchFamily="18" charset="-128"/>
                <a:ea typeface="UD デジタル 教科書体 NK-B" panose="02020700000000000000" pitchFamily="18" charset="-128"/>
              </a:rPr>
              <a:t>緊急事態宣言発令</a:t>
            </a:r>
            <a:r>
              <a:rPr kumimoji="1" lang="ja-JP" altLang="en-US" sz="2000" b="1" dirty="0" smtClean="0">
                <a:latin typeface="UD デジタル 教科書体 NK-B" panose="02020700000000000000" pitchFamily="18" charset="-128"/>
                <a:ea typeface="UD デジタル 教科書体 NK-B" panose="02020700000000000000" pitchFamily="18" charset="-128"/>
              </a:rPr>
              <a:t>区域（一部都道府県）</a:t>
            </a:r>
            <a:r>
              <a:rPr lang="ja-JP" altLang="en-US" sz="2000" b="1" dirty="0">
                <a:latin typeface="UD デジタル 教科書体 NK-B" panose="02020700000000000000" pitchFamily="18" charset="-128"/>
                <a:ea typeface="UD デジタル 教科書体 NK-B" panose="02020700000000000000" pitchFamily="18" charset="-128"/>
              </a:rPr>
              <a:t>　</a:t>
            </a:r>
            <a:r>
              <a:rPr kumimoji="1" lang="ja-JP" altLang="en-US" sz="2000" b="1" dirty="0" smtClean="0">
                <a:latin typeface="UD デジタル 教科書体 NK-B" panose="02020700000000000000" pitchFamily="18" charset="-128"/>
                <a:ea typeface="UD デジタル 教科書体 NK-B" panose="02020700000000000000" pitchFamily="18" charset="-128"/>
              </a:rPr>
              <a:t>週</a:t>
            </a:r>
            <a:r>
              <a:rPr kumimoji="1" lang="ja-JP" altLang="en-US" sz="2000" b="1" dirty="0">
                <a:latin typeface="UD デジタル 教科書体 NK-B" panose="02020700000000000000" pitchFamily="18" charset="-128"/>
                <a:ea typeface="UD デジタル 教科書体 NK-B" panose="02020700000000000000" pitchFamily="18" charset="-128"/>
              </a:rPr>
              <a:t>・人口</a:t>
            </a:r>
            <a:r>
              <a:rPr kumimoji="1" lang="en-US" altLang="ja-JP" sz="2000" b="1" dirty="0">
                <a:latin typeface="UD デジタル 教科書体 NK-B" panose="02020700000000000000" pitchFamily="18" charset="-128"/>
                <a:ea typeface="UD デジタル 教科書体 NK-B" panose="02020700000000000000" pitchFamily="18" charset="-128"/>
              </a:rPr>
              <a:t>10</a:t>
            </a:r>
            <a:r>
              <a:rPr lang="ja-JP" altLang="en-US" sz="2000" b="1" dirty="0">
                <a:latin typeface="UD デジタル 教科書体 NK-B" panose="02020700000000000000" pitchFamily="18" charset="-128"/>
                <a:ea typeface="UD デジタル 教科書体 NK-B" panose="02020700000000000000" pitchFamily="18" charset="-128"/>
              </a:rPr>
              <a:t>万人あたり新規陽性者数</a:t>
            </a:r>
            <a:endParaRPr lang="ja-JP" altLang="en-US" b="1" dirty="0">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a:extLst>
              <a:ext uri="{FF2B5EF4-FFF2-40B4-BE49-F238E27FC236}">
                <a16:creationId xmlns:a16="http://schemas.microsoft.com/office/drawing/2014/main" id="{EABB1624-E880-4051-BD40-8DA51F309916}"/>
              </a:ext>
            </a:extLst>
          </p:cNvPr>
          <p:cNvSpPr txBox="1"/>
          <p:nvPr/>
        </p:nvSpPr>
        <p:spPr>
          <a:xfrm>
            <a:off x="194793" y="628748"/>
            <a:ext cx="11499805" cy="276999"/>
          </a:xfrm>
          <a:prstGeom prst="rect">
            <a:avLst/>
          </a:prstGeom>
          <a:noFill/>
        </p:spPr>
        <p:txBody>
          <a:bodyPr wrap="square" rtlCol="0">
            <a:spAutoFit/>
          </a:bodyPr>
          <a:lstStyle/>
          <a:p>
            <a:r>
              <a:rPr lang="ja-JP" altLang="en-US" sz="1200" dirty="0"/>
              <a:t>　</a:t>
            </a:r>
            <a:endParaRPr kumimoji="1" lang="ja-JP" altLang="en-US" sz="1600" dirty="0"/>
          </a:p>
        </p:txBody>
      </p:sp>
      <p:sp>
        <p:nvSpPr>
          <p:cNvPr id="32" name="正方形/長方形 31">
            <a:extLst>
              <a:ext uri="{FF2B5EF4-FFF2-40B4-BE49-F238E27FC236}">
                <a16:creationId xmlns:a16="http://schemas.microsoft.com/office/drawing/2014/main" id="{FEC20DC3-1F96-452E-B488-F9422E7BB701}"/>
              </a:ext>
            </a:extLst>
          </p:cNvPr>
          <p:cNvSpPr/>
          <p:nvPr/>
        </p:nvSpPr>
        <p:spPr>
          <a:xfrm>
            <a:off x="0" y="468282"/>
            <a:ext cx="12192000" cy="9666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３月</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以降、関西２府１県は感染が急拡大したが</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、東京都は関西圏</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と比較すると感染拡大が</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抑えられた。</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愛知県</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、福岡県は、４月末以降感染が急拡大</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他府県と比べ、関西２府１県は、３月上旬より変異株が本格的に置き変わり始めた。</a:t>
            </a:r>
            <a:endParaRPr lang="ja-JP" altLang="en-US"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スライド番号プレースホルダー 1">
            <a:extLst>
              <a:ext uri="{FF2B5EF4-FFF2-40B4-BE49-F238E27FC236}">
                <a16:creationId xmlns:a16="http://schemas.microsoft.com/office/drawing/2014/main" id="{C532DCC4-9FCB-469F-8FFE-099DAA714D17}"/>
              </a:ext>
            </a:extLst>
          </p:cNvPr>
          <p:cNvSpPr>
            <a:spLocks noGrp="1"/>
          </p:cNvSpPr>
          <p:nvPr>
            <p:ph type="sldNum" sz="quarter" idx="12"/>
          </p:nvPr>
        </p:nvSpPr>
        <p:spPr>
          <a:xfrm>
            <a:off x="9383023" y="6433363"/>
            <a:ext cx="2743200" cy="365125"/>
          </a:xfrm>
        </p:spPr>
        <p:txBody>
          <a:bodyPr/>
          <a:lstStyle/>
          <a:p>
            <a:fld id="{F216AE56-EAD3-4706-B860-3EC2C2952B40}" type="slidenum">
              <a:rPr kumimoji="1" lang="ja-JP" altLang="en-US" smtClean="0"/>
              <a:t>6</a:t>
            </a:fld>
            <a:endParaRPr kumimoji="1" lang="ja-JP" altLang="en-US" dirty="0"/>
          </a:p>
        </p:txBody>
      </p:sp>
      <p:graphicFrame>
        <p:nvGraphicFramePr>
          <p:cNvPr id="9" name="表 7">
            <a:extLst>
              <a:ext uri="{FF2B5EF4-FFF2-40B4-BE49-F238E27FC236}">
                <a16:creationId xmlns:a16="http://schemas.microsoft.com/office/drawing/2014/main" id="{E86D30FE-A379-4A64-9B57-6C5D7677809F}"/>
              </a:ext>
            </a:extLst>
          </p:cNvPr>
          <p:cNvGraphicFramePr>
            <a:graphicFrameLocks noGrp="1"/>
          </p:cNvGraphicFramePr>
          <p:nvPr>
            <p:extLst/>
          </p:nvPr>
        </p:nvGraphicFramePr>
        <p:xfrm>
          <a:off x="140461" y="4512806"/>
          <a:ext cx="11733488" cy="2103120"/>
        </p:xfrm>
        <a:graphic>
          <a:graphicData uri="http://schemas.openxmlformats.org/drawingml/2006/table">
            <a:tbl>
              <a:tblPr firstRow="1" bandRow="1">
                <a:tableStyleId>{00A15C55-8517-42AA-B614-E9B94910E393}</a:tableStyleId>
              </a:tblPr>
              <a:tblGrid>
                <a:gridCol w="243594">
                  <a:extLst>
                    <a:ext uri="{9D8B030D-6E8A-4147-A177-3AD203B41FA5}">
                      <a16:colId xmlns:a16="http://schemas.microsoft.com/office/drawing/2014/main" val="1672608948"/>
                    </a:ext>
                  </a:extLst>
                </a:gridCol>
                <a:gridCol w="704004">
                  <a:extLst>
                    <a:ext uri="{9D8B030D-6E8A-4147-A177-3AD203B41FA5}">
                      <a16:colId xmlns:a16="http://schemas.microsoft.com/office/drawing/2014/main" val="184170138"/>
                    </a:ext>
                  </a:extLst>
                </a:gridCol>
                <a:gridCol w="2391306">
                  <a:extLst>
                    <a:ext uri="{9D8B030D-6E8A-4147-A177-3AD203B41FA5}">
                      <a16:colId xmlns:a16="http://schemas.microsoft.com/office/drawing/2014/main" val="2337467840"/>
                    </a:ext>
                  </a:extLst>
                </a:gridCol>
                <a:gridCol w="2701230">
                  <a:extLst>
                    <a:ext uri="{9D8B030D-6E8A-4147-A177-3AD203B41FA5}">
                      <a16:colId xmlns:a16="http://schemas.microsoft.com/office/drawing/2014/main" val="466880256"/>
                    </a:ext>
                  </a:extLst>
                </a:gridCol>
                <a:gridCol w="2846677">
                  <a:extLst>
                    <a:ext uri="{9D8B030D-6E8A-4147-A177-3AD203B41FA5}">
                      <a16:colId xmlns:a16="http://schemas.microsoft.com/office/drawing/2014/main" val="2553373766"/>
                    </a:ext>
                  </a:extLst>
                </a:gridCol>
                <a:gridCol w="2846677">
                  <a:extLst>
                    <a:ext uri="{9D8B030D-6E8A-4147-A177-3AD203B41FA5}">
                      <a16:colId xmlns:a16="http://schemas.microsoft.com/office/drawing/2014/main" val="1073540776"/>
                    </a:ext>
                  </a:extLst>
                </a:gridCol>
              </a:tblGrid>
              <a:tr h="234505">
                <a:tc rowSpan="7">
                  <a:txBody>
                    <a:bodyPr/>
                    <a:lstStyle/>
                    <a:p>
                      <a:pPr algn="ctr"/>
                      <a:r>
                        <a:rPr kumimoji="1" lang="ja-JP" altLang="en-US" sz="1100" dirty="0">
                          <a:latin typeface="Meiryo UI" panose="020B0604030504040204" pitchFamily="50" charset="-128"/>
                          <a:ea typeface="Meiryo UI" panose="020B0604030504040204" pitchFamily="50" charset="-128"/>
                        </a:rPr>
                        <a:t>変異株置き換わりの割合</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都府県</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３月上旬</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４月上旬</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５月上旬</a:t>
                      </a: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６月上旬</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56015094"/>
                  </a:ext>
                </a:extLst>
              </a:tr>
              <a:tr h="234505">
                <a:tc v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東京都</a:t>
                      </a:r>
                    </a:p>
                  </a:txBody>
                  <a:tcPr anchor="ctr"/>
                </a:tc>
                <a:tc>
                  <a:txBody>
                    <a:bodyPr/>
                    <a:lstStyle/>
                    <a:p>
                      <a:pPr algn="ct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約</a:t>
                      </a:r>
                      <a:r>
                        <a:rPr kumimoji="1" lang="en-US" altLang="ja-JP" sz="1200" dirty="0">
                          <a:latin typeface="Meiryo UI" panose="020B0604030504040204" pitchFamily="50" charset="-128"/>
                          <a:ea typeface="Meiryo UI" panose="020B0604030504040204" pitchFamily="50" charset="-128"/>
                        </a:rPr>
                        <a:t>0.25</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約</a:t>
                      </a:r>
                      <a:r>
                        <a:rPr kumimoji="1" lang="en-US" altLang="ja-JP" sz="1200" dirty="0">
                          <a:latin typeface="Meiryo UI" panose="020B0604030504040204" pitchFamily="50" charset="-128"/>
                          <a:ea typeface="Meiryo UI" panose="020B0604030504040204" pitchFamily="50" charset="-128"/>
                        </a:rPr>
                        <a:t>0.75</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約</a:t>
                      </a:r>
                      <a:r>
                        <a:rPr kumimoji="1" lang="en-US" altLang="ja-JP" sz="1200" dirty="0" smtClean="0">
                          <a:latin typeface="Meiryo UI" panose="020B0604030504040204" pitchFamily="50" charset="-128"/>
                          <a:ea typeface="Meiryo UI" panose="020B0604030504040204" pitchFamily="50" charset="-128"/>
                        </a:rPr>
                        <a:t>1.00</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4192068"/>
                  </a:ext>
                </a:extLst>
              </a:tr>
              <a:tr h="234505">
                <a:tc v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大阪府</a:t>
                      </a:r>
                    </a:p>
                  </a:txBody>
                  <a:tcPr anchor="ctr"/>
                </a:tc>
                <a:tc>
                  <a:txBody>
                    <a:bodyPr/>
                    <a:lstStyle/>
                    <a:p>
                      <a:pPr algn="ctr"/>
                      <a:r>
                        <a:rPr kumimoji="1" lang="ja-JP" altLang="en-US" sz="1600" b="1" dirty="0">
                          <a:latin typeface="Meiryo UI" panose="020B0604030504040204" pitchFamily="50" charset="-128"/>
                          <a:ea typeface="Meiryo UI" panose="020B0604030504040204" pitchFamily="50" charset="-128"/>
                        </a:rPr>
                        <a:t>約</a:t>
                      </a:r>
                      <a:r>
                        <a:rPr kumimoji="1" lang="en-US" altLang="ja-JP" sz="1600" b="1" dirty="0">
                          <a:latin typeface="Meiryo UI" panose="020B0604030504040204" pitchFamily="50" charset="-128"/>
                          <a:ea typeface="Meiryo UI" panose="020B0604030504040204" pitchFamily="50" charset="-128"/>
                        </a:rPr>
                        <a:t>0.25</a:t>
                      </a:r>
                      <a:endParaRPr kumimoji="1" lang="ja-JP" altLang="en-US" sz="16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600" b="1" dirty="0">
                          <a:latin typeface="Meiryo UI" panose="020B0604030504040204" pitchFamily="50" charset="-128"/>
                          <a:ea typeface="Meiryo UI" panose="020B0604030504040204" pitchFamily="50" charset="-128"/>
                        </a:rPr>
                        <a:t>約</a:t>
                      </a:r>
                      <a:r>
                        <a:rPr kumimoji="1" lang="en-US" altLang="ja-JP" sz="1600" b="1" dirty="0">
                          <a:latin typeface="Meiryo UI" panose="020B0604030504040204" pitchFamily="50" charset="-128"/>
                          <a:ea typeface="Meiryo UI" panose="020B0604030504040204" pitchFamily="50" charset="-128"/>
                        </a:rPr>
                        <a:t>0.75</a:t>
                      </a:r>
                      <a:endParaRPr kumimoji="1" lang="ja-JP" altLang="en-US" sz="16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600" b="1" dirty="0">
                          <a:latin typeface="Meiryo UI" panose="020B0604030504040204" pitchFamily="50" charset="-128"/>
                          <a:ea typeface="Meiryo UI" panose="020B0604030504040204" pitchFamily="50" charset="-128"/>
                        </a:rPr>
                        <a:t>約</a:t>
                      </a:r>
                      <a:r>
                        <a:rPr kumimoji="1" lang="en-US" altLang="ja-JP" sz="1600" b="1" dirty="0">
                          <a:latin typeface="Meiryo UI" panose="020B0604030504040204" pitchFamily="50" charset="-128"/>
                          <a:ea typeface="Meiryo UI" panose="020B0604030504040204" pitchFamily="50" charset="-128"/>
                        </a:rPr>
                        <a:t>1.00</a:t>
                      </a:r>
                      <a:endParaRPr kumimoji="1" lang="ja-JP" altLang="en-US" sz="16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600" b="1" dirty="0" smtClean="0">
                          <a:latin typeface="Meiryo UI" panose="020B0604030504040204" pitchFamily="50" charset="-128"/>
                          <a:ea typeface="Meiryo UI" panose="020B0604030504040204" pitchFamily="50" charset="-128"/>
                        </a:rPr>
                        <a:t>約</a:t>
                      </a:r>
                      <a:r>
                        <a:rPr kumimoji="1" lang="en-US" altLang="ja-JP" sz="1600" b="1" dirty="0" smtClean="0">
                          <a:latin typeface="Meiryo UI" panose="020B0604030504040204" pitchFamily="50" charset="-128"/>
                          <a:ea typeface="Meiryo UI" panose="020B0604030504040204" pitchFamily="50" charset="-128"/>
                        </a:rPr>
                        <a:t>1.00</a:t>
                      </a:r>
                      <a:endParaRPr kumimoji="1" lang="ja-JP" altLang="en-US" sz="16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49694217"/>
                  </a:ext>
                </a:extLst>
              </a:tr>
              <a:tr h="234505">
                <a:tc v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京都府</a:t>
                      </a:r>
                    </a:p>
                  </a:txBody>
                  <a:tcPr anchor="ctr"/>
                </a:tc>
                <a:tc>
                  <a:txBody>
                    <a:bodyPr/>
                    <a:lstStyle/>
                    <a:p>
                      <a:pPr algn="ctr"/>
                      <a:r>
                        <a:rPr kumimoji="1" lang="ja-JP" altLang="en-US" sz="1600" b="1" dirty="0">
                          <a:latin typeface="Meiryo UI" panose="020B0604030504040204" pitchFamily="50" charset="-128"/>
                          <a:ea typeface="Meiryo UI" panose="020B0604030504040204" pitchFamily="50" charset="-128"/>
                        </a:rPr>
                        <a:t>約</a:t>
                      </a:r>
                      <a:r>
                        <a:rPr kumimoji="1" lang="en-US" altLang="ja-JP" sz="1600" b="1" dirty="0">
                          <a:latin typeface="Meiryo UI" panose="020B0604030504040204" pitchFamily="50" charset="-128"/>
                          <a:ea typeface="Meiryo UI" panose="020B0604030504040204" pitchFamily="50" charset="-128"/>
                        </a:rPr>
                        <a:t>0.25</a:t>
                      </a:r>
                      <a:endParaRPr kumimoji="1" lang="ja-JP" altLang="en-US" sz="16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600" b="1" dirty="0">
                          <a:latin typeface="Meiryo UI" panose="020B0604030504040204" pitchFamily="50" charset="-128"/>
                          <a:ea typeface="Meiryo UI" panose="020B0604030504040204" pitchFamily="50" charset="-128"/>
                        </a:rPr>
                        <a:t>約</a:t>
                      </a:r>
                      <a:r>
                        <a:rPr kumimoji="1" lang="en-US" altLang="ja-JP" sz="1600" b="1" dirty="0">
                          <a:latin typeface="Meiryo UI" panose="020B0604030504040204" pitchFamily="50" charset="-128"/>
                          <a:ea typeface="Meiryo UI" panose="020B0604030504040204" pitchFamily="50" charset="-128"/>
                        </a:rPr>
                        <a:t>0.75</a:t>
                      </a:r>
                      <a:endParaRPr kumimoji="1" lang="ja-JP" altLang="en-US" sz="16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600" b="1" dirty="0">
                          <a:latin typeface="Meiryo UI" panose="020B0604030504040204" pitchFamily="50" charset="-128"/>
                          <a:ea typeface="Meiryo UI" panose="020B0604030504040204" pitchFamily="50" charset="-128"/>
                        </a:rPr>
                        <a:t>約</a:t>
                      </a:r>
                      <a:r>
                        <a:rPr kumimoji="1" lang="en-US" altLang="ja-JP" sz="1600" b="1" dirty="0">
                          <a:latin typeface="Meiryo UI" panose="020B0604030504040204" pitchFamily="50" charset="-128"/>
                          <a:ea typeface="Meiryo UI" panose="020B0604030504040204" pitchFamily="50" charset="-128"/>
                        </a:rPr>
                        <a:t>1.00</a:t>
                      </a:r>
                      <a:endParaRPr kumimoji="1" lang="ja-JP" altLang="en-US" sz="16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600" b="1" dirty="0" smtClean="0">
                          <a:latin typeface="Meiryo UI" panose="020B0604030504040204" pitchFamily="50" charset="-128"/>
                          <a:ea typeface="Meiryo UI" panose="020B0604030504040204" pitchFamily="50" charset="-128"/>
                        </a:rPr>
                        <a:t>約</a:t>
                      </a:r>
                      <a:r>
                        <a:rPr kumimoji="1" lang="en-US" altLang="ja-JP" sz="1600" b="1" dirty="0" smtClean="0">
                          <a:latin typeface="Meiryo UI" panose="020B0604030504040204" pitchFamily="50" charset="-128"/>
                          <a:ea typeface="Meiryo UI" panose="020B0604030504040204" pitchFamily="50" charset="-128"/>
                        </a:rPr>
                        <a:t>1.00</a:t>
                      </a:r>
                      <a:endParaRPr kumimoji="1" lang="ja-JP" altLang="en-US" sz="16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822046704"/>
                  </a:ext>
                </a:extLst>
              </a:tr>
              <a:tr h="234505">
                <a:tc v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兵庫県</a:t>
                      </a:r>
                    </a:p>
                  </a:txBody>
                  <a:tcPr anchor="ctr"/>
                </a:tc>
                <a:tc>
                  <a:txBody>
                    <a:bodyPr/>
                    <a:lstStyle/>
                    <a:p>
                      <a:pPr algn="ctr"/>
                      <a:r>
                        <a:rPr kumimoji="1" lang="ja-JP" altLang="en-US" sz="1600" b="1" dirty="0">
                          <a:latin typeface="Meiryo UI" panose="020B0604030504040204" pitchFamily="50" charset="-128"/>
                          <a:ea typeface="Meiryo UI" panose="020B0604030504040204" pitchFamily="50" charset="-128"/>
                        </a:rPr>
                        <a:t>約</a:t>
                      </a:r>
                      <a:r>
                        <a:rPr kumimoji="1" lang="en-US" altLang="ja-JP" sz="1600" b="1" dirty="0">
                          <a:latin typeface="Meiryo UI" panose="020B0604030504040204" pitchFamily="50" charset="-128"/>
                          <a:ea typeface="Meiryo UI" panose="020B0604030504040204" pitchFamily="50" charset="-128"/>
                        </a:rPr>
                        <a:t>0.25</a:t>
                      </a:r>
                      <a:endParaRPr kumimoji="1" lang="ja-JP" altLang="en-US" sz="16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600" b="1" dirty="0">
                          <a:latin typeface="Meiryo UI" panose="020B0604030504040204" pitchFamily="50" charset="-128"/>
                          <a:ea typeface="Meiryo UI" panose="020B0604030504040204" pitchFamily="50" charset="-128"/>
                        </a:rPr>
                        <a:t>約</a:t>
                      </a:r>
                      <a:r>
                        <a:rPr kumimoji="1" lang="en-US" altLang="ja-JP" sz="1600" b="1" dirty="0">
                          <a:latin typeface="Meiryo UI" panose="020B0604030504040204" pitchFamily="50" charset="-128"/>
                          <a:ea typeface="Meiryo UI" panose="020B0604030504040204" pitchFamily="50" charset="-128"/>
                        </a:rPr>
                        <a:t>0.75</a:t>
                      </a:r>
                      <a:endParaRPr kumimoji="1" lang="ja-JP" altLang="en-US" sz="16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600" b="1" dirty="0">
                          <a:latin typeface="Meiryo UI" panose="020B0604030504040204" pitchFamily="50" charset="-128"/>
                          <a:ea typeface="Meiryo UI" panose="020B0604030504040204" pitchFamily="50" charset="-128"/>
                        </a:rPr>
                        <a:t>約</a:t>
                      </a:r>
                      <a:r>
                        <a:rPr kumimoji="1" lang="en-US" altLang="ja-JP" sz="1600" b="1" dirty="0">
                          <a:latin typeface="Meiryo UI" panose="020B0604030504040204" pitchFamily="50" charset="-128"/>
                          <a:ea typeface="Meiryo UI" panose="020B0604030504040204" pitchFamily="50" charset="-128"/>
                        </a:rPr>
                        <a:t>1.00</a:t>
                      </a:r>
                      <a:endParaRPr kumimoji="1" lang="ja-JP" altLang="en-US" sz="1600" b="1"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600" b="1" dirty="0" smtClean="0">
                          <a:latin typeface="Meiryo UI" panose="020B0604030504040204" pitchFamily="50" charset="-128"/>
                          <a:ea typeface="Meiryo UI" panose="020B0604030504040204" pitchFamily="50" charset="-128"/>
                        </a:rPr>
                        <a:t>約</a:t>
                      </a:r>
                      <a:r>
                        <a:rPr kumimoji="1" lang="en-US" altLang="ja-JP" sz="1600" b="1" dirty="0" smtClean="0">
                          <a:latin typeface="Meiryo UI" panose="020B0604030504040204" pitchFamily="50" charset="-128"/>
                          <a:ea typeface="Meiryo UI" panose="020B0604030504040204" pitchFamily="50" charset="-128"/>
                        </a:rPr>
                        <a:t>1.00</a:t>
                      </a:r>
                      <a:endParaRPr kumimoji="1" lang="ja-JP" altLang="en-US" sz="1600" b="1"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069505981"/>
                  </a:ext>
                </a:extLst>
              </a:tr>
              <a:tr h="234505">
                <a:tc v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愛知県</a:t>
                      </a: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約</a:t>
                      </a:r>
                      <a:r>
                        <a:rPr kumimoji="1" lang="en-US" altLang="ja-JP" sz="1200" dirty="0">
                          <a:latin typeface="Meiryo UI" panose="020B0604030504040204" pitchFamily="50" charset="-128"/>
                          <a:ea typeface="Meiryo UI" panose="020B0604030504040204" pitchFamily="50" charset="-128"/>
                        </a:rPr>
                        <a:t>0.20</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約</a:t>
                      </a:r>
                      <a:r>
                        <a:rPr kumimoji="1" lang="en-US" altLang="ja-JP" sz="1200" dirty="0">
                          <a:latin typeface="Meiryo UI" panose="020B0604030504040204" pitchFamily="50" charset="-128"/>
                          <a:ea typeface="Meiryo UI" panose="020B0604030504040204" pitchFamily="50" charset="-128"/>
                        </a:rPr>
                        <a:t>0.50</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約</a:t>
                      </a:r>
                      <a:r>
                        <a:rPr kumimoji="1" lang="en-US" altLang="ja-JP" sz="1200" dirty="0">
                          <a:latin typeface="Meiryo UI" panose="020B0604030504040204" pitchFamily="50" charset="-128"/>
                          <a:ea typeface="Meiryo UI" panose="020B0604030504040204" pitchFamily="50" charset="-128"/>
                        </a:rPr>
                        <a:t>0.85</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約</a:t>
                      </a:r>
                      <a:r>
                        <a:rPr kumimoji="1" lang="en-US" altLang="ja-JP" sz="1200" dirty="0" smtClean="0">
                          <a:latin typeface="Meiryo UI" panose="020B0604030504040204" pitchFamily="50" charset="-128"/>
                          <a:ea typeface="Meiryo UI" panose="020B0604030504040204" pitchFamily="50" charset="-128"/>
                        </a:rPr>
                        <a:t>1.00</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579657826"/>
                  </a:ext>
                </a:extLst>
              </a:tr>
              <a:tr h="234505">
                <a:tc vMerge="1">
                  <a:txBody>
                    <a:bodyPr/>
                    <a:lstStyle/>
                    <a:p>
                      <a:pPr algn="ct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福岡県</a:t>
                      </a:r>
                    </a:p>
                  </a:txBody>
                  <a:tcPr anchor="ctr"/>
                </a:tc>
                <a:tc>
                  <a:txBody>
                    <a:bodyPr/>
                    <a:lstStyle/>
                    <a:p>
                      <a:pPr algn="ct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約</a:t>
                      </a:r>
                      <a:r>
                        <a:rPr kumimoji="1" lang="en-US" altLang="ja-JP" sz="1200" dirty="0">
                          <a:latin typeface="Meiryo UI" panose="020B0604030504040204" pitchFamily="50" charset="-128"/>
                          <a:ea typeface="Meiryo UI" panose="020B0604030504040204" pitchFamily="50" charset="-128"/>
                        </a:rPr>
                        <a:t>0.25</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a:latin typeface="Meiryo UI" panose="020B0604030504040204" pitchFamily="50" charset="-128"/>
                          <a:ea typeface="Meiryo UI" panose="020B0604030504040204" pitchFamily="50" charset="-128"/>
                        </a:rPr>
                        <a:t>約</a:t>
                      </a:r>
                      <a:r>
                        <a:rPr kumimoji="1" lang="en-US" altLang="ja-JP" sz="1200" dirty="0">
                          <a:latin typeface="Meiryo UI" panose="020B0604030504040204" pitchFamily="50" charset="-128"/>
                          <a:ea typeface="Meiryo UI" panose="020B0604030504040204" pitchFamily="50" charset="-128"/>
                        </a:rPr>
                        <a:t>1.00</a:t>
                      </a:r>
                      <a:endParaRPr kumimoji="1" lang="ja-JP" altLang="en-US" sz="120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200" dirty="0" smtClean="0">
                          <a:latin typeface="Meiryo UI" panose="020B0604030504040204" pitchFamily="50" charset="-128"/>
                          <a:ea typeface="Meiryo UI" panose="020B0604030504040204" pitchFamily="50" charset="-128"/>
                        </a:rPr>
                        <a:t>約</a:t>
                      </a:r>
                      <a:r>
                        <a:rPr kumimoji="1" lang="en-US" altLang="ja-JP" sz="1200" dirty="0" smtClean="0">
                          <a:latin typeface="Meiryo UI" panose="020B0604030504040204" pitchFamily="50" charset="-128"/>
                          <a:ea typeface="Meiryo UI" panose="020B0604030504040204" pitchFamily="50" charset="-128"/>
                        </a:rPr>
                        <a:t>1.00</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2495648320"/>
                  </a:ext>
                </a:extLst>
              </a:tr>
            </a:tbl>
          </a:graphicData>
        </a:graphic>
      </p:graphicFrame>
      <p:sp>
        <p:nvSpPr>
          <p:cNvPr id="10" name="テキスト ボックス 9">
            <a:extLst>
              <a:ext uri="{FF2B5EF4-FFF2-40B4-BE49-F238E27FC236}">
                <a16:creationId xmlns:a16="http://schemas.microsoft.com/office/drawing/2014/main" id="{D62215A3-5AFE-448A-AB16-1BA7B47CE0C9}"/>
              </a:ext>
            </a:extLst>
          </p:cNvPr>
          <p:cNvSpPr txBox="1"/>
          <p:nvPr/>
        </p:nvSpPr>
        <p:spPr>
          <a:xfrm>
            <a:off x="0" y="6588365"/>
            <a:ext cx="10760627"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501Y</a:t>
            </a:r>
            <a:r>
              <a:rPr kumimoji="1" lang="ja-JP" altLang="en-US" sz="1000" dirty="0">
                <a:latin typeface="Meiryo UI" panose="020B0604030504040204" pitchFamily="50" charset="-128"/>
                <a:ea typeface="Meiryo UI" panose="020B0604030504040204" pitchFamily="50" charset="-128"/>
              </a:rPr>
              <a:t>変異検出数／</a:t>
            </a:r>
            <a:r>
              <a:rPr kumimoji="1" lang="en-US" altLang="ja-JP" sz="1000" dirty="0">
                <a:latin typeface="Meiryo UI" panose="020B0604030504040204" pitchFamily="50" charset="-128"/>
                <a:ea typeface="Meiryo UI" panose="020B0604030504040204" pitchFamily="50" charset="-128"/>
              </a:rPr>
              <a:t>501Y</a:t>
            </a:r>
            <a:r>
              <a:rPr kumimoji="1" lang="ja-JP" altLang="en-US" sz="1000" dirty="0">
                <a:latin typeface="Meiryo UI" panose="020B0604030504040204" pitchFamily="50" charset="-128"/>
                <a:ea typeface="Meiryo UI" panose="020B0604030504040204" pitchFamily="50" charset="-128"/>
              </a:rPr>
              <a:t>ー</a:t>
            </a:r>
            <a:r>
              <a:rPr kumimoji="1" lang="en-US" altLang="ja-JP" sz="1000" dirty="0">
                <a:latin typeface="Meiryo UI" panose="020B0604030504040204" pitchFamily="50" charset="-128"/>
                <a:ea typeface="Meiryo UI" panose="020B0604030504040204" pitchFamily="50" charset="-128"/>
              </a:rPr>
              <a:t>PCR</a:t>
            </a:r>
            <a:r>
              <a:rPr kumimoji="1" lang="ja-JP" altLang="en-US" sz="1000" dirty="0">
                <a:latin typeface="Meiryo UI" panose="020B0604030504040204" pitchFamily="50" charset="-128"/>
                <a:ea typeface="Meiryo UI" panose="020B0604030504040204" pitchFamily="50" charset="-128"/>
              </a:rPr>
              <a:t>スクリーニング件数（</a:t>
            </a:r>
            <a:r>
              <a:rPr kumimoji="1" lang="ja-JP" altLang="en-US" sz="1000" dirty="0" smtClean="0">
                <a:latin typeface="Meiryo UI" panose="020B0604030504040204" pitchFamily="50" charset="-128"/>
                <a:ea typeface="Meiryo UI" panose="020B0604030504040204" pitchFamily="50" charset="-128"/>
              </a:rPr>
              <a:t>第</a:t>
            </a:r>
            <a:r>
              <a:rPr lang="en-US" altLang="ja-JP" sz="1000" dirty="0">
                <a:latin typeface="Meiryo UI" panose="020B0604030504040204" pitchFamily="50" charset="-128"/>
                <a:ea typeface="Meiryo UI" panose="020B0604030504040204" pitchFamily="50" charset="-128"/>
              </a:rPr>
              <a:t>38</a:t>
            </a:r>
            <a:r>
              <a:rPr kumimoji="1" lang="ja-JP" altLang="en-US" sz="1000" dirty="0" smtClean="0">
                <a:latin typeface="Meiryo UI" panose="020B0604030504040204" pitchFamily="50" charset="-128"/>
                <a:ea typeface="Meiryo UI" panose="020B0604030504040204" pitchFamily="50" charset="-128"/>
              </a:rPr>
              <a:t>回</a:t>
            </a:r>
            <a:r>
              <a:rPr kumimoji="1" lang="ja-JP" altLang="en-US" sz="1000" dirty="0">
                <a:latin typeface="Meiryo UI" panose="020B0604030504040204" pitchFamily="50" charset="-128"/>
                <a:ea typeface="Meiryo UI" panose="020B0604030504040204" pitchFamily="50" charset="-128"/>
              </a:rPr>
              <a:t>アドバイザリーボード資料３－２を元に記載）。割合は大阪府が資料より推定したものであり、正確を期すものではない。</a:t>
            </a:r>
          </a:p>
        </p:txBody>
      </p:sp>
      <p:pic>
        <p:nvPicPr>
          <p:cNvPr id="3" name="図 2"/>
          <p:cNvPicPr>
            <a:picLocks noChangeAspect="1"/>
          </p:cNvPicPr>
          <p:nvPr/>
        </p:nvPicPr>
        <p:blipFill>
          <a:blip r:embed="rId3"/>
          <a:stretch>
            <a:fillRect/>
          </a:stretch>
        </p:blipFill>
        <p:spPr>
          <a:xfrm>
            <a:off x="103112" y="1452523"/>
            <a:ext cx="11985775" cy="3029975"/>
          </a:xfrm>
          <a:prstGeom prst="rect">
            <a:avLst/>
          </a:prstGeom>
        </p:spPr>
      </p:pic>
    </p:spTree>
    <p:extLst>
      <p:ext uri="{BB962C8B-B14F-4D97-AF65-F5344CB8AC3E}">
        <p14:creationId xmlns:p14="http://schemas.microsoft.com/office/powerpoint/2010/main" val="2320797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6304036" y="1847215"/>
            <a:ext cx="5645385" cy="4462659"/>
          </a:xfrm>
          <a:prstGeom prst="rect">
            <a:avLst/>
          </a:prstGeom>
        </p:spPr>
      </p:pic>
      <p:pic>
        <p:nvPicPr>
          <p:cNvPr id="5" name="図 4"/>
          <p:cNvPicPr>
            <a:picLocks noChangeAspect="1"/>
          </p:cNvPicPr>
          <p:nvPr/>
        </p:nvPicPr>
        <p:blipFill>
          <a:blip r:embed="rId4"/>
          <a:stretch>
            <a:fillRect/>
          </a:stretch>
        </p:blipFill>
        <p:spPr>
          <a:xfrm>
            <a:off x="253287" y="1780049"/>
            <a:ext cx="5742930" cy="4505334"/>
          </a:xfrm>
          <a:prstGeom prst="rect">
            <a:avLst/>
          </a:prstGeom>
        </p:spPr>
      </p:pic>
      <p:sp>
        <p:nvSpPr>
          <p:cNvPr id="9" name="正方形/長方形 8"/>
          <p:cNvSpPr/>
          <p:nvPr/>
        </p:nvSpPr>
        <p:spPr>
          <a:xfrm>
            <a:off x="0" y="13379"/>
            <a:ext cx="12192000" cy="524504"/>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smtClean="0">
                <a:latin typeface="+mn-ea"/>
              </a:rPr>
              <a:t>L452R</a:t>
            </a:r>
            <a:r>
              <a:rPr lang="ja-JP" altLang="en-US" sz="2800" b="1" dirty="0" smtClean="0">
                <a:latin typeface="+mn-ea"/>
              </a:rPr>
              <a:t>変異株スクリーニングの実施率及び陽性率</a:t>
            </a:r>
            <a:endParaRPr lang="en-US" altLang="ja-JP" sz="2800" b="1" dirty="0" smtClean="0">
              <a:latin typeface="+mn-ea"/>
            </a:endParaRPr>
          </a:p>
        </p:txBody>
      </p:sp>
      <p:sp>
        <p:nvSpPr>
          <p:cNvPr id="19" name="角丸四角形 18"/>
          <p:cNvSpPr/>
          <p:nvPr/>
        </p:nvSpPr>
        <p:spPr>
          <a:xfrm>
            <a:off x="103494" y="591696"/>
            <a:ext cx="11931337" cy="712669"/>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nSpc>
                <a:spcPts val="2000"/>
              </a:lnSpc>
            </a:pPr>
            <a:r>
              <a:rPr lang="ja-JP" altLang="en-US" sz="1400" dirty="0" smtClean="0">
                <a:solidFill>
                  <a:schemeClr val="tx1"/>
                </a:solidFill>
                <a:latin typeface="HGSｺﾞｼｯｸM" panose="020B0600000000000000" pitchFamily="50" charset="-128"/>
                <a:ea typeface="HGSｺﾞｼｯｸM" panose="020B0600000000000000" pitchFamily="50" charset="-128"/>
              </a:rPr>
              <a:t>○一般財団法人阪大微生物病研究会でのスクリーニングが始まった５月下旬から１週間毎に集計。（国が委託する大手民間検査機関分も含む）</a:t>
            </a:r>
            <a:endParaRPr lang="en-US" altLang="ja-JP" sz="1400" dirty="0" smtClean="0">
              <a:solidFill>
                <a:schemeClr val="tx1"/>
              </a:solidFill>
              <a:latin typeface="HGSｺﾞｼｯｸM" panose="020B0600000000000000" pitchFamily="50" charset="-128"/>
              <a:ea typeface="HGSｺﾞｼｯｸM" panose="020B0600000000000000" pitchFamily="50" charset="-128"/>
            </a:endParaRPr>
          </a:p>
          <a:p>
            <a:pPr>
              <a:lnSpc>
                <a:spcPts val="2000"/>
              </a:lnSpc>
            </a:pPr>
            <a:r>
              <a:rPr lang="ja-JP" altLang="en-US" sz="1400" dirty="0" smtClean="0">
                <a:solidFill>
                  <a:schemeClr val="tx1"/>
                </a:solidFill>
                <a:latin typeface="HGSｺﾞｼｯｸM" panose="020B0600000000000000" pitchFamily="50" charset="-128"/>
                <a:ea typeface="HGSｺﾞｼｯｸM" panose="020B0600000000000000" pitchFamily="50" charset="-128"/>
              </a:rPr>
              <a:t>　新規陽性者及びスクリーニング陽性数は当該週の公表数、スクリーニング検査数は当該週に結果判明した件数として、実施率及び陽性率を算出。</a:t>
            </a:r>
          </a:p>
        </p:txBody>
      </p:sp>
      <p:sp>
        <p:nvSpPr>
          <p:cNvPr id="20" name="正方形/長方形 19"/>
          <p:cNvSpPr/>
          <p:nvPr/>
        </p:nvSpPr>
        <p:spPr>
          <a:xfrm>
            <a:off x="188259" y="1634777"/>
            <a:ext cx="5921188" cy="467509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500" b="1" dirty="0" smtClean="0">
              <a:latin typeface="HGSｺﾞｼｯｸM" panose="020B0600000000000000" pitchFamily="50" charset="-128"/>
              <a:ea typeface="HGSｺﾞｼｯｸM" panose="020B0600000000000000" pitchFamily="50" charset="-128"/>
            </a:endParaRPr>
          </a:p>
        </p:txBody>
      </p:sp>
      <p:sp>
        <p:nvSpPr>
          <p:cNvPr id="3" name="正方形/長方形 2"/>
          <p:cNvSpPr/>
          <p:nvPr/>
        </p:nvSpPr>
        <p:spPr>
          <a:xfrm>
            <a:off x="180638" y="1431577"/>
            <a:ext cx="5945821" cy="3484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latin typeface="HGSｺﾞｼｯｸM" panose="020B0600000000000000" pitchFamily="50" charset="-128"/>
                <a:ea typeface="HGSｺﾞｼｯｸM" panose="020B0600000000000000" pitchFamily="50" charset="-128"/>
              </a:rPr>
              <a:t>新規陽性者数及びスクリーニング検査数（実施率）</a:t>
            </a:r>
            <a:endParaRPr lang="en-US" altLang="ja-JP" sz="1600" b="1" dirty="0" smtClean="0">
              <a:latin typeface="HGSｺﾞｼｯｸM" panose="020B0600000000000000" pitchFamily="50" charset="-128"/>
              <a:ea typeface="HGSｺﾞｼｯｸM" panose="020B0600000000000000" pitchFamily="50" charset="-128"/>
            </a:endParaRPr>
          </a:p>
        </p:txBody>
      </p:sp>
      <p:sp>
        <p:nvSpPr>
          <p:cNvPr id="21" name="正方形/長方形 20"/>
          <p:cNvSpPr/>
          <p:nvPr/>
        </p:nvSpPr>
        <p:spPr>
          <a:xfrm>
            <a:off x="6220735" y="1629697"/>
            <a:ext cx="5814528" cy="4680177"/>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500" b="1" dirty="0" smtClean="0">
              <a:latin typeface="HGSｺﾞｼｯｸM" panose="020B0600000000000000" pitchFamily="50" charset="-128"/>
              <a:ea typeface="HGSｺﾞｼｯｸM" panose="020B0600000000000000" pitchFamily="50" charset="-128"/>
            </a:endParaRPr>
          </a:p>
        </p:txBody>
      </p:sp>
      <p:sp>
        <p:nvSpPr>
          <p:cNvPr id="4" name="正方形/長方形 3"/>
          <p:cNvSpPr/>
          <p:nvPr/>
        </p:nvSpPr>
        <p:spPr>
          <a:xfrm>
            <a:off x="6213115" y="1431577"/>
            <a:ext cx="5827228" cy="3484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ja-JP" altLang="en-US" sz="1600" b="1" dirty="0" smtClean="0">
                <a:latin typeface="HGSｺﾞｼｯｸM" panose="020B0600000000000000" pitchFamily="50" charset="-128"/>
                <a:ea typeface="HGSｺﾞｼｯｸM" panose="020B0600000000000000" pitchFamily="50" charset="-128"/>
              </a:rPr>
              <a:t>スクリーニング検査数と陽性数（陽性率）</a:t>
            </a:r>
            <a:endParaRPr lang="ja-JP" altLang="en-US" sz="1600" b="1" dirty="0">
              <a:latin typeface="HGSｺﾞｼｯｸM" panose="020B0600000000000000" pitchFamily="50" charset="-128"/>
              <a:ea typeface="HGSｺﾞｼｯｸM" panose="020B0600000000000000" pitchFamily="50" charset="-128"/>
            </a:endParaRPr>
          </a:p>
        </p:txBody>
      </p:sp>
      <p:sp>
        <p:nvSpPr>
          <p:cNvPr id="2" name="テキスト ボックス 1"/>
          <p:cNvSpPr txBox="1"/>
          <p:nvPr/>
        </p:nvSpPr>
        <p:spPr>
          <a:xfrm>
            <a:off x="260663" y="6360077"/>
            <a:ext cx="8472486" cy="461665"/>
          </a:xfrm>
          <a:prstGeom prst="rect">
            <a:avLst/>
          </a:prstGeom>
          <a:noFill/>
        </p:spPr>
        <p:txBody>
          <a:bodyPr wrap="square" rtlCol="0">
            <a:spAutoFit/>
          </a:bodyPr>
          <a:lstStyle/>
          <a:p>
            <a:r>
              <a:rPr kumimoji="1" lang="en-US" altLang="ja-JP" sz="1200" dirty="0" smtClean="0">
                <a:latin typeface="HGSｺﾞｼｯｸM" panose="020B0600000000000000" pitchFamily="50" charset="-128"/>
                <a:ea typeface="HGSｺﾞｼｯｸM" panose="020B0600000000000000" pitchFamily="50" charset="-128"/>
              </a:rPr>
              <a:t>※6/10</a:t>
            </a:r>
            <a:r>
              <a:rPr kumimoji="1" lang="ja-JP" altLang="en-US" sz="1200" dirty="0" smtClean="0">
                <a:latin typeface="HGSｺﾞｼｯｸM" panose="020B0600000000000000" pitchFamily="50" charset="-128"/>
                <a:ea typeface="HGSｺﾞｼｯｸM" panose="020B0600000000000000" pitchFamily="50" charset="-128"/>
              </a:rPr>
              <a:t>～</a:t>
            </a:r>
            <a:r>
              <a:rPr kumimoji="1" lang="en-US" altLang="ja-JP" sz="1200" dirty="0" smtClean="0">
                <a:latin typeface="HGSｺﾞｼｯｸM" panose="020B0600000000000000" pitchFamily="50" charset="-128"/>
                <a:ea typeface="HGSｺﾞｼｯｸM" panose="020B0600000000000000" pitchFamily="50" charset="-128"/>
              </a:rPr>
              <a:t>6/15</a:t>
            </a:r>
            <a:r>
              <a:rPr kumimoji="1" lang="ja-JP" altLang="en-US" sz="1200" dirty="0" smtClean="0">
                <a:latin typeface="HGSｺﾞｼｯｸM" panose="020B0600000000000000" pitchFamily="50" charset="-128"/>
                <a:ea typeface="HGSｺﾞｼｯｸM" panose="020B0600000000000000" pitchFamily="50" charset="-128"/>
              </a:rPr>
              <a:t>の週は、６日間</a:t>
            </a:r>
            <a:r>
              <a:rPr lang="ja-JP" altLang="en-US" sz="1200" dirty="0">
                <a:latin typeface="HGSｺﾞｼｯｸM" panose="020B0600000000000000" pitchFamily="50" charset="-128"/>
                <a:ea typeface="HGSｺﾞｼｯｸM" panose="020B0600000000000000" pitchFamily="50" charset="-128"/>
              </a:rPr>
              <a:t>の</a:t>
            </a:r>
            <a:r>
              <a:rPr lang="ja-JP" altLang="en-US" sz="1200" dirty="0" smtClean="0">
                <a:latin typeface="HGSｺﾞｼｯｸM" panose="020B0600000000000000" pitchFamily="50" charset="-128"/>
                <a:ea typeface="HGSｺﾞｼｯｸM" panose="020B0600000000000000" pitchFamily="50" charset="-128"/>
              </a:rPr>
              <a:t>集計値。</a:t>
            </a:r>
            <a:endParaRPr kumimoji="1" lang="en-US" altLang="ja-JP" sz="1200" dirty="0" smtClean="0">
              <a:latin typeface="HGSｺﾞｼｯｸM" panose="020B0600000000000000" pitchFamily="50" charset="-128"/>
              <a:ea typeface="HGSｺﾞｼｯｸM" panose="020B0600000000000000" pitchFamily="50" charset="-128"/>
            </a:endParaRPr>
          </a:p>
          <a:p>
            <a:r>
              <a:rPr kumimoji="1" lang="en-US" altLang="ja-JP" sz="1200" dirty="0" smtClean="0">
                <a:latin typeface="HGSｺﾞｼｯｸM" panose="020B0600000000000000" pitchFamily="50" charset="-128"/>
                <a:ea typeface="HGSｺﾞｼｯｸM" panose="020B0600000000000000" pitchFamily="50" charset="-128"/>
              </a:rPr>
              <a:t>※</a:t>
            </a:r>
            <a:r>
              <a:rPr kumimoji="1" lang="ja-JP" altLang="en-US" sz="1200" dirty="0" smtClean="0">
                <a:latin typeface="HGSｺﾞｼｯｸM" panose="020B0600000000000000" pitchFamily="50" charset="-128"/>
                <a:ea typeface="HGSｺﾞｼｯｸM" panose="020B0600000000000000" pitchFamily="50" charset="-128"/>
              </a:rPr>
              <a:t>スクリーニング検査数には、インド等への渡航歴がある者やデルタ株等陽性患者との接触歴がある者の検査数を含む。</a:t>
            </a:r>
            <a:endParaRPr kumimoji="1" lang="ja-JP" altLang="en-US" sz="1200" dirty="0">
              <a:latin typeface="HGSｺﾞｼｯｸM" panose="020B0600000000000000" pitchFamily="50" charset="-128"/>
              <a:ea typeface="HGSｺﾞｼｯｸM" panose="020B0600000000000000" pitchFamily="50" charset="-128"/>
            </a:endParaRPr>
          </a:p>
        </p:txBody>
      </p:sp>
      <p:sp>
        <p:nvSpPr>
          <p:cNvPr id="12" name="テキスト ボックス 1"/>
          <p:cNvSpPr txBox="1"/>
          <p:nvPr/>
        </p:nvSpPr>
        <p:spPr>
          <a:xfrm>
            <a:off x="5503937" y="1830252"/>
            <a:ext cx="644026" cy="33036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dirty="0">
                <a:latin typeface="HGSｺﾞｼｯｸM" panose="020B0600000000000000" pitchFamily="50" charset="-128"/>
                <a:ea typeface="HGSｺﾞｼｯｸM" panose="020B0600000000000000" pitchFamily="50" charset="-128"/>
              </a:rPr>
              <a:t>（％）</a:t>
            </a:r>
          </a:p>
        </p:txBody>
      </p:sp>
      <p:sp>
        <p:nvSpPr>
          <p:cNvPr id="14" name="テキスト ボックス 1"/>
          <p:cNvSpPr txBox="1"/>
          <p:nvPr/>
        </p:nvSpPr>
        <p:spPr>
          <a:xfrm>
            <a:off x="11429753" y="1820442"/>
            <a:ext cx="644026" cy="33036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900" dirty="0">
                <a:latin typeface="HGSｺﾞｼｯｸM" panose="020B0600000000000000" pitchFamily="50" charset="-128"/>
                <a:ea typeface="HGSｺﾞｼｯｸM" panose="020B0600000000000000" pitchFamily="50" charset="-128"/>
              </a:rPr>
              <a:t>（％）</a:t>
            </a:r>
          </a:p>
        </p:txBody>
      </p:sp>
      <p:sp>
        <p:nvSpPr>
          <p:cNvPr id="15" name="スライド番号プレースホルダー 1"/>
          <p:cNvSpPr>
            <a:spLocks noGrp="1"/>
          </p:cNvSpPr>
          <p:nvPr>
            <p:ph type="sldNum" sz="quarter" idx="12"/>
          </p:nvPr>
        </p:nvSpPr>
        <p:spPr>
          <a:xfrm>
            <a:off x="9303026" y="6508895"/>
            <a:ext cx="2743200" cy="365125"/>
          </a:xfrm>
        </p:spPr>
        <p:txBody>
          <a:bodyPr/>
          <a:lstStyle/>
          <a:p>
            <a:fld id="{F216AE56-EAD3-4706-B860-3EC2C2952B40}" type="slidenum">
              <a:rPr kumimoji="1" lang="ja-JP" altLang="en-US" smtClean="0"/>
              <a:t>7</a:t>
            </a:fld>
            <a:endParaRPr kumimoji="1" lang="ja-JP" altLang="en-US" dirty="0"/>
          </a:p>
        </p:txBody>
      </p:sp>
    </p:spTree>
    <p:extLst>
      <p:ext uri="{BB962C8B-B14F-4D97-AF65-F5344CB8AC3E}">
        <p14:creationId xmlns:p14="http://schemas.microsoft.com/office/powerpoint/2010/main" val="3287017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8258" y="1251908"/>
            <a:ext cx="11997968" cy="2066723"/>
          </a:xfrm>
          <a:prstGeom prst="rect">
            <a:avLst/>
          </a:prstGeom>
        </p:spPr>
      </p:pic>
      <p:graphicFrame>
        <p:nvGraphicFramePr>
          <p:cNvPr id="26" name="表 7">
            <a:extLst>
              <a:ext uri="{FF2B5EF4-FFF2-40B4-BE49-F238E27FC236}">
                <a16:creationId xmlns:a16="http://schemas.microsoft.com/office/drawing/2014/main" id="{E86D30FE-A379-4A64-9B57-6C5D7677809F}"/>
              </a:ext>
            </a:extLst>
          </p:cNvPr>
          <p:cNvGraphicFramePr>
            <a:graphicFrameLocks noGrp="1"/>
          </p:cNvGraphicFramePr>
          <p:nvPr>
            <p:extLst/>
          </p:nvPr>
        </p:nvGraphicFramePr>
        <p:xfrm>
          <a:off x="257195" y="4929658"/>
          <a:ext cx="11934805" cy="1828800"/>
        </p:xfrm>
        <a:graphic>
          <a:graphicData uri="http://schemas.openxmlformats.org/drawingml/2006/table">
            <a:tbl>
              <a:tblPr firstRow="1" bandRow="1">
                <a:tableStyleId>{5C22544A-7EE6-4342-B048-85BDC9FD1C3A}</a:tableStyleId>
              </a:tblPr>
              <a:tblGrid>
                <a:gridCol w="710505">
                  <a:extLst>
                    <a:ext uri="{9D8B030D-6E8A-4147-A177-3AD203B41FA5}">
                      <a16:colId xmlns:a16="http://schemas.microsoft.com/office/drawing/2014/main" val="2783153509"/>
                    </a:ext>
                  </a:extLst>
                </a:gridCol>
                <a:gridCol w="2759413">
                  <a:extLst>
                    <a:ext uri="{9D8B030D-6E8A-4147-A177-3AD203B41FA5}">
                      <a16:colId xmlns:a16="http://schemas.microsoft.com/office/drawing/2014/main" val="2337467840"/>
                    </a:ext>
                  </a:extLst>
                </a:gridCol>
                <a:gridCol w="4147378">
                  <a:extLst>
                    <a:ext uri="{9D8B030D-6E8A-4147-A177-3AD203B41FA5}">
                      <a16:colId xmlns:a16="http://schemas.microsoft.com/office/drawing/2014/main" val="466880256"/>
                    </a:ext>
                  </a:extLst>
                </a:gridCol>
                <a:gridCol w="4317509">
                  <a:extLst>
                    <a:ext uri="{9D8B030D-6E8A-4147-A177-3AD203B41FA5}">
                      <a16:colId xmlns:a16="http://schemas.microsoft.com/office/drawing/2014/main" val="4078800420"/>
                    </a:ext>
                  </a:extLst>
                </a:gridCol>
              </a:tblGrid>
              <a:tr h="234505">
                <a:tc>
                  <a:txBody>
                    <a:bodyPr/>
                    <a:lstStyle/>
                    <a:p>
                      <a:pPr algn="l"/>
                      <a:endParaRPr kumimoji="1" lang="ja-JP" altLang="en-US" sz="1200" dirty="0">
                        <a:latin typeface="Meiryo UI" panose="020B0604030504040204" pitchFamily="50" charset="-128"/>
                        <a:ea typeface="Meiryo UI" panose="020B0604030504040204" pitchFamily="50" charset="-128"/>
                      </a:endParaRPr>
                    </a:p>
                  </a:txBody>
                  <a:tcPr marL="72000" marR="36000" anchor="ct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まん延防止（</a:t>
                      </a:r>
                      <a:r>
                        <a:rPr kumimoji="1" lang="en-US" altLang="ja-JP" sz="1200" dirty="0" smtClean="0">
                          <a:solidFill>
                            <a:schemeClr val="tx1"/>
                          </a:solidFill>
                          <a:latin typeface="Meiryo UI" panose="020B0604030504040204" pitchFamily="50" charset="-128"/>
                          <a:ea typeface="Meiryo UI" panose="020B0604030504040204" pitchFamily="50" charset="-128"/>
                        </a:rPr>
                        <a:t>4/5~</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rPr>
                        <a:t>市内</a:t>
                      </a:r>
                      <a:r>
                        <a:rPr kumimoji="1" lang="en-US" altLang="ja-JP" sz="1200" dirty="0" smtClean="0">
                          <a:solidFill>
                            <a:schemeClr val="tx1"/>
                          </a:solidFill>
                          <a:latin typeface="Meiryo UI" panose="020B0604030504040204" pitchFamily="50" charset="-128"/>
                          <a:ea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anchor="ct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緊急事態措置（</a:t>
                      </a:r>
                      <a:r>
                        <a:rPr kumimoji="1" lang="en-US" altLang="ja-JP" sz="1200" dirty="0" smtClean="0">
                          <a:solidFill>
                            <a:schemeClr val="tx1"/>
                          </a:solidFill>
                          <a:latin typeface="Meiryo UI" panose="020B0604030504040204" pitchFamily="50" charset="-128"/>
                          <a:ea typeface="Meiryo UI" panose="020B0604030504040204" pitchFamily="50" charset="-128"/>
                        </a:rPr>
                        <a:t>4/25~5/31</a:t>
                      </a: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rPr>
                        <a:t>【</a:t>
                      </a:r>
                      <a:r>
                        <a:rPr kumimoji="1" lang="ja-JP" altLang="en-US" sz="1200" dirty="0" smtClean="0">
                          <a:solidFill>
                            <a:schemeClr val="tx1"/>
                          </a:solidFill>
                          <a:latin typeface="Meiryo UI" panose="020B0604030504040204" pitchFamily="50" charset="-128"/>
                          <a:ea typeface="Meiryo UI" panose="020B0604030504040204" pitchFamily="50" charset="-128"/>
                        </a:rPr>
                        <a:t>府域</a:t>
                      </a:r>
                      <a:r>
                        <a:rPr kumimoji="1" lang="ja-JP" altLang="en-US" sz="1200" baseline="0" dirty="0" smtClean="0">
                          <a:solidFill>
                            <a:schemeClr val="tx1"/>
                          </a:solidFill>
                          <a:latin typeface="Meiryo UI" panose="020B0604030504040204" pitchFamily="50" charset="-128"/>
                          <a:ea typeface="Meiryo UI" panose="020B0604030504040204" pitchFamily="50" charset="-128"/>
                        </a:rPr>
                        <a:t> </a:t>
                      </a:r>
                      <a:r>
                        <a:rPr kumimoji="1" lang="ja-JP" altLang="en-US" sz="1200" dirty="0" smtClean="0">
                          <a:solidFill>
                            <a:schemeClr val="tx1"/>
                          </a:solidFill>
                          <a:latin typeface="Meiryo UI" panose="020B0604030504040204" pitchFamily="50" charset="-128"/>
                          <a:ea typeface="Meiryo UI" panose="020B0604030504040204" pitchFamily="50" charset="-128"/>
                        </a:rPr>
                        <a:t>以下同</a:t>
                      </a:r>
                      <a:r>
                        <a:rPr kumimoji="1" lang="en-US" altLang="ja-JP" sz="1200" dirty="0" smtClean="0">
                          <a:solidFill>
                            <a:schemeClr val="tx1"/>
                          </a:solidFill>
                          <a:latin typeface="Meiryo UI" panose="020B0604030504040204" pitchFamily="50" charset="-128"/>
                          <a:ea typeface="Meiryo UI" panose="020B0604030504040204" pitchFamily="50" charset="-128"/>
                        </a:rPr>
                        <a:t>】</a:t>
                      </a:r>
                      <a:endParaRPr kumimoji="1" lang="ja-JP" altLang="en-US" sz="1200" dirty="0">
                        <a:solidFill>
                          <a:schemeClr val="tx1"/>
                        </a:solidFill>
                        <a:latin typeface="Meiryo UI" panose="020B0604030504040204" pitchFamily="50" charset="-128"/>
                        <a:ea typeface="Meiryo UI" panose="020B0604030504040204" pitchFamily="50" charset="-128"/>
                      </a:endParaRPr>
                    </a:p>
                  </a:txBody>
                  <a:tcPr marL="72000" marR="36000" anchor="ctr"/>
                </a:tc>
                <a:tc>
                  <a:txBody>
                    <a:bodyP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緊急事態措置（</a:t>
                      </a:r>
                      <a:r>
                        <a:rPr kumimoji="1" lang="en-US" altLang="ja-JP" sz="1200" dirty="0" smtClean="0">
                          <a:solidFill>
                            <a:schemeClr val="tx1"/>
                          </a:solidFill>
                          <a:latin typeface="Meiryo UI" panose="020B0604030504040204" pitchFamily="50" charset="-128"/>
                          <a:ea typeface="Meiryo UI" panose="020B0604030504040204" pitchFamily="50" charset="-128"/>
                        </a:rPr>
                        <a:t>6/1~6/20)</a:t>
                      </a:r>
                    </a:p>
                  </a:txBody>
                  <a:tcPr marL="72000" marR="36000" anchor="ctr"/>
                </a:tc>
                <a:extLst>
                  <a:ext uri="{0D108BD9-81ED-4DB2-BD59-A6C34878D82A}">
                    <a16:rowId xmlns:a16="http://schemas.microsoft.com/office/drawing/2014/main" val="2456015094"/>
                  </a:ext>
                </a:extLst>
              </a:tr>
              <a:tr h="351844">
                <a:tc>
                  <a:txBody>
                    <a:bodyPr/>
                    <a:lstStyle/>
                    <a:p>
                      <a:pPr algn="l"/>
                      <a:r>
                        <a:rPr kumimoji="1" lang="ja-JP" altLang="en-US" sz="1200" dirty="0" smtClean="0">
                          <a:latin typeface="Meiryo UI" panose="020B0604030504040204" pitchFamily="50" charset="-128"/>
                          <a:ea typeface="Meiryo UI" panose="020B0604030504040204" pitchFamily="50" charset="-128"/>
                        </a:rPr>
                        <a:t>飲食店</a:t>
                      </a:r>
                      <a:endParaRPr kumimoji="1" lang="en-US" altLang="ja-JP" sz="1200" dirty="0" smtClean="0">
                        <a:latin typeface="Meiryo UI" panose="020B0604030504040204" pitchFamily="50" charset="-128"/>
                        <a:ea typeface="Meiryo UI" panose="020B0604030504040204" pitchFamily="50" charset="-128"/>
                      </a:endParaRPr>
                    </a:p>
                  </a:txBody>
                  <a:tcPr marL="72000" marR="36000" anchor="ct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rPr>
                        <a:t>○時短要請等（</a:t>
                      </a:r>
                      <a:r>
                        <a:rPr kumimoji="1" lang="en-US" altLang="ja-JP" sz="1200" dirty="0" smtClean="0">
                          <a:solidFill>
                            <a:schemeClr val="tx1"/>
                          </a:solidFill>
                          <a:latin typeface="Meiryo UI" panose="020B0604030504040204" pitchFamily="50" charset="-128"/>
                          <a:ea typeface="Meiryo UI" panose="020B0604030504040204" pitchFamily="50" charset="-128"/>
                        </a:rPr>
                        <a:t>20</a:t>
                      </a:r>
                      <a:r>
                        <a:rPr kumimoji="1" lang="ja-JP" altLang="en-US" sz="1200" dirty="0" smtClean="0">
                          <a:solidFill>
                            <a:schemeClr val="tx1"/>
                          </a:solidFill>
                          <a:latin typeface="Meiryo UI" panose="020B0604030504040204" pitchFamily="50" charset="-128"/>
                          <a:ea typeface="Meiryo UI" panose="020B0604030504040204" pitchFamily="50" charset="-128"/>
                        </a:rPr>
                        <a:t>時）</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txBody>
                  <a:tcPr marL="72000" marR="36000" anchor="ct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rPr>
                        <a:t>○酒類・カﾗｵｹ提供　：休業要請</a:t>
                      </a:r>
                    </a:p>
                    <a:p>
                      <a:pPr algn="l"/>
                      <a:r>
                        <a:rPr kumimoji="1" lang="ja-JP" altLang="en-US" sz="1200" dirty="0" smtClean="0">
                          <a:solidFill>
                            <a:schemeClr val="tx1"/>
                          </a:solidFill>
                          <a:latin typeface="Meiryo UI" panose="020B0604030504040204" pitchFamily="50" charset="-128"/>
                          <a:ea typeface="Meiryo UI" panose="020B0604030504040204" pitchFamily="50" charset="-128"/>
                        </a:rPr>
                        <a:t>○酒類・ｶﾗｵｹ提供無：時短要請等（</a:t>
                      </a:r>
                      <a:r>
                        <a:rPr kumimoji="1" lang="en-US" altLang="ja-JP" sz="1200" dirty="0" smtClean="0">
                          <a:solidFill>
                            <a:schemeClr val="tx1"/>
                          </a:solidFill>
                          <a:latin typeface="Meiryo UI" panose="020B0604030504040204" pitchFamily="50" charset="-128"/>
                          <a:ea typeface="Meiryo UI" panose="020B0604030504040204" pitchFamily="50" charset="-128"/>
                        </a:rPr>
                        <a:t>20</a:t>
                      </a:r>
                      <a:r>
                        <a:rPr kumimoji="1" lang="ja-JP" altLang="en-US" sz="1200" dirty="0" smtClean="0">
                          <a:solidFill>
                            <a:schemeClr val="tx1"/>
                          </a:solidFill>
                          <a:latin typeface="Meiryo UI" panose="020B0604030504040204" pitchFamily="50" charset="-128"/>
                          <a:ea typeface="Meiryo UI" panose="020B0604030504040204" pitchFamily="50" charset="-128"/>
                        </a:rPr>
                        <a:t>時）</a:t>
                      </a:r>
                    </a:p>
                  </a:txBody>
                  <a:tcPr marL="72000" marR="36000" anchor="ct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rPr>
                        <a:t>○左記に同じ</a:t>
                      </a:r>
                    </a:p>
                  </a:txBody>
                  <a:tcPr marL="72000" marR="36000" anchor="ctr"/>
                </a:tc>
                <a:extLst>
                  <a:ext uri="{0D108BD9-81ED-4DB2-BD59-A6C34878D82A}">
                    <a16:rowId xmlns:a16="http://schemas.microsoft.com/office/drawing/2014/main" val="244192068"/>
                  </a:ext>
                </a:extLst>
              </a:tr>
              <a:tr h="477739">
                <a:tc>
                  <a:txBody>
                    <a:bodyPr/>
                    <a:lstStyle/>
                    <a:p>
                      <a:pPr algn="l"/>
                      <a:r>
                        <a:rPr kumimoji="1" lang="ja-JP" altLang="en-US" sz="1200" dirty="0" smtClean="0">
                          <a:latin typeface="Meiryo UI" panose="020B0604030504040204" pitchFamily="50" charset="-128"/>
                          <a:ea typeface="Meiryo UI" panose="020B0604030504040204" pitchFamily="50" charset="-128"/>
                        </a:rPr>
                        <a:t>飲食店以外の施設</a:t>
                      </a:r>
                      <a:endParaRPr kumimoji="1" lang="en-US" altLang="ja-JP" sz="1200" dirty="0" smtClean="0">
                        <a:latin typeface="Meiryo UI" panose="020B0604030504040204" pitchFamily="50" charset="-128"/>
                        <a:ea typeface="Meiryo UI" panose="020B0604030504040204" pitchFamily="50" charset="-128"/>
                      </a:endParaRPr>
                    </a:p>
                  </a:txBody>
                  <a:tcPr marL="72000" marR="36000" anchor="ct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rPr>
                        <a:t>○時短</a:t>
                      </a:r>
                      <a:r>
                        <a:rPr kumimoji="1" lang="ja-JP" altLang="en-US" sz="1200" smtClean="0">
                          <a:solidFill>
                            <a:schemeClr val="tx1"/>
                          </a:solidFill>
                          <a:latin typeface="Meiryo UI" panose="020B0604030504040204" pitchFamily="50" charset="-128"/>
                          <a:ea typeface="Meiryo UI" panose="020B0604030504040204" pitchFamily="50" charset="-128"/>
                        </a:rPr>
                        <a:t>協力依頼等</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rPr>
                        <a:t>20</a:t>
                      </a:r>
                      <a:r>
                        <a:rPr kumimoji="1" lang="ja-JP" altLang="en-US" sz="1200" dirty="0" smtClean="0">
                          <a:solidFill>
                            <a:schemeClr val="tx1"/>
                          </a:solidFill>
                          <a:latin typeface="Meiryo UI" panose="020B0604030504040204" pitchFamily="50" charset="-128"/>
                          <a:ea typeface="Meiryo UI" panose="020B0604030504040204" pitchFamily="50" charset="-128"/>
                        </a:rPr>
                        <a:t>時）</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txBody>
                  <a:tcPr marL="72000" marR="36000" anchor="ct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rPr>
                        <a:t>1000</a:t>
                      </a:r>
                      <a:r>
                        <a:rPr kumimoji="1" lang="ja-JP" altLang="en-US" sz="1200" dirty="0" smtClean="0">
                          <a:solidFill>
                            <a:schemeClr val="tx1"/>
                          </a:solidFill>
                          <a:latin typeface="Meiryo UI" panose="020B0604030504040204" pitchFamily="50" charset="-128"/>
                          <a:ea typeface="Meiryo UI" panose="020B0604030504040204" pitchFamily="50" charset="-128"/>
                        </a:rPr>
                        <a:t>㎡超　 ：休業要請</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rPr>
                        <a:t>1000</a:t>
                      </a:r>
                      <a:r>
                        <a:rPr kumimoji="1" lang="ja-JP" altLang="en-US" sz="1200" dirty="0" smtClean="0">
                          <a:solidFill>
                            <a:schemeClr val="tx1"/>
                          </a:solidFill>
                          <a:latin typeface="Meiryo UI" panose="020B0604030504040204" pitchFamily="50" charset="-128"/>
                          <a:ea typeface="Meiryo UI" panose="020B0604030504040204" pitchFamily="50" charset="-128"/>
                        </a:rPr>
                        <a:t>㎡以下：時短協力依頼等（</a:t>
                      </a:r>
                      <a:r>
                        <a:rPr kumimoji="1" lang="en-US" altLang="ja-JP" sz="1200" dirty="0" smtClean="0">
                          <a:solidFill>
                            <a:schemeClr val="tx1"/>
                          </a:solidFill>
                          <a:latin typeface="Meiryo UI" panose="020B0604030504040204" pitchFamily="50" charset="-128"/>
                          <a:ea typeface="Meiryo UI" panose="020B0604030504040204" pitchFamily="50" charset="-128"/>
                        </a:rPr>
                        <a:t>20</a:t>
                      </a:r>
                      <a:r>
                        <a:rPr kumimoji="1" lang="ja-JP" altLang="en-US" sz="1200" dirty="0" smtClean="0">
                          <a:solidFill>
                            <a:schemeClr val="tx1"/>
                          </a:solidFill>
                          <a:latin typeface="Meiryo UI" panose="020B0604030504040204" pitchFamily="50" charset="-128"/>
                          <a:ea typeface="Meiryo UI" panose="020B0604030504040204" pitchFamily="50" charset="-128"/>
                        </a:rPr>
                        <a:t>時）</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txBody>
                  <a:tcPr marL="72000" marR="36000" anchor="ct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rPr>
                        <a:t>1000㎡</a:t>
                      </a:r>
                      <a:r>
                        <a:rPr kumimoji="1" lang="ja-JP" altLang="en-US" sz="1200" dirty="0" smtClean="0">
                          <a:solidFill>
                            <a:schemeClr val="tx1"/>
                          </a:solidFill>
                          <a:latin typeface="Meiryo UI" panose="020B0604030504040204" pitchFamily="50" charset="-128"/>
                          <a:ea typeface="Meiryo UI" panose="020B0604030504040204" pitchFamily="50" charset="-128"/>
                        </a:rPr>
                        <a:t>超　 ：</a:t>
                      </a:r>
                      <a:r>
                        <a:rPr kumimoji="1" lang="ja-JP" altLang="en-US" sz="1200" b="1" dirty="0" smtClean="0">
                          <a:solidFill>
                            <a:schemeClr val="tx1"/>
                          </a:solidFill>
                          <a:latin typeface="Meiryo UI" panose="020B0604030504040204" pitchFamily="50" charset="-128"/>
                          <a:ea typeface="Meiryo UI" panose="020B0604030504040204" pitchFamily="50" charset="-128"/>
                        </a:rPr>
                        <a:t>平日　時短要請等（</a:t>
                      </a:r>
                      <a:r>
                        <a:rPr kumimoji="1" lang="en-US" altLang="ja-JP" sz="1200" b="1" dirty="0" smtClean="0">
                          <a:solidFill>
                            <a:schemeClr val="tx1"/>
                          </a:solidFill>
                          <a:latin typeface="Meiryo UI" panose="020B0604030504040204" pitchFamily="50" charset="-128"/>
                          <a:ea typeface="Meiryo UI" panose="020B0604030504040204" pitchFamily="50" charset="-128"/>
                        </a:rPr>
                        <a:t>20</a:t>
                      </a:r>
                      <a:r>
                        <a:rPr kumimoji="1" lang="ja-JP" altLang="en-US" sz="1200" b="1" dirty="0" smtClean="0">
                          <a:solidFill>
                            <a:schemeClr val="tx1"/>
                          </a:solidFill>
                          <a:latin typeface="Meiryo UI" panose="020B0604030504040204" pitchFamily="50" charset="-128"/>
                          <a:ea typeface="Meiryo UI" panose="020B0604030504040204" pitchFamily="50" charset="-128"/>
                        </a:rPr>
                        <a:t>時）</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algn="l"/>
                      <a:r>
                        <a:rPr kumimoji="1" lang="ja-JP" altLang="en-US" sz="1200" b="1" dirty="0" smtClean="0">
                          <a:solidFill>
                            <a:schemeClr val="tx1"/>
                          </a:solidFill>
                          <a:latin typeface="Meiryo UI" panose="020B0604030504040204" pitchFamily="50" charset="-128"/>
                          <a:ea typeface="Meiryo UI" panose="020B0604030504040204" pitchFamily="50" charset="-128"/>
                        </a:rPr>
                        <a:t>　　　　　　　　　　　</a:t>
                      </a:r>
                      <a:r>
                        <a:rPr kumimoji="1" lang="ja-JP" altLang="en-US" sz="1200" b="1" baseline="0" dirty="0" smtClean="0">
                          <a:solidFill>
                            <a:schemeClr val="tx1"/>
                          </a:solidFill>
                          <a:latin typeface="Meiryo UI" panose="020B0604030504040204" pitchFamily="50" charset="-128"/>
                          <a:ea typeface="Meiryo UI" panose="020B0604030504040204" pitchFamily="50" charset="-128"/>
                        </a:rPr>
                        <a:t> </a:t>
                      </a:r>
                      <a:r>
                        <a:rPr kumimoji="1" lang="ja-JP" altLang="en-US" sz="1200" b="1" dirty="0" smtClean="0">
                          <a:solidFill>
                            <a:schemeClr val="tx1"/>
                          </a:solidFill>
                          <a:latin typeface="Meiryo UI" panose="020B0604030504040204" pitchFamily="50" charset="-128"/>
                          <a:ea typeface="Meiryo UI" panose="020B0604030504040204" pitchFamily="50" charset="-128"/>
                        </a:rPr>
                        <a:t>土日　休業要請</a:t>
                      </a:r>
                      <a:endParaRPr kumimoji="1" lang="en-US" altLang="ja-JP" sz="1200" b="1" dirty="0" smtClean="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latin typeface="Meiryo UI" panose="020B0604030504040204" pitchFamily="50" charset="-128"/>
                          <a:ea typeface="Meiryo UI" panose="020B0604030504040204" pitchFamily="50" charset="-128"/>
                        </a:rPr>
                        <a:t>○</a:t>
                      </a:r>
                      <a:r>
                        <a:rPr kumimoji="1" lang="en-US" altLang="ja-JP" sz="1200" dirty="0" smtClean="0">
                          <a:solidFill>
                            <a:schemeClr val="tx1"/>
                          </a:solidFill>
                          <a:latin typeface="Meiryo UI" panose="020B0604030504040204" pitchFamily="50" charset="-128"/>
                          <a:ea typeface="Meiryo UI" panose="020B0604030504040204" pitchFamily="50" charset="-128"/>
                        </a:rPr>
                        <a:t>1000㎡</a:t>
                      </a:r>
                      <a:r>
                        <a:rPr kumimoji="1" lang="ja-JP" altLang="en-US" sz="1200" dirty="0" smtClean="0">
                          <a:solidFill>
                            <a:schemeClr val="tx1"/>
                          </a:solidFill>
                          <a:latin typeface="Meiryo UI" panose="020B0604030504040204" pitchFamily="50" charset="-128"/>
                          <a:ea typeface="Meiryo UI" panose="020B0604030504040204" pitchFamily="50" charset="-128"/>
                        </a:rPr>
                        <a:t>以下：時短協力依頼等（</a:t>
                      </a:r>
                      <a:r>
                        <a:rPr kumimoji="1" lang="en-US" altLang="ja-JP" sz="1200" dirty="0" smtClean="0">
                          <a:solidFill>
                            <a:schemeClr val="tx1"/>
                          </a:solidFill>
                          <a:latin typeface="Meiryo UI" panose="020B0604030504040204" pitchFamily="50" charset="-128"/>
                          <a:ea typeface="Meiryo UI" panose="020B0604030504040204" pitchFamily="50" charset="-128"/>
                        </a:rPr>
                        <a:t>20</a:t>
                      </a:r>
                      <a:r>
                        <a:rPr kumimoji="1" lang="ja-JP" altLang="en-US" sz="1200" dirty="0" smtClean="0">
                          <a:solidFill>
                            <a:schemeClr val="tx1"/>
                          </a:solidFill>
                          <a:latin typeface="Meiryo UI" panose="020B0604030504040204" pitchFamily="50" charset="-128"/>
                          <a:ea typeface="Meiryo UI" panose="020B0604030504040204" pitchFamily="50" charset="-128"/>
                        </a:rPr>
                        <a:t>時）</a:t>
                      </a:r>
                    </a:p>
                  </a:txBody>
                  <a:tcPr marL="72000" marR="36000" anchor="ctr"/>
                </a:tc>
                <a:extLst>
                  <a:ext uri="{0D108BD9-81ED-4DB2-BD59-A6C34878D82A}">
                    <a16:rowId xmlns:a16="http://schemas.microsoft.com/office/drawing/2014/main" val="2049328168"/>
                  </a:ext>
                </a:extLst>
              </a:tr>
              <a:tr h="234505">
                <a:tc>
                  <a:txBody>
                    <a:bodyPr/>
                    <a:lstStyle/>
                    <a:p>
                      <a:pPr algn="l"/>
                      <a:r>
                        <a:rPr kumimoji="1" lang="ja-JP" altLang="en-US" sz="1200" dirty="0" smtClean="0">
                          <a:latin typeface="Meiryo UI" panose="020B0604030504040204" pitchFamily="50" charset="-128"/>
                          <a:ea typeface="Meiryo UI" panose="020B0604030504040204" pitchFamily="50" charset="-128"/>
                        </a:rPr>
                        <a:t>イベ</a:t>
                      </a:r>
                      <a:endParaRPr kumimoji="1" lang="en-US" altLang="ja-JP" sz="1200" dirty="0" smtClean="0">
                        <a:latin typeface="Meiryo UI" panose="020B0604030504040204" pitchFamily="50" charset="-128"/>
                        <a:ea typeface="Meiryo UI" panose="020B0604030504040204" pitchFamily="50" charset="-128"/>
                      </a:endParaRPr>
                    </a:p>
                    <a:p>
                      <a:pPr algn="l"/>
                      <a:r>
                        <a:rPr kumimoji="1" lang="ja-JP" altLang="en-US" sz="1200" dirty="0" smtClean="0">
                          <a:latin typeface="Meiryo UI" panose="020B0604030504040204" pitchFamily="50" charset="-128"/>
                          <a:ea typeface="Meiryo UI" panose="020B0604030504040204" pitchFamily="50" charset="-128"/>
                        </a:rPr>
                        <a:t>ント</a:t>
                      </a:r>
                      <a:endParaRPr kumimoji="1" lang="en-US" altLang="ja-JP" sz="1200" dirty="0" smtClean="0">
                        <a:latin typeface="Meiryo UI" panose="020B0604030504040204" pitchFamily="50" charset="-128"/>
                        <a:ea typeface="Meiryo UI" panose="020B0604030504040204" pitchFamily="50" charset="-128"/>
                      </a:endParaRPr>
                    </a:p>
                  </a:txBody>
                  <a:tcPr marL="72000" marR="36000" anchor="ct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rPr>
                        <a:t>○上限</a:t>
                      </a:r>
                      <a:r>
                        <a:rPr kumimoji="1" lang="en-US" altLang="ja-JP" sz="1200" dirty="0" smtClean="0">
                          <a:solidFill>
                            <a:schemeClr val="tx1"/>
                          </a:solidFill>
                          <a:latin typeface="Meiryo UI" panose="020B0604030504040204" pitchFamily="50" charset="-128"/>
                          <a:ea typeface="Meiryo UI" panose="020B0604030504040204" pitchFamily="50" charset="-128"/>
                        </a:rPr>
                        <a:t>5000</a:t>
                      </a:r>
                      <a:r>
                        <a:rPr kumimoji="1" lang="ja-JP" altLang="en-US" sz="1200" dirty="0" smtClean="0">
                          <a:solidFill>
                            <a:schemeClr val="tx1"/>
                          </a:solidFill>
                          <a:latin typeface="Meiryo UI" panose="020B0604030504040204" pitchFamily="50" charset="-128"/>
                          <a:ea typeface="Meiryo UI" panose="020B0604030504040204" pitchFamily="50" charset="-128"/>
                        </a:rPr>
                        <a:t>人かつ収容率</a:t>
                      </a:r>
                      <a:r>
                        <a:rPr kumimoji="1" lang="en-US" altLang="ja-JP" sz="1200" dirty="0" smtClean="0">
                          <a:solidFill>
                            <a:schemeClr val="tx1"/>
                          </a:solidFill>
                          <a:latin typeface="Meiryo UI" panose="020B0604030504040204" pitchFamily="50" charset="-128"/>
                          <a:ea typeface="Meiryo UI" panose="020B0604030504040204" pitchFamily="50" charset="-128"/>
                        </a:rPr>
                        <a:t>50</a:t>
                      </a:r>
                      <a:r>
                        <a:rPr kumimoji="1" lang="ja-JP" altLang="en-US" sz="1200" dirty="0" smtClean="0">
                          <a:solidFill>
                            <a:schemeClr val="tx1"/>
                          </a:solidFill>
                          <a:latin typeface="Meiryo UI" panose="020B0604030504040204" pitchFamily="50" charset="-128"/>
                          <a:ea typeface="Meiryo UI" panose="020B0604030504040204" pitchFamily="50" charset="-128"/>
                        </a:rPr>
                        <a:t>％</a:t>
                      </a:r>
                      <a:endParaRPr kumimoji="1" lang="en-US" altLang="ja-JP" sz="1200" dirty="0" smtClean="0">
                        <a:solidFill>
                          <a:schemeClr val="tx1"/>
                        </a:solidFill>
                        <a:latin typeface="Meiryo UI" panose="020B0604030504040204" pitchFamily="50" charset="-128"/>
                        <a:ea typeface="Meiryo UI" panose="020B0604030504040204" pitchFamily="50" charset="-128"/>
                      </a:endParaRPr>
                    </a:p>
                    <a:p>
                      <a:pPr algn="l"/>
                      <a:r>
                        <a:rPr kumimoji="1" lang="ja-JP" altLang="en-US" sz="1200" dirty="0" smtClean="0">
                          <a:solidFill>
                            <a:schemeClr val="tx1"/>
                          </a:solidFill>
                          <a:latin typeface="Meiryo UI" panose="020B0604030504040204" pitchFamily="50" charset="-128"/>
                          <a:ea typeface="Meiryo UI" panose="020B0604030504040204" pitchFamily="50" charset="-128"/>
                        </a:rPr>
                        <a:t>　（大声あり）等</a:t>
                      </a:r>
                    </a:p>
                  </a:txBody>
                  <a:tcPr marL="72000" marR="36000" anchor="ct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rPr>
                        <a:t>○無観客開催要請</a:t>
                      </a:r>
                    </a:p>
                  </a:txBody>
                  <a:tcPr marL="72000" marR="36000" anchor="ctr"/>
                </a:tc>
                <a:tc>
                  <a:txBody>
                    <a:bodyPr/>
                    <a:lstStyle/>
                    <a:p>
                      <a:pPr algn="l"/>
                      <a:r>
                        <a:rPr kumimoji="1" lang="ja-JP" altLang="en-US" sz="1200" dirty="0" smtClean="0">
                          <a:solidFill>
                            <a:schemeClr val="tx1"/>
                          </a:solidFill>
                          <a:latin typeface="Meiryo UI" panose="020B0604030504040204" pitchFamily="50" charset="-128"/>
                          <a:ea typeface="Meiryo UI" panose="020B0604030504040204" pitchFamily="50" charset="-128"/>
                        </a:rPr>
                        <a:t>○平日　上限</a:t>
                      </a:r>
                      <a:r>
                        <a:rPr kumimoji="1" lang="en-US" altLang="ja-JP" sz="1200" dirty="0" smtClean="0">
                          <a:solidFill>
                            <a:schemeClr val="tx1"/>
                          </a:solidFill>
                          <a:latin typeface="Meiryo UI" panose="020B0604030504040204" pitchFamily="50" charset="-128"/>
                          <a:ea typeface="Meiryo UI" panose="020B0604030504040204" pitchFamily="50" charset="-128"/>
                        </a:rPr>
                        <a:t>5000</a:t>
                      </a:r>
                      <a:r>
                        <a:rPr kumimoji="1" lang="ja-JP" altLang="en-US" sz="1200" dirty="0" smtClean="0">
                          <a:solidFill>
                            <a:schemeClr val="tx1"/>
                          </a:solidFill>
                          <a:latin typeface="Meiryo UI" panose="020B0604030504040204" pitchFamily="50" charset="-128"/>
                          <a:ea typeface="Meiryo UI" panose="020B0604030504040204" pitchFamily="50" charset="-128"/>
                        </a:rPr>
                        <a:t>人かつ収容率</a:t>
                      </a:r>
                      <a:r>
                        <a:rPr kumimoji="1" lang="en-US" altLang="ja-JP" sz="1200" dirty="0" smtClean="0">
                          <a:solidFill>
                            <a:schemeClr val="tx1"/>
                          </a:solidFill>
                          <a:latin typeface="Meiryo UI" panose="020B0604030504040204" pitchFamily="50" charset="-128"/>
                          <a:ea typeface="Meiryo UI" panose="020B0604030504040204" pitchFamily="50" charset="-128"/>
                        </a:rPr>
                        <a:t>50</a:t>
                      </a:r>
                      <a:r>
                        <a:rPr kumimoji="1" lang="ja-JP" altLang="en-US" sz="1200" dirty="0" smtClean="0">
                          <a:solidFill>
                            <a:schemeClr val="tx1"/>
                          </a:solidFill>
                          <a:latin typeface="Meiryo UI" panose="020B0604030504040204" pitchFamily="50" charset="-128"/>
                          <a:ea typeface="Meiryo UI" panose="020B0604030504040204" pitchFamily="50" charset="-128"/>
                        </a:rPr>
                        <a:t>％、時短</a:t>
                      </a:r>
                      <a:r>
                        <a:rPr kumimoji="1" lang="en-US" altLang="ja-JP" sz="1200" dirty="0" smtClean="0">
                          <a:solidFill>
                            <a:schemeClr val="tx1"/>
                          </a:solidFill>
                          <a:latin typeface="Meiryo UI" panose="020B0604030504040204" pitchFamily="50" charset="-128"/>
                          <a:ea typeface="Meiryo UI" panose="020B0604030504040204" pitchFamily="50" charset="-128"/>
                        </a:rPr>
                        <a:t>(21</a:t>
                      </a:r>
                      <a:r>
                        <a:rPr kumimoji="1" lang="ja-JP" altLang="en-US" sz="1200" dirty="0" smtClean="0">
                          <a:solidFill>
                            <a:schemeClr val="tx1"/>
                          </a:solidFill>
                          <a:latin typeface="Meiryo UI" panose="020B0604030504040204" pitchFamily="50" charset="-128"/>
                          <a:ea typeface="Meiryo UI" panose="020B0604030504040204" pitchFamily="50" charset="-128"/>
                        </a:rPr>
                        <a:t>時</a:t>
                      </a:r>
                      <a:r>
                        <a:rPr kumimoji="1" lang="en-US" altLang="ja-JP" sz="1200" dirty="0" smtClean="0">
                          <a:solidFill>
                            <a:schemeClr val="tx1"/>
                          </a:solidFill>
                          <a:latin typeface="Meiryo UI" panose="020B0604030504040204" pitchFamily="50" charset="-128"/>
                          <a:ea typeface="Meiryo UI" panose="020B0604030504040204" pitchFamily="50" charset="-128"/>
                        </a:rPr>
                        <a:t>)</a:t>
                      </a:r>
                    </a:p>
                    <a:p>
                      <a:pPr algn="l"/>
                      <a:r>
                        <a:rPr kumimoji="1" lang="ja-JP" altLang="en-US" sz="1200" dirty="0" smtClean="0">
                          <a:solidFill>
                            <a:schemeClr val="tx1"/>
                          </a:solidFill>
                          <a:latin typeface="Meiryo UI" panose="020B0604030504040204" pitchFamily="50" charset="-128"/>
                          <a:ea typeface="Meiryo UI" panose="020B0604030504040204" pitchFamily="50" charset="-128"/>
                        </a:rPr>
                        <a:t>○土日　無観客開催要請</a:t>
                      </a:r>
                    </a:p>
                  </a:txBody>
                  <a:tcPr marL="72000" marR="36000" anchor="ctr"/>
                </a:tc>
                <a:extLst>
                  <a:ext uri="{0D108BD9-81ED-4DB2-BD59-A6C34878D82A}">
                    <a16:rowId xmlns:a16="http://schemas.microsoft.com/office/drawing/2014/main" val="72158270"/>
                  </a:ext>
                </a:extLst>
              </a:tr>
            </a:tbl>
          </a:graphicData>
        </a:graphic>
      </p:graphicFrame>
      <p:graphicFrame>
        <p:nvGraphicFramePr>
          <p:cNvPr id="55" name="表 6">
            <a:extLst>
              <a:ext uri="{FF2B5EF4-FFF2-40B4-BE49-F238E27FC236}">
                <a16:creationId xmlns:a16="http://schemas.microsoft.com/office/drawing/2014/main" id="{D39D69AB-2EA9-4769-8FE3-26BD9F021C14}"/>
              </a:ext>
            </a:extLst>
          </p:cNvPr>
          <p:cNvGraphicFramePr>
            <a:graphicFrameLocks noGrp="1"/>
          </p:cNvGraphicFramePr>
          <p:nvPr>
            <p:extLst>
              <p:ext uri="{D42A27DB-BD31-4B8C-83A1-F6EECF244321}">
                <p14:modId xmlns:p14="http://schemas.microsoft.com/office/powerpoint/2010/main" val="2249899562"/>
              </p:ext>
            </p:extLst>
          </p:nvPr>
        </p:nvGraphicFramePr>
        <p:xfrm>
          <a:off x="629625" y="3357372"/>
          <a:ext cx="11382320" cy="1483640"/>
        </p:xfrm>
        <a:graphic>
          <a:graphicData uri="http://schemas.openxmlformats.org/drawingml/2006/table">
            <a:tbl>
              <a:tblPr firstRow="1" bandRow="1">
                <a:tableStyleId>{00A15C55-8517-42AA-B614-E9B94910E393}</a:tableStyleId>
              </a:tblPr>
              <a:tblGrid>
                <a:gridCol w="711395">
                  <a:extLst>
                    <a:ext uri="{9D8B030D-6E8A-4147-A177-3AD203B41FA5}">
                      <a16:colId xmlns:a16="http://schemas.microsoft.com/office/drawing/2014/main" val="2269242277"/>
                    </a:ext>
                  </a:extLst>
                </a:gridCol>
                <a:gridCol w="711395">
                  <a:extLst>
                    <a:ext uri="{9D8B030D-6E8A-4147-A177-3AD203B41FA5}">
                      <a16:colId xmlns:a16="http://schemas.microsoft.com/office/drawing/2014/main" val="563369652"/>
                    </a:ext>
                  </a:extLst>
                </a:gridCol>
                <a:gridCol w="711395">
                  <a:extLst>
                    <a:ext uri="{9D8B030D-6E8A-4147-A177-3AD203B41FA5}">
                      <a16:colId xmlns:a16="http://schemas.microsoft.com/office/drawing/2014/main" val="2356973704"/>
                    </a:ext>
                  </a:extLst>
                </a:gridCol>
                <a:gridCol w="711395">
                  <a:extLst>
                    <a:ext uri="{9D8B030D-6E8A-4147-A177-3AD203B41FA5}">
                      <a16:colId xmlns:a16="http://schemas.microsoft.com/office/drawing/2014/main" val="1361207885"/>
                    </a:ext>
                  </a:extLst>
                </a:gridCol>
                <a:gridCol w="711395">
                  <a:extLst>
                    <a:ext uri="{9D8B030D-6E8A-4147-A177-3AD203B41FA5}">
                      <a16:colId xmlns:a16="http://schemas.microsoft.com/office/drawing/2014/main" val="728791400"/>
                    </a:ext>
                  </a:extLst>
                </a:gridCol>
                <a:gridCol w="711395">
                  <a:extLst>
                    <a:ext uri="{9D8B030D-6E8A-4147-A177-3AD203B41FA5}">
                      <a16:colId xmlns:a16="http://schemas.microsoft.com/office/drawing/2014/main" val="614314742"/>
                    </a:ext>
                  </a:extLst>
                </a:gridCol>
                <a:gridCol w="711395">
                  <a:extLst>
                    <a:ext uri="{9D8B030D-6E8A-4147-A177-3AD203B41FA5}">
                      <a16:colId xmlns:a16="http://schemas.microsoft.com/office/drawing/2014/main" val="1545675315"/>
                    </a:ext>
                  </a:extLst>
                </a:gridCol>
                <a:gridCol w="711395">
                  <a:extLst>
                    <a:ext uri="{9D8B030D-6E8A-4147-A177-3AD203B41FA5}">
                      <a16:colId xmlns:a16="http://schemas.microsoft.com/office/drawing/2014/main" val="2395436004"/>
                    </a:ext>
                  </a:extLst>
                </a:gridCol>
                <a:gridCol w="711395">
                  <a:extLst>
                    <a:ext uri="{9D8B030D-6E8A-4147-A177-3AD203B41FA5}">
                      <a16:colId xmlns:a16="http://schemas.microsoft.com/office/drawing/2014/main" val="8767328"/>
                    </a:ext>
                  </a:extLst>
                </a:gridCol>
                <a:gridCol w="711395">
                  <a:extLst>
                    <a:ext uri="{9D8B030D-6E8A-4147-A177-3AD203B41FA5}">
                      <a16:colId xmlns:a16="http://schemas.microsoft.com/office/drawing/2014/main" val="269818693"/>
                    </a:ext>
                  </a:extLst>
                </a:gridCol>
                <a:gridCol w="711395">
                  <a:extLst>
                    <a:ext uri="{9D8B030D-6E8A-4147-A177-3AD203B41FA5}">
                      <a16:colId xmlns:a16="http://schemas.microsoft.com/office/drawing/2014/main" val="667605817"/>
                    </a:ext>
                  </a:extLst>
                </a:gridCol>
                <a:gridCol w="711395">
                  <a:extLst>
                    <a:ext uri="{9D8B030D-6E8A-4147-A177-3AD203B41FA5}">
                      <a16:colId xmlns:a16="http://schemas.microsoft.com/office/drawing/2014/main" val="3186288158"/>
                    </a:ext>
                  </a:extLst>
                </a:gridCol>
                <a:gridCol w="711395">
                  <a:extLst>
                    <a:ext uri="{9D8B030D-6E8A-4147-A177-3AD203B41FA5}">
                      <a16:colId xmlns:a16="http://schemas.microsoft.com/office/drawing/2014/main" val="1429498720"/>
                    </a:ext>
                  </a:extLst>
                </a:gridCol>
                <a:gridCol w="711395">
                  <a:extLst>
                    <a:ext uri="{9D8B030D-6E8A-4147-A177-3AD203B41FA5}">
                      <a16:colId xmlns:a16="http://schemas.microsoft.com/office/drawing/2014/main" val="2555409962"/>
                    </a:ext>
                  </a:extLst>
                </a:gridCol>
                <a:gridCol w="711395">
                  <a:extLst>
                    <a:ext uri="{9D8B030D-6E8A-4147-A177-3AD203B41FA5}">
                      <a16:colId xmlns:a16="http://schemas.microsoft.com/office/drawing/2014/main" val="3599566733"/>
                    </a:ext>
                  </a:extLst>
                </a:gridCol>
                <a:gridCol w="711395">
                  <a:extLst>
                    <a:ext uri="{9D8B030D-6E8A-4147-A177-3AD203B41FA5}">
                      <a16:colId xmlns:a16="http://schemas.microsoft.com/office/drawing/2014/main" val="2273041802"/>
                    </a:ext>
                  </a:extLst>
                </a:gridCol>
              </a:tblGrid>
              <a:tr h="459368">
                <a:tc>
                  <a:txBody>
                    <a:bodyPr/>
                    <a:lstStyle/>
                    <a:p>
                      <a:pPr algn="ctr"/>
                      <a:r>
                        <a:rPr kumimoji="1" lang="en-US" altLang="ja-JP" sz="1000" dirty="0" smtClean="0">
                          <a:latin typeface="Meiryo UI" panose="020B0604030504040204" pitchFamily="50" charset="-128"/>
                          <a:ea typeface="Meiryo UI" panose="020B0604030504040204" pitchFamily="50" charset="-128"/>
                        </a:rPr>
                        <a:t>2/26-3/4</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3/5-3/11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3/12-3/18</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3/19-3/25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3/26-4/1</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4/2-4/8</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4/9-4/15</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4/16-4/22</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4/23-4/29</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4/30-5/6</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5/7-5/13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5/14-5/20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5/21-5/27</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5/28-6/3</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6/4-6/10</a:t>
                      </a:r>
                      <a:endParaRPr kumimoji="1" lang="ja-JP" altLang="en-US" sz="1000" dirty="0">
                        <a:latin typeface="Meiryo UI" panose="020B0604030504040204" pitchFamily="50" charset="-128"/>
                        <a:ea typeface="Meiryo UI" panose="020B0604030504040204" pitchFamily="50" charset="-128"/>
                      </a:endParaRPr>
                    </a:p>
                  </a:txBody>
                  <a:tcPr anchor="ctr"/>
                </a:tc>
                <a:tc>
                  <a:txBody>
                    <a:bodyPr/>
                    <a:lstStyle/>
                    <a:p>
                      <a:pPr algn="ctr"/>
                      <a:r>
                        <a:rPr kumimoji="1" lang="en-US" altLang="ja-JP" sz="1000" dirty="0" smtClean="0">
                          <a:latin typeface="Meiryo UI" panose="020B0604030504040204" pitchFamily="50" charset="-128"/>
                          <a:ea typeface="Meiryo UI" panose="020B0604030504040204" pitchFamily="50" charset="-128"/>
                        </a:rPr>
                        <a:t>6/11-</a:t>
                      </a:r>
                    </a:p>
                    <a:p>
                      <a:pPr algn="ctr"/>
                      <a:r>
                        <a:rPr kumimoji="1" lang="en-US" altLang="ja-JP" sz="1000" dirty="0" smtClean="0">
                          <a:latin typeface="Meiryo UI" panose="020B0604030504040204" pitchFamily="50" charset="-128"/>
                          <a:ea typeface="Meiryo UI" panose="020B0604030504040204" pitchFamily="50" charset="-128"/>
                        </a:rPr>
                        <a:t>6/17</a:t>
                      </a:r>
                      <a:endParaRPr kumimoji="1" lang="ja-JP" altLang="en-US" sz="10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310382246"/>
                  </a:ext>
                </a:extLst>
              </a:tr>
              <a:tr h="1024272">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tc>
                <a:tc>
                  <a:txBody>
                    <a:bodyPr/>
                    <a:lstStyle/>
                    <a:p>
                      <a:pPr algn="ctr"/>
                      <a:endParaRPr kumimoji="1" lang="ja-JP" altLang="en-US" sz="105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33895533"/>
                  </a:ext>
                </a:extLst>
              </a:tr>
            </a:tbl>
          </a:graphicData>
        </a:graphic>
      </p:graphicFrame>
      <p:sp>
        <p:nvSpPr>
          <p:cNvPr id="6" name="正方形/長方形 5"/>
          <p:cNvSpPr/>
          <p:nvPr/>
        </p:nvSpPr>
        <p:spPr>
          <a:xfrm>
            <a:off x="0" y="0"/>
            <a:ext cx="12192000" cy="46828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smtClean="0">
                <a:latin typeface="UD デジタル 教科書体 NK-B" panose="02020700000000000000" pitchFamily="18" charset="-128"/>
                <a:ea typeface="UD デジタル 教科書体 NK-B" panose="02020700000000000000" pitchFamily="18" charset="-128"/>
              </a:rPr>
              <a:t>大阪府</a:t>
            </a:r>
            <a:r>
              <a:rPr lang="ja-JP" altLang="en-US" sz="2000" b="1" dirty="0">
                <a:latin typeface="UD デジタル 教科書体 NK-B" panose="02020700000000000000" pitchFamily="18" charset="-128"/>
                <a:ea typeface="UD デジタル 教科書体 NK-B" panose="02020700000000000000" pitchFamily="18" charset="-128"/>
              </a:rPr>
              <a:t>　</a:t>
            </a:r>
            <a:r>
              <a:rPr kumimoji="1" lang="ja-JP" altLang="en-US" sz="2000" b="1" dirty="0" smtClean="0">
                <a:latin typeface="UD デジタル 教科書体 NK-B" panose="02020700000000000000" pitchFamily="18" charset="-128"/>
                <a:ea typeface="UD デジタル 教科書体 NK-B" panose="02020700000000000000" pitchFamily="18" charset="-128"/>
              </a:rPr>
              <a:t>週</a:t>
            </a:r>
            <a:r>
              <a:rPr kumimoji="1" lang="ja-JP" altLang="en-US" sz="2000" b="1" dirty="0">
                <a:latin typeface="UD デジタル 教科書体 NK-B" panose="02020700000000000000" pitchFamily="18" charset="-128"/>
                <a:ea typeface="UD デジタル 教科書体 NK-B" panose="02020700000000000000" pitchFamily="18" charset="-128"/>
              </a:rPr>
              <a:t>・人口</a:t>
            </a:r>
            <a:r>
              <a:rPr kumimoji="1" lang="en-US" altLang="ja-JP" sz="2000" b="1" dirty="0">
                <a:latin typeface="UD デジタル 教科書体 NK-B" panose="02020700000000000000" pitchFamily="18" charset="-128"/>
                <a:ea typeface="UD デジタル 教科書体 NK-B" panose="02020700000000000000" pitchFamily="18" charset="-128"/>
              </a:rPr>
              <a:t>10</a:t>
            </a:r>
            <a:r>
              <a:rPr kumimoji="1" lang="ja-JP" altLang="en-US" sz="2000" b="1" dirty="0">
                <a:latin typeface="UD デジタル 教科書体 NK-B" panose="02020700000000000000" pitchFamily="18" charset="-128"/>
                <a:ea typeface="UD デジタル 教科書体 NK-B" panose="02020700000000000000" pitchFamily="18" charset="-128"/>
              </a:rPr>
              <a:t>万人あたり新規</a:t>
            </a:r>
            <a:r>
              <a:rPr kumimoji="1" lang="ja-JP" altLang="en-US" sz="2000" b="1" dirty="0" smtClean="0">
                <a:latin typeface="UD デジタル 教科書体 NK-B" panose="02020700000000000000" pitchFamily="18" charset="-128"/>
                <a:ea typeface="UD デジタル 教科書体 NK-B" panose="02020700000000000000" pitchFamily="18" charset="-128"/>
              </a:rPr>
              <a:t>陽性者数の推移と措置</a:t>
            </a:r>
            <a:endParaRPr lang="ja-JP" altLang="en-US" b="1" dirty="0">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a:extLst>
              <a:ext uri="{FF2B5EF4-FFF2-40B4-BE49-F238E27FC236}">
                <a16:creationId xmlns:a16="http://schemas.microsoft.com/office/drawing/2014/main" id="{EABB1624-E880-4051-BD40-8DA51F309916}"/>
              </a:ext>
            </a:extLst>
          </p:cNvPr>
          <p:cNvSpPr txBox="1"/>
          <p:nvPr/>
        </p:nvSpPr>
        <p:spPr>
          <a:xfrm>
            <a:off x="194793" y="628748"/>
            <a:ext cx="11499805" cy="276999"/>
          </a:xfrm>
          <a:prstGeom prst="rect">
            <a:avLst/>
          </a:prstGeom>
          <a:noFill/>
        </p:spPr>
        <p:txBody>
          <a:bodyPr wrap="square" rtlCol="0">
            <a:spAutoFit/>
          </a:bodyPr>
          <a:lstStyle/>
          <a:p>
            <a:r>
              <a:rPr lang="ja-JP" altLang="en-US" sz="1200" dirty="0"/>
              <a:t>　</a:t>
            </a:r>
            <a:endParaRPr kumimoji="1" lang="ja-JP" altLang="en-US" sz="1600" dirty="0"/>
          </a:p>
        </p:txBody>
      </p:sp>
      <p:sp>
        <p:nvSpPr>
          <p:cNvPr id="16" name="正方形/長方形 15">
            <a:extLst>
              <a:ext uri="{FF2B5EF4-FFF2-40B4-BE49-F238E27FC236}">
                <a16:creationId xmlns:a16="http://schemas.microsoft.com/office/drawing/2014/main" id="{FC024533-669C-48B1-82E7-C27042384F7F}"/>
              </a:ext>
            </a:extLst>
          </p:cNvPr>
          <p:cNvSpPr/>
          <p:nvPr/>
        </p:nvSpPr>
        <p:spPr>
          <a:xfrm>
            <a:off x="0" y="468283"/>
            <a:ext cx="12192000" cy="75393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　大阪府</a:t>
            </a: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では、まん延</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防止等重点措置適用要請時点でステージ</a:t>
            </a:r>
            <a:r>
              <a:rPr lang="en-US" altLang="ja-JP" sz="1600" b="1" dirty="0">
                <a:solidFill>
                  <a:schemeClr val="tx1"/>
                </a:solidFill>
                <a:latin typeface="UD デジタル 教科書体 NK-B" panose="02020700000000000000" pitchFamily="18" charset="-128"/>
                <a:ea typeface="UD デジタル 教科書体 NK-B" panose="02020700000000000000" pitchFamily="18" charset="-128"/>
              </a:rPr>
              <a:t>Ⅳ</a:t>
            </a: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a:t>
            </a:r>
            <a:r>
              <a:rPr lang="en-US" altLang="ja-JP" sz="1600" b="1" dirty="0">
                <a:solidFill>
                  <a:schemeClr val="tx1"/>
                </a:solidFill>
                <a:latin typeface="UD デジタル 教科書体 NK-B" panose="02020700000000000000" pitchFamily="18" charset="-128"/>
                <a:ea typeface="UD デジタル 教科書体 NK-B" panose="02020700000000000000" pitchFamily="18" charset="-128"/>
              </a:rPr>
              <a:t>25</a:t>
            </a: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人）</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を上回り、措置適用時は</a:t>
            </a:r>
            <a:r>
              <a:rPr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rPr>
              <a:t>40</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人</a:t>
            </a:r>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を</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超過。措置の効果が表れる２週</a:t>
            </a:r>
            <a:endParaRPr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　　間後に新規陽性者数が横ばいとなったことから、まん延防止等重点措置は増加を抑制する効果はあったものの、減少には至らず。</a:t>
            </a:r>
            <a:endParaRPr lang="en-US" altLang="ja-JP" sz="1600"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sz="1600" b="1" dirty="0" smtClean="0">
                <a:solidFill>
                  <a:schemeClr val="tx1"/>
                </a:solidFill>
                <a:latin typeface="UD デジタル 教科書体 NK-B" panose="02020700000000000000" pitchFamily="18" charset="-128"/>
                <a:ea typeface="UD デジタル 教科書体 NK-B" panose="02020700000000000000" pitchFamily="18" charset="-128"/>
              </a:rPr>
              <a:t>◆　緊急事態措置適用後、新規陽性者数は急減。</a:t>
            </a:r>
            <a:endParaRPr lang="ja-JP" altLang="en-US" sz="16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2" name="テキスト ボックス 21"/>
          <p:cNvSpPr txBox="1"/>
          <p:nvPr/>
        </p:nvSpPr>
        <p:spPr>
          <a:xfrm>
            <a:off x="3768671" y="1239236"/>
            <a:ext cx="1040049" cy="646331"/>
          </a:xfrm>
          <a:prstGeom prst="rect">
            <a:avLst/>
          </a:prstGeom>
          <a:solidFill>
            <a:schemeClr val="accent2">
              <a:lumMod val="20000"/>
              <a:lumOff val="80000"/>
            </a:schemeClr>
          </a:solidFill>
        </p:spPr>
        <p:txBody>
          <a:bodyPr wrap="square" rtlCol="0">
            <a:spAutoFit/>
          </a:bodyPr>
          <a:lstStyle/>
          <a:p>
            <a:pPr algn="ct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まん延</a:t>
            </a:r>
            <a:r>
              <a:rPr kumimoji="1" lang="ja-JP" altLang="en-US" sz="1200" dirty="0">
                <a:solidFill>
                  <a:srgbClr val="FF0000"/>
                </a:solidFill>
                <a:latin typeface="HGPｺﾞｼｯｸE" panose="020B0900000000000000" pitchFamily="50" charset="-128"/>
                <a:ea typeface="HGPｺﾞｼｯｸE" panose="020B0900000000000000" pitchFamily="50" charset="-128"/>
              </a:rPr>
              <a:t>防止等重点措置</a:t>
            </a:r>
            <a:endParaRPr kumimoji="1" lang="en-US" altLang="ja-JP" sz="1200" dirty="0">
              <a:solidFill>
                <a:srgbClr val="FF0000"/>
              </a:solidFill>
              <a:latin typeface="HGPｺﾞｼｯｸE" panose="020B0900000000000000" pitchFamily="50" charset="-128"/>
              <a:ea typeface="HGPｺﾞｼｯｸE" panose="020B0900000000000000" pitchFamily="50" charset="-128"/>
            </a:endParaRPr>
          </a:p>
          <a:p>
            <a:pPr algn="ctr"/>
            <a:r>
              <a:rPr kumimoji="1" lang="en-US" altLang="ja-JP" sz="1200" dirty="0">
                <a:solidFill>
                  <a:srgbClr val="FF0000"/>
                </a:solidFill>
                <a:latin typeface="HGPｺﾞｼｯｸE" panose="020B0900000000000000" pitchFamily="50" charset="-128"/>
                <a:ea typeface="HGPｺﾞｼｯｸE" panose="020B0900000000000000" pitchFamily="50" charset="-128"/>
              </a:rPr>
              <a:t>(4/5)</a:t>
            </a:r>
          </a:p>
        </p:txBody>
      </p:sp>
      <p:sp>
        <p:nvSpPr>
          <p:cNvPr id="24" name="テキスト ボックス 23"/>
          <p:cNvSpPr txBox="1"/>
          <p:nvPr/>
        </p:nvSpPr>
        <p:spPr>
          <a:xfrm>
            <a:off x="5767562" y="1239236"/>
            <a:ext cx="1040048" cy="646331"/>
          </a:xfrm>
          <a:prstGeom prst="rect">
            <a:avLst/>
          </a:prstGeom>
          <a:solidFill>
            <a:schemeClr val="accent2">
              <a:lumMod val="20000"/>
              <a:lumOff val="80000"/>
            </a:schemeClr>
          </a:solidFill>
        </p:spPr>
        <p:txBody>
          <a:bodyPr wrap="square" rtlCol="0">
            <a:spAutoFit/>
          </a:bodyPr>
          <a:lstStyle/>
          <a:p>
            <a:pPr algn="ctr"/>
            <a:r>
              <a:rPr lang="ja-JP" altLang="en-US" sz="1200" dirty="0" smtClean="0">
                <a:solidFill>
                  <a:srgbClr val="FF0000"/>
                </a:solidFill>
                <a:latin typeface="HGPｺﾞｼｯｸE" panose="020B0900000000000000" pitchFamily="50" charset="-128"/>
                <a:ea typeface="HGPｺﾞｼｯｸE" panose="020B0900000000000000" pitchFamily="50" charset="-128"/>
              </a:rPr>
              <a:t>緊急</a:t>
            </a:r>
            <a:r>
              <a:rPr lang="ja-JP" altLang="en-US" sz="1200" dirty="0">
                <a:solidFill>
                  <a:srgbClr val="FF0000"/>
                </a:solidFill>
                <a:latin typeface="HGPｺﾞｼｯｸE" panose="020B0900000000000000" pitchFamily="50" charset="-128"/>
                <a:ea typeface="HGPｺﾞｼｯｸE" panose="020B0900000000000000" pitchFamily="50" charset="-128"/>
              </a:rPr>
              <a:t>事態</a:t>
            </a:r>
            <a:endParaRPr lang="en-US" altLang="ja-JP" sz="1200" dirty="0">
              <a:solidFill>
                <a:srgbClr val="FF0000"/>
              </a:solidFill>
              <a:latin typeface="HGPｺﾞｼｯｸE" panose="020B0900000000000000" pitchFamily="50" charset="-128"/>
              <a:ea typeface="HGPｺﾞｼｯｸE" panose="020B0900000000000000" pitchFamily="50" charset="-128"/>
            </a:endParaRPr>
          </a:p>
          <a:p>
            <a:pPr algn="ctr"/>
            <a:r>
              <a:rPr kumimoji="1" lang="ja-JP" altLang="en-US" sz="1200" dirty="0">
                <a:solidFill>
                  <a:srgbClr val="FF0000"/>
                </a:solidFill>
                <a:latin typeface="HGPｺﾞｼｯｸE" panose="020B0900000000000000" pitchFamily="50" charset="-128"/>
                <a:ea typeface="HGPｺﾞｼｯｸE" panose="020B0900000000000000" pitchFamily="50" charset="-128"/>
              </a:rPr>
              <a:t>措置開始</a:t>
            </a:r>
            <a:endParaRPr kumimoji="1" lang="en-US" altLang="ja-JP" sz="1200" dirty="0">
              <a:solidFill>
                <a:srgbClr val="FF0000"/>
              </a:solidFill>
              <a:latin typeface="HGPｺﾞｼｯｸE" panose="020B0900000000000000" pitchFamily="50" charset="-128"/>
              <a:ea typeface="HGPｺﾞｼｯｸE" panose="020B0900000000000000" pitchFamily="50" charset="-128"/>
            </a:endParaRPr>
          </a:p>
          <a:p>
            <a:pPr algn="ctr"/>
            <a:r>
              <a:rPr lang="en-US" altLang="ja-JP" sz="1200" dirty="0">
                <a:solidFill>
                  <a:srgbClr val="FF0000"/>
                </a:solidFill>
                <a:latin typeface="HGPｺﾞｼｯｸE" panose="020B0900000000000000" pitchFamily="50" charset="-128"/>
                <a:ea typeface="HGPｺﾞｼｯｸE" panose="020B0900000000000000" pitchFamily="50" charset="-128"/>
              </a:rPr>
              <a:t>(4/25)</a:t>
            </a:r>
            <a:endParaRPr kumimoji="1" lang="en-US" altLang="ja-JP" sz="1200" dirty="0">
              <a:solidFill>
                <a:srgbClr val="FF0000"/>
              </a:solidFill>
              <a:latin typeface="HGPｺﾞｼｯｸE" panose="020B0900000000000000" pitchFamily="50" charset="-128"/>
              <a:ea typeface="HGPｺﾞｼｯｸE" panose="020B0900000000000000" pitchFamily="50" charset="-128"/>
            </a:endParaRPr>
          </a:p>
        </p:txBody>
      </p:sp>
      <p:sp>
        <p:nvSpPr>
          <p:cNvPr id="57" name="右矢印 74">
            <a:extLst>
              <a:ext uri="{FF2B5EF4-FFF2-40B4-BE49-F238E27FC236}">
                <a16:creationId xmlns:a16="http://schemas.microsoft.com/office/drawing/2014/main" id="{0D895D96-8DB9-408D-A256-04A364324BF8}"/>
              </a:ext>
            </a:extLst>
          </p:cNvPr>
          <p:cNvSpPr/>
          <p:nvPr/>
        </p:nvSpPr>
        <p:spPr>
          <a:xfrm>
            <a:off x="4725529" y="3987927"/>
            <a:ext cx="2022380" cy="120021"/>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72" name="右矢印 74">
            <a:extLst>
              <a:ext uri="{FF2B5EF4-FFF2-40B4-BE49-F238E27FC236}">
                <a16:creationId xmlns:a16="http://schemas.microsoft.com/office/drawing/2014/main" id="{62C91DD6-9F18-4DA9-9C9B-F9D6390611E3}"/>
              </a:ext>
            </a:extLst>
          </p:cNvPr>
          <p:cNvSpPr/>
          <p:nvPr/>
        </p:nvSpPr>
        <p:spPr>
          <a:xfrm>
            <a:off x="4742484" y="4721011"/>
            <a:ext cx="2008181" cy="108000"/>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74" name="右矢印 74">
            <a:extLst>
              <a:ext uri="{FF2B5EF4-FFF2-40B4-BE49-F238E27FC236}">
                <a16:creationId xmlns:a16="http://schemas.microsoft.com/office/drawing/2014/main" id="{A21D180C-B2BC-49D1-9582-5D8A88AC0104}"/>
              </a:ext>
            </a:extLst>
          </p:cNvPr>
          <p:cNvSpPr/>
          <p:nvPr/>
        </p:nvSpPr>
        <p:spPr>
          <a:xfrm>
            <a:off x="6747800" y="4236202"/>
            <a:ext cx="5220000" cy="1298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75" name="右矢印 74">
            <a:extLst>
              <a:ext uri="{FF2B5EF4-FFF2-40B4-BE49-F238E27FC236}">
                <a16:creationId xmlns:a16="http://schemas.microsoft.com/office/drawing/2014/main" id="{8B2C1BD3-0A4F-49B8-B05A-3C2BFB85C3B7}"/>
              </a:ext>
            </a:extLst>
          </p:cNvPr>
          <p:cNvSpPr/>
          <p:nvPr/>
        </p:nvSpPr>
        <p:spPr>
          <a:xfrm>
            <a:off x="629625" y="3982390"/>
            <a:ext cx="3384000" cy="144000"/>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85" name="テキスト ボックス 84">
            <a:extLst>
              <a:ext uri="{FF2B5EF4-FFF2-40B4-BE49-F238E27FC236}">
                <a16:creationId xmlns:a16="http://schemas.microsoft.com/office/drawing/2014/main" id="{14EE0D3A-C19F-4FE9-BDFE-6597C52B0F16}"/>
              </a:ext>
            </a:extLst>
          </p:cNvPr>
          <p:cNvSpPr txBox="1"/>
          <p:nvPr/>
        </p:nvSpPr>
        <p:spPr>
          <a:xfrm>
            <a:off x="4618848" y="3726718"/>
            <a:ext cx="3854591" cy="307777"/>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rPr>
              <a:t>4/5</a:t>
            </a:r>
            <a:r>
              <a:rPr lang="ja-JP" altLang="en-US" sz="1100" dirty="0" smtClean="0">
                <a:latin typeface="Meiryo UI" panose="020B0604030504040204" pitchFamily="50" charset="-128"/>
                <a:ea typeface="Meiryo UI" panose="020B0604030504040204" pitchFamily="50" charset="-128"/>
              </a:rPr>
              <a:t>～</a:t>
            </a:r>
            <a:r>
              <a:rPr lang="ja-JP" altLang="en-US" sz="1400" b="1" u="sng" dirty="0" err="1" smtClean="0">
                <a:latin typeface="Meiryo UI" panose="020B0604030504040204" pitchFamily="50" charset="-128"/>
                <a:ea typeface="Meiryo UI" panose="020B0604030504040204" pitchFamily="50" charset="-128"/>
              </a:rPr>
              <a:t>まん</a:t>
            </a:r>
            <a:r>
              <a:rPr lang="ja-JP" altLang="en-US" sz="1400" b="1" u="sng" dirty="0" smtClean="0">
                <a:latin typeface="Meiryo UI" panose="020B0604030504040204" pitchFamily="50" charset="-128"/>
                <a:ea typeface="Meiryo UI" panose="020B0604030504040204" pitchFamily="50" charset="-128"/>
              </a:rPr>
              <a:t>防区域外（市外）</a:t>
            </a:r>
            <a:r>
              <a:rPr lang="ja-JP" altLang="en-US" sz="1050" dirty="0" smtClean="0">
                <a:latin typeface="Meiryo UI" panose="020B0604030504040204" pitchFamily="50" charset="-128"/>
                <a:ea typeface="Meiryo UI" panose="020B0604030504040204" pitchFamily="50" charset="-128"/>
              </a:rPr>
              <a:t>に時短要請（</a:t>
            </a:r>
            <a:r>
              <a:rPr lang="en-US" altLang="ja-JP" sz="1050" dirty="0">
                <a:latin typeface="Meiryo UI" panose="020B0604030504040204" pitchFamily="50" charset="-128"/>
                <a:ea typeface="Meiryo UI" panose="020B0604030504040204" pitchFamily="50" charset="-128"/>
              </a:rPr>
              <a:t>21</a:t>
            </a:r>
            <a:r>
              <a:rPr lang="ja-JP" altLang="en-US" sz="1050" dirty="0">
                <a:latin typeface="Meiryo UI" panose="020B0604030504040204" pitchFamily="50" charset="-128"/>
                <a:ea typeface="Meiryo UI" panose="020B0604030504040204" pitchFamily="50" charset="-128"/>
              </a:rPr>
              <a:t>時まで）</a:t>
            </a:r>
            <a:endParaRPr kumimoji="1" lang="ja-JP" altLang="en-US" sz="1050" dirty="0">
              <a:latin typeface="Meiryo UI" panose="020B0604030504040204" pitchFamily="50" charset="-128"/>
              <a:ea typeface="Meiryo UI" panose="020B0604030504040204" pitchFamily="50" charset="-128"/>
            </a:endParaRPr>
          </a:p>
        </p:txBody>
      </p:sp>
      <p:sp>
        <p:nvSpPr>
          <p:cNvPr id="86" name="テキスト ボックス 85">
            <a:extLst>
              <a:ext uri="{FF2B5EF4-FFF2-40B4-BE49-F238E27FC236}">
                <a16:creationId xmlns:a16="http://schemas.microsoft.com/office/drawing/2014/main" id="{74D92D79-B718-4AD8-AF69-DB58A18DD286}"/>
              </a:ext>
            </a:extLst>
          </p:cNvPr>
          <p:cNvSpPr txBox="1"/>
          <p:nvPr/>
        </p:nvSpPr>
        <p:spPr>
          <a:xfrm>
            <a:off x="4633804" y="4448876"/>
            <a:ext cx="3688141" cy="307777"/>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rPr>
              <a:t>4/5</a:t>
            </a:r>
            <a:r>
              <a:rPr lang="ja-JP" altLang="en-US" sz="1100" dirty="0" smtClean="0">
                <a:latin typeface="Meiryo UI" panose="020B0604030504040204" pitchFamily="50" charset="-128"/>
                <a:ea typeface="Meiryo UI" panose="020B0604030504040204" pitchFamily="50" charset="-128"/>
              </a:rPr>
              <a:t>～</a:t>
            </a:r>
            <a:r>
              <a:rPr lang="ja-JP" altLang="en-US" sz="1400" b="1" u="sng" dirty="0" err="1" smtClean="0">
                <a:latin typeface="Meiryo UI" panose="020B0604030504040204" pitchFamily="50" charset="-128"/>
                <a:ea typeface="Meiryo UI" panose="020B0604030504040204" pitchFamily="50" charset="-128"/>
              </a:rPr>
              <a:t>まん</a:t>
            </a:r>
            <a:r>
              <a:rPr lang="ja-JP" altLang="en-US" sz="1400" b="1" u="sng" dirty="0" smtClean="0">
                <a:latin typeface="Meiryo UI" panose="020B0604030504040204" pitchFamily="50" charset="-128"/>
                <a:ea typeface="Meiryo UI" panose="020B0604030504040204" pitchFamily="50" charset="-128"/>
              </a:rPr>
              <a:t>防区域（市内）</a:t>
            </a:r>
            <a:r>
              <a:rPr lang="ja-JP" altLang="en-US" sz="1050" dirty="0" smtClean="0">
                <a:latin typeface="Meiryo UI" panose="020B0604030504040204" pitchFamily="50" charset="-128"/>
                <a:ea typeface="Meiryo UI" panose="020B0604030504040204" pitchFamily="50" charset="-128"/>
              </a:rPr>
              <a:t>に</a:t>
            </a:r>
            <a:r>
              <a:rPr lang="ja-JP" altLang="en-US" sz="1050" dirty="0">
                <a:latin typeface="Meiryo UI" panose="020B0604030504040204" pitchFamily="50" charset="-128"/>
                <a:ea typeface="Meiryo UI" panose="020B0604030504040204" pitchFamily="50" charset="-128"/>
              </a:rPr>
              <a:t>時短要請（</a:t>
            </a:r>
            <a:r>
              <a:rPr lang="en-US" altLang="ja-JP" sz="1050" dirty="0">
                <a:latin typeface="Meiryo UI" panose="020B0604030504040204" pitchFamily="50" charset="-128"/>
                <a:ea typeface="Meiryo UI" panose="020B0604030504040204" pitchFamily="50" charset="-128"/>
              </a:rPr>
              <a:t>20</a:t>
            </a:r>
            <a:r>
              <a:rPr lang="ja-JP" altLang="en-US" sz="1050" dirty="0">
                <a:latin typeface="Meiryo UI" panose="020B0604030504040204" pitchFamily="50" charset="-128"/>
                <a:ea typeface="Meiryo UI" panose="020B0604030504040204" pitchFamily="50" charset="-128"/>
              </a:rPr>
              <a:t>時まで）</a:t>
            </a:r>
            <a:endParaRPr kumimoji="1" lang="ja-JP" altLang="en-US" sz="1050" dirty="0">
              <a:latin typeface="Meiryo UI" panose="020B0604030504040204" pitchFamily="50" charset="-128"/>
              <a:ea typeface="Meiryo UI" panose="020B0604030504040204" pitchFamily="50" charset="-128"/>
            </a:endParaRPr>
          </a:p>
        </p:txBody>
      </p:sp>
      <p:sp>
        <p:nvSpPr>
          <p:cNvPr id="87" name="テキスト ボックス 86">
            <a:extLst>
              <a:ext uri="{FF2B5EF4-FFF2-40B4-BE49-F238E27FC236}">
                <a16:creationId xmlns:a16="http://schemas.microsoft.com/office/drawing/2014/main" id="{DFB43597-4AB2-4652-A2CF-70201E87451E}"/>
              </a:ext>
            </a:extLst>
          </p:cNvPr>
          <p:cNvSpPr txBox="1"/>
          <p:nvPr/>
        </p:nvSpPr>
        <p:spPr>
          <a:xfrm>
            <a:off x="8245746" y="3967150"/>
            <a:ext cx="3705623" cy="307777"/>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rPr>
              <a:t>4/25</a:t>
            </a:r>
            <a:r>
              <a:rPr lang="ja-JP" altLang="en-US" sz="1100" dirty="0" smtClean="0">
                <a:latin typeface="Meiryo UI" panose="020B0604030504040204" pitchFamily="50" charset="-128"/>
                <a:ea typeface="Meiryo UI" panose="020B0604030504040204" pitchFamily="50" charset="-128"/>
              </a:rPr>
              <a:t>～緊急事態措置</a:t>
            </a:r>
            <a:r>
              <a:rPr lang="ja-JP" altLang="en-US" sz="1400" b="1" dirty="0" smtClean="0">
                <a:latin typeface="Meiryo UI" panose="020B0604030504040204" pitchFamily="50" charset="-128"/>
                <a:ea typeface="Meiryo UI" panose="020B0604030504040204" pitchFamily="50" charset="-128"/>
              </a:rPr>
              <a:t>（</a:t>
            </a:r>
            <a:r>
              <a:rPr lang="ja-JP" altLang="en-US" sz="1400" b="1" u="sng" dirty="0" smtClean="0">
                <a:latin typeface="Meiryo UI" panose="020B0604030504040204" pitchFamily="50" charset="-128"/>
                <a:ea typeface="Meiryo UI" panose="020B0604030504040204" pitchFamily="50" charset="-128"/>
              </a:rPr>
              <a:t>府全域）</a:t>
            </a:r>
            <a:r>
              <a:rPr lang="ja-JP" altLang="en-US" sz="1050" dirty="0" smtClean="0">
                <a:latin typeface="Meiryo UI" panose="020B0604030504040204" pitchFamily="50" charset="-128"/>
                <a:ea typeface="Meiryo UI" panose="020B0604030504040204" pitchFamily="50" charset="-128"/>
              </a:rPr>
              <a:t>に</a:t>
            </a:r>
            <a:r>
              <a:rPr lang="ja-JP" altLang="en-US" sz="1050" dirty="0">
                <a:latin typeface="Meiryo UI" panose="020B0604030504040204" pitchFamily="50" charset="-128"/>
                <a:ea typeface="Meiryo UI" panose="020B0604030504040204" pitchFamily="50" charset="-128"/>
              </a:rPr>
              <a:t>休業等要請</a:t>
            </a:r>
            <a:endParaRPr lang="en-US" altLang="ja-JP" sz="1050" dirty="0">
              <a:latin typeface="Meiryo UI" panose="020B0604030504040204" pitchFamily="50" charset="-128"/>
              <a:ea typeface="Meiryo UI" panose="020B0604030504040204" pitchFamily="50" charset="-128"/>
            </a:endParaRPr>
          </a:p>
        </p:txBody>
      </p:sp>
      <p:sp>
        <p:nvSpPr>
          <p:cNvPr id="59" name="テキスト ボックス 58">
            <a:extLst>
              <a:ext uri="{FF2B5EF4-FFF2-40B4-BE49-F238E27FC236}">
                <a16:creationId xmlns:a16="http://schemas.microsoft.com/office/drawing/2014/main" id="{692BDC71-E1BC-43F5-A47B-8614004F28F1}"/>
              </a:ext>
            </a:extLst>
          </p:cNvPr>
          <p:cNvSpPr txBox="1"/>
          <p:nvPr/>
        </p:nvSpPr>
        <p:spPr>
          <a:xfrm>
            <a:off x="546167" y="3727451"/>
            <a:ext cx="2744188" cy="307777"/>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rPr>
              <a:t>3/1</a:t>
            </a:r>
            <a:r>
              <a:rPr lang="ja-JP" altLang="en-US" sz="1100" dirty="0" smtClean="0">
                <a:latin typeface="Meiryo UI" panose="020B0604030504040204" pitchFamily="50" charset="-128"/>
                <a:ea typeface="Meiryo UI" panose="020B0604030504040204" pitchFamily="50" charset="-128"/>
              </a:rPr>
              <a:t>～</a:t>
            </a:r>
            <a:r>
              <a:rPr lang="ja-JP" altLang="en-US" sz="1400" b="1" u="sng" dirty="0">
                <a:latin typeface="Meiryo UI" panose="020B0604030504040204" pitchFamily="50" charset="-128"/>
                <a:ea typeface="Meiryo UI" panose="020B0604030504040204" pitchFamily="50" charset="-128"/>
              </a:rPr>
              <a:t>大阪市内</a:t>
            </a:r>
            <a:r>
              <a:rPr lang="ja-JP" altLang="en-US" sz="1050" dirty="0" smtClean="0">
                <a:latin typeface="Meiryo UI" panose="020B0604030504040204" pitchFamily="50" charset="-128"/>
                <a:ea typeface="Meiryo UI" panose="020B0604030504040204" pitchFamily="50" charset="-128"/>
              </a:rPr>
              <a:t>に時短要請（</a:t>
            </a:r>
            <a:r>
              <a:rPr lang="en-US" altLang="ja-JP" sz="1050" dirty="0">
                <a:latin typeface="Meiryo UI" panose="020B0604030504040204" pitchFamily="50" charset="-128"/>
                <a:ea typeface="Meiryo UI" panose="020B0604030504040204" pitchFamily="50" charset="-128"/>
              </a:rPr>
              <a:t>21</a:t>
            </a:r>
            <a:r>
              <a:rPr lang="ja-JP" altLang="en-US" sz="1050" dirty="0">
                <a:latin typeface="Meiryo UI" panose="020B0604030504040204" pitchFamily="50" charset="-128"/>
                <a:ea typeface="Meiryo UI" panose="020B0604030504040204" pitchFamily="50" charset="-128"/>
              </a:rPr>
              <a:t>時まで）</a:t>
            </a:r>
            <a:endParaRPr kumimoji="1" lang="ja-JP" altLang="en-US" sz="1050" dirty="0">
              <a:latin typeface="Meiryo UI" panose="020B0604030504040204" pitchFamily="50" charset="-128"/>
              <a:ea typeface="Meiryo UI" panose="020B0604030504040204" pitchFamily="50" charset="-128"/>
            </a:endParaRPr>
          </a:p>
        </p:txBody>
      </p:sp>
      <p:cxnSp>
        <p:nvCxnSpPr>
          <p:cNvPr id="117" name="直線コネクタ 116">
            <a:extLst>
              <a:ext uri="{FF2B5EF4-FFF2-40B4-BE49-F238E27FC236}">
                <a16:creationId xmlns:a16="http://schemas.microsoft.com/office/drawing/2014/main" id="{D9D6B8CA-AEC2-42BE-B673-4FC0DDB382E0}"/>
              </a:ext>
            </a:extLst>
          </p:cNvPr>
          <p:cNvCxnSpPr>
            <a:cxnSpLocks/>
          </p:cNvCxnSpPr>
          <p:nvPr/>
        </p:nvCxnSpPr>
        <p:spPr>
          <a:xfrm>
            <a:off x="981135" y="1846337"/>
            <a:ext cx="3603" cy="111905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id="{1E68AC30-DF2F-4BA5-A72E-A07624525A2B}"/>
              </a:ext>
            </a:extLst>
          </p:cNvPr>
          <p:cNvCxnSpPr>
            <a:cxnSpLocks/>
          </p:cNvCxnSpPr>
          <p:nvPr/>
        </p:nvCxnSpPr>
        <p:spPr>
          <a:xfrm flipH="1">
            <a:off x="4278278" y="1885567"/>
            <a:ext cx="5967" cy="10933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2B9C9D3F-4E44-47C9-A044-0300602A2C46}"/>
              </a:ext>
            </a:extLst>
          </p:cNvPr>
          <p:cNvCxnSpPr>
            <a:cxnSpLocks/>
          </p:cNvCxnSpPr>
          <p:nvPr/>
        </p:nvCxnSpPr>
        <p:spPr>
          <a:xfrm flipH="1">
            <a:off x="6287586" y="1859244"/>
            <a:ext cx="1" cy="109453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1" name="右矢印 50">
            <a:extLst>
              <a:ext uri="{FF2B5EF4-FFF2-40B4-BE49-F238E27FC236}">
                <a16:creationId xmlns:a16="http://schemas.microsoft.com/office/drawing/2014/main" id="{8B2C1BD3-0A4F-49B8-B05A-3C2BFB85C3B7}"/>
              </a:ext>
            </a:extLst>
          </p:cNvPr>
          <p:cNvSpPr/>
          <p:nvPr/>
        </p:nvSpPr>
        <p:spPr>
          <a:xfrm>
            <a:off x="4042085" y="3991323"/>
            <a:ext cx="639606" cy="123171"/>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Meiryo UI" panose="020B0604030504040204" pitchFamily="50" charset="-128"/>
              <a:ea typeface="Meiryo UI" panose="020B0604030504040204" pitchFamily="50" charset="-128"/>
            </a:endParaRPr>
          </a:p>
        </p:txBody>
      </p:sp>
      <p:sp>
        <p:nvSpPr>
          <p:cNvPr id="91" name="テキスト ボックス 90">
            <a:extLst>
              <a:ext uri="{FF2B5EF4-FFF2-40B4-BE49-F238E27FC236}">
                <a16:creationId xmlns:a16="http://schemas.microsoft.com/office/drawing/2014/main" id="{F13D447D-8D56-4705-ADF8-19C18EA83E73}"/>
              </a:ext>
            </a:extLst>
          </p:cNvPr>
          <p:cNvSpPr txBox="1"/>
          <p:nvPr/>
        </p:nvSpPr>
        <p:spPr>
          <a:xfrm>
            <a:off x="3938141" y="4050716"/>
            <a:ext cx="2313695" cy="477054"/>
          </a:xfrm>
          <a:prstGeom prst="rect">
            <a:avLst/>
          </a:prstGeom>
          <a:noFill/>
        </p:spPr>
        <p:txBody>
          <a:bodyPr wrap="square" rtlCol="0">
            <a:spAutoFit/>
          </a:bodyPr>
          <a:lstStyle/>
          <a:p>
            <a:r>
              <a:rPr lang="en-US" altLang="ja-JP" sz="1100" dirty="0" smtClean="0">
                <a:latin typeface="Meiryo UI" panose="020B0604030504040204" pitchFamily="50" charset="-128"/>
                <a:ea typeface="Meiryo UI" panose="020B0604030504040204" pitchFamily="50" charset="-128"/>
              </a:rPr>
              <a:t>4/1</a:t>
            </a:r>
            <a:r>
              <a:rPr lang="ja-JP" altLang="en-US" sz="1100" dirty="0">
                <a:latin typeface="Meiryo UI" panose="020B0604030504040204" pitchFamily="50" charset="-128"/>
                <a:ea typeface="Meiryo UI" panose="020B0604030504040204" pitchFamily="50" charset="-128"/>
              </a:rPr>
              <a:t>～</a:t>
            </a:r>
            <a:r>
              <a:rPr lang="en-US" altLang="ja-JP" sz="1100" dirty="0" smtClean="0">
                <a:latin typeface="Meiryo UI" panose="020B0604030504040204" pitchFamily="50" charset="-128"/>
                <a:ea typeface="Meiryo UI" panose="020B0604030504040204" pitchFamily="50" charset="-128"/>
              </a:rPr>
              <a:t>4/4</a:t>
            </a:r>
          </a:p>
          <a:p>
            <a:r>
              <a:rPr lang="en-US" altLang="ja-JP" sz="1100" dirty="0" smtClean="0">
                <a:latin typeface="Meiryo UI" panose="020B0604030504040204" pitchFamily="50" charset="-128"/>
                <a:ea typeface="Meiryo UI" panose="020B0604030504040204" pitchFamily="50" charset="-128"/>
              </a:rPr>
              <a:t> </a:t>
            </a:r>
            <a:r>
              <a:rPr lang="ja-JP" altLang="en-US" sz="1400" b="1" u="sng" dirty="0">
                <a:latin typeface="Meiryo UI" panose="020B0604030504040204" pitchFamily="50" charset="-128"/>
                <a:ea typeface="Meiryo UI" panose="020B0604030504040204" pitchFamily="50" charset="-128"/>
              </a:rPr>
              <a:t>府全域</a:t>
            </a:r>
            <a:r>
              <a:rPr lang="ja-JP" altLang="en-US" sz="1050" dirty="0" smtClean="0">
                <a:latin typeface="Meiryo UI" panose="020B0604030504040204" pitchFamily="50" charset="-128"/>
                <a:ea typeface="Meiryo UI" panose="020B0604030504040204" pitchFamily="50" charset="-128"/>
              </a:rPr>
              <a:t>に時短要請（</a:t>
            </a:r>
            <a:r>
              <a:rPr lang="en-US" altLang="ja-JP" sz="1050" dirty="0" smtClean="0">
                <a:latin typeface="Meiryo UI" panose="020B0604030504040204" pitchFamily="50" charset="-128"/>
                <a:ea typeface="Meiryo UI" panose="020B0604030504040204" pitchFamily="50" charset="-128"/>
              </a:rPr>
              <a:t>21</a:t>
            </a:r>
            <a:r>
              <a:rPr lang="ja-JP" altLang="en-US" sz="1050" dirty="0" smtClean="0">
                <a:latin typeface="Meiryo UI" panose="020B0604030504040204" pitchFamily="50" charset="-128"/>
                <a:ea typeface="Meiryo UI" panose="020B0604030504040204" pitchFamily="50" charset="-128"/>
              </a:rPr>
              <a:t>時まで）</a:t>
            </a:r>
            <a:endParaRPr lang="en-US" altLang="ja-JP" sz="1050"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538294" y="1287868"/>
            <a:ext cx="1131564" cy="646331"/>
          </a:xfrm>
          <a:prstGeom prst="rect">
            <a:avLst/>
          </a:prstGeom>
          <a:solidFill>
            <a:schemeClr val="accent2">
              <a:lumMod val="20000"/>
              <a:lumOff val="80000"/>
            </a:schemeClr>
          </a:solidFill>
        </p:spPr>
        <p:txBody>
          <a:bodyPr wrap="square" rtlCol="0">
            <a:spAutoFit/>
          </a:bodyPr>
          <a:lstStyle/>
          <a:p>
            <a:pPr algn="ct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緊急</a:t>
            </a:r>
            <a:r>
              <a:rPr kumimoji="1" lang="ja-JP" altLang="en-US" sz="1200" dirty="0">
                <a:solidFill>
                  <a:srgbClr val="FF0000"/>
                </a:solidFill>
                <a:latin typeface="HGPｺﾞｼｯｸE" panose="020B0900000000000000" pitchFamily="50" charset="-128"/>
                <a:ea typeface="HGPｺﾞｼｯｸE" panose="020B0900000000000000" pitchFamily="50" charset="-128"/>
              </a:rPr>
              <a:t>事態</a:t>
            </a:r>
            <a:endParaRPr kumimoji="1" lang="en-US" altLang="ja-JP" sz="1200" dirty="0">
              <a:solidFill>
                <a:srgbClr val="FF0000"/>
              </a:solidFill>
              <a:latin typeface="HGPｺﾞｼｯｸE" panose="020B0900000000000000" pitchFamily="50" charset="-128"/>
              <a:ea typeface="HGPｺﾞｼｯｸE" panose="020B0900000000000000" pitchFamily="50" charset="-128"/>
            </a:endParaRPr>
          </a:p>
          <a:p>
            <a:pPr algn="ctr"/>
            <a:r>
              <a:rPr kumimoji="1" lang="ja-JP" altLang="en-US" sz="1200" dirty="0">
                <a:solidFill>
                  <a:srgbClr val="FF0000"/>
                </a:solidFill>
                <a:latin typeface="HGPｺﾞｼｯｸE" panose="020B0900000000000000" pitchFamily="50" charset="-128"/>
                <a:ea typeface="HGPｺﾞｼｯｸE" panose="020B0900000000000000" pitchFamily="50" charset="-128"/>
              </a:rPr>
              <a:t>措置</a:t>
            </a:r>
            <a:r>
              <a:rPr kumimoji="1" lang="ja-JP" altLang="en-US" sz="1200" dirty="0" smtClean="0">
                <a:solidFill>
                  <a:srgbClr val="FF0000"/>
                </a:solidFill>
                <a:latin typeface="HGPｺﾞｼｯｸE" panose="020B0900000000000000" pitchFamily="50" charset="-128"/>
                <a:ea typeface="HGPｺﾞｼｯｸE" panose="020B0900000000000000" pitchFamily="50" charset="-128"/>
              </a:rPr>
              <a:t>終了</a:t>
            </a:r>
            <a:r>
              <a:rPr kumimoji="1" lang="en-US" altLang="ja-JP" sz="1200" dirty="0" smtClean="0">
                <a:solidFill>
                  <a:srgbClr val="FF0000"/>
                </a:solidFill>
                <a:latin typeface="HGPｺﾞｼｯｸE" panose="020B0900000000000000" pitchFamily="50" charset="-128"/>
                <a:ea typeface="HGPｺﾞｼｯｸE" panose="020B0900000000000000" pitchFamily="50" charset="-128"/>
              </a:rPr>
              <a:t>(</a:t>
            </a:r>
            <a:r>
              <a:rPr kumimoji="1" lang="en-US" altLang="ja-JP" sz="1200" dirty="0">
                <a:solidFill>
                  <a:srgbClr val="FF0000"/>
                </a:solidFill>
                <a:latin typeface="HGPｺﾞｼｯｸE" panose="020B0900000000000000" pitchFamily="50" charset="-128"/>
                <a:ea typeface="HGPｺﾞｼｯｸE" panose="020B0900000000000000" pitchFamily="50" charset="-128"/>
              </a:rPr>
              <a:t>2/28)</a:t>
            </a:r>
          </a:p>
        </p:txBody>
      </p:sp>
      <p:sp>
        <p:nvSpPr>
          <p:cNvPr id="9" name="角丸四角形 8"/>
          <p:cNvSpPr/>
          <p:nvPr/>
        </p:nvSpPr>
        <p:spPr>
          <a:xfrm>
            <a:off x="3699803" y="5221055"/>
            <a:ext cx="2293034" cy="21449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7849772" y="5628901"/>
            <a:ext cx="3424836" cy="43100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3699803" y="5765026"/>
            <a:ext cx="3424836" cy="21550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3699803" y="6349176"/>
            <a:ext cx="3424836" cy="43100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7849772" y="6547294"/>
            <a:ext cx="3424836" cy="23289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角丸四角形 37"/>
          <p:cNvSpPr/>
          <p:nvPr/>
        </p:nvSpPr>
        <p:spPr>
          <a:xfrm>
            <a:off x="10391632" y="6319734"/>
            <a:ext cx="882975" cy="22685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137314" y="4736324"/>
            <a:ext cx="1240112" cy="276999"/>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rPr>
              <a:t>主な要請内容</a:t>
            </a:r>
            <a:r>
              <a:rPr kumimoji="1" lang="en-US" altLang="ja-JP" sz="1200" dirty="0" smtClean="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303026" y="6508895"/>
            <a:ext cx="2743200" cy="365125"/>
          </a:xfrm>
        </p:spPr>
        <p:txBody>
          <a:bodyPr/>
          <a:lstStyle/>
          <a:p>
            <a:fld id="{F216AE56-EAD3-4706-B860-3EC2C2952B40}" type="slidenum">
              <a:rPr kumimoji="1" lang="ja-JP" altLang="en-US" smtClean="0"/>
              <a:t>8</a:t>
            </a:fld>
            <a:endParaRPr kumimoji="1" lang="ja-JP" altLang="en-US" dirty="0"/>
          </a:p>
        </p:txBody>
      </p:sp>
    </p:spTree>
    <p:extLst>
      <p:ext uri="{BB962C8B-B14F-4D97-AF65-F5344CB8AC3E}">
        <p14:creationId xmlns:p14="http://schemas.microsoft.com/office/powerpoint/2010/main" val="2471388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54933" y="2204413"/>
            <a:ext cx="11882134" cy="4541914"/>
          </a:xfrm>
          <a:prstGeom prst="rect">
            <a:avLst/>
          </a:prstGeom>
        </p:spPr>
      </p:pic>
      <p:sp>
        <p:nvSpPr>
          <p:cNvPr id="11" name="正方形/長方形 10"/>
          <p:cNvSpPr/>
          <p:nvPr/>
        </p:nvSpPr>
        <p:spPr>
          <a:xfrm>
            <a:off x="0" y="-1845"/>
            <a:ext cx="12192000" cy="567233"/>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latin typeface="UD デジタル 教科書体 NK-B" panose="02020700000000000000" pitchFamily="18" charset="-128"/>
                <a:ea typeface="UD デジタル 教科書体 NK-B" panose="02020700000000000000" pitchFamily="18" charset="-128"/>
              </a:rPr>
              <a:t>推定</a:t>
            </a:r>
            <a:r>
              <a:rPr lang="ja-JP" altLang="en-US" sz="2400" b="1" dirty="0">
                <a:latin typeface="UD デジタル 教科書体 NK-B" panose="02020700000000000000" pitchFamily="18" charset="-128"/>
                <a:ea typeface="UD デジタル 教科書体 NK-B" panose="02020700000000000000" pitchFamily="18" charset="-128"/>
              </a:rPr>
              <a:t>感染日別陽性者数と人流に</a:t>
            </a:r>
            <a:r>
              <a:rPr lang="ja-JP" altLang="en-US" sz="2400" b="1" dirty="0" smtClean="0">
                <a:latin typeface="UD デジタル 教科書体 NK-B" panose="02020700000000000000" pitchFamily="18" charset="-128"/>
                <a:ea typeface="UD デジタル 教科書体 NK-B" panose="02020700000000000000" pitchFamily="18" charset="-128"/>
              </a:rPr>
              <a:t>ついて</a:t>
            </a:r>
            <a:r>
              <a:rPr lang="en-US" altLang="ja-JP" sz="2400" b="1" dirty="0" smtClean="0">
                <a:latin typeface="UD デジタル 教科書体 NK-B" panose="02020700000000000000" pitchFamily="18" charset="-128"/>
                <a:ea typeface="UD デジタル 教科書体 NK-B" panose="02020700000000000000" pitchFamily="18" charset="-128"/>
              </a:rPr>
              <a:t>【</a:t>
            </a:r>
            <a:r>
              <a:rPr lang="ja-JP" altLang="en-US" sz="2400" b="1" dirty="0" smtClean="0">
                <a:latin typeface="UD デジタル 教科書体 NK-B" panose="02020700000000000000" pitchFamily="18" charset="-128"/>
                <a:ea typeface="UD デジタル 教科書体 NK-B" panose="02020700000000000000" pitchFamily="18" charset="-128"/>
              </a:rPr>
              <a:t>日別　６月</a:t>
            </a:r>
            <a:r>
              <a:rPr lang="en-US" altLang="ja-JP" sz="2400" b="1" dirty="0" smtClean="0">
                <a:latin typeface="UD デジタル 教科書体 NK-B" panose="02020700000000000000" pitchFamily="18" charset="-128"/>
                <a:ea typeface="UD デジタル 教科書体 NK-B" panose="02020700000000000000" pitchFamily="18" charset="-128"/>
              </a:rPr>
              <a:t>14</a:t>
            </a:r>
            <a:r>
              <a:rPr lang="ja-JP" altLang="en-US" sz="2400" b="1" dirty="0" smtClean="0">
                <a:latin typeface="UD デジタル 教科書体 NK-B" panose="02020700000000000000" pitchFamily="18" charset="-128"/>
                <a:ea typeface="UD デジタル 教科書体 NK-B" panose="02020700000000000000" pitchFamily="18" charset="-128"/>
              </a:rPr>
              <a:t>日時点</a:t>
            </a:r>
            <a:r>
              <a:rPr lang="en-US" altLang="ja-JP" sz="2400" b="1" dirty="0" smtClean="0">
                <a:latin typeface="UD デジタル 教科書体 NK-B" panose="02020700000000000000" pitchFamily="18" charset="-128"/>
                <a:ea typeface="UD デジタル 教科書体 NK-B" panose="02020700000000000000" pitchFamily="18" charset="-128"/>
              </a:rPr>
              <a:t>】</a:t>
            </a:r>
            <a:endParaRPr kumimoji="1" lang="ja-JP" altLang="en-US" sz="2400" b="1" dirty="0">
              <a:latin typeface="UD デジタル 教科書体 NK-B" panose="02020700000000000000" pitchFamily="18" charset="-128"/>
              <a:ea typeface="UD デジタル 教科書体 NK-B" panose="02020700000000000000" pitchFamily="18" charset="-128"/>
            </a:endParaRPr>
          </a:p>
        </p:txBody>
      </p:sp>
      <p:sp>
        <p:nvSpPr>
          <p:cNvPr id="28" name="正方形/長方形 27">
            <a:extLst>
              <a:ext uri="{FF2B5EF4-FFF2-40B4-BE49-F238E27FC236}">
                <a16:creationId xmlns:a16="http://schemas.microsoft.com/office/drawing/2014/main" id="{FC024533-669C-48B1-82E7-C27042384F7F}"/>
              </a:ext>
            </a:extLst>
          </p:cNvPr>
          <p:cNvSpPr/>
          <p:nvPr/>
        </p:nvSpPr>
        <p:spPr>
          <a:xfrm>
            <a:off x="0" y="552294"/>
            <a:ext cx="12192000" cy="112641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第三波の緊急事態宣言発令直後と比べ、人流抑制による感染収束を目的として措置を強化している第四波は、措置適用</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４月</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25</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日以降、人流が大きく</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減少し、減少している機関が比較的長い。</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なお、４月５日のまん延防止等重点措置適用直前に人流は減少したが、すぐに横ばいに転じた。</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ゴールデンウィーク後、人流は増加傾向（２月下旬の緊急事態宣言解除前と同様の傾向）。</a:t>
            </a:r>
            <a:endParaRPr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84" name="テキスト ボックス 83"/>
          <p:cNvSpPr txBox="1"/>
          <p:nvPr/>
        </p:nvSpPr>
        <p:spPr>
          <a:xfrm>
            <a:off x="2043388" y="2646972"/>
            <a:ext cx="1565849" cy="461665"/>
          </a:xfrm>
          <a:prstGeom prst="rect">
            <a:avLst/>
          </a:prstGeom>
          <a:solidFill>
            <a:schemeClr val="accent2">
              <a:lumMod val="20000"/>
              <a:lumOff val="80000"/>
            </a:schemeClr>
          </a:solidFill>
        </p:spPr>
        <p:txBody>
          <a:bodyPr wrap="square" rtlCol="0">
            <a:spAutoFit/>
          </a:bodyPr>
          <a:lstStyle/>
          <a:p>
            <a:r>
              <a:rPr kumimoji="1" lang="en-US" altLang="ja-JP" sz="1200" dirty="0">
                <a:solidFill>
                  <a:srgbClr val="FF0000"/>
                </a:solidFill>
                <a:latin typeface="HGPｺﾞｼｯｸE" panose="020B0900000000000000" pitchFamily="50" charset="-128"/>
                <a:ea typeface="HGPｺﾞｼｯｸE" panose="020B0900000000000000" pitchFamily="50" charset="-128"/>
              </a:rPr>
              <a:t>11/27</a:t>
            </a:r>
            <a:r>
              <a:rPr kumimoji="1" lang="ja-JP" altLang="en-US" sz="1200" dirty="0">
                <a:solidFill>
                  <a:srgbClr val="FF0000"/>
                </a:solidFill>
                <a:latin typeface="HGPｺﾞｼｯｸE" panose="020B0900000000000000" pitchFamily="50" charset="-128"/>
                <a:ea typeface="HGPｺﾞｼｯｸE" panose="020B0900000000000000" pitchFamily="50" charset="-128"/>
              </a:rPr>
              <a:t>～北区・中央区への時短要請等</a:t>
            </a:r>
            <a:endParaRPr kumimoji="1" lang="en-US" altLang="ja-JP" sz="1200" dirty="0">
              <a:solidFill>
                <a:srgbClr val="FF0000"/>
              </a:solidFill>
              <a:latin typeface="HGPｺﾞｼｯｸE" panose="020B0900000000000000" pitchFamily="50" charset="-128"/>
              <a:ea typeface="HGPｺﾞｼｯｸE" panose="020B0900000000000000" pitchFamily="50" charset="-128"/>
            </a:endParaRPr>
          </a:p>
        </p:txBody>
      </p:sp>
      <p:sp>
        <p:nvSpPr>
          <p:cNvPr id="88" name="テキスト ボックス 87"/>
          <p:cNvSpPr txBox="1"/>
          <p:nvPr/>
        </p:nvSpPr>
        <p:spPr>
          <a:xfrm>
            <a:off x="2994234" y="3167922"/>
            <a:ext cx="2598663" cy="461665"/>
          </a:xfrm>
          <a:prstGeom prst="rect">
            <a:avLst/>
          </a:prstGeom>
          <a:solidFill>
            <a:schemeClr val="accent2">
              <a:lumMod val="20000"/>
              <a:lumOff val="80000"/>
            </a:schemeClr>
          </a:solidFill>
        </p:spPr>
        <p:txBody>
          <a:bodyPr wrap="square" rtlCol="0">
            <a:spAutoFit/>
          </a:bodyPr>
          <a:lstStyle/>
          <a:p>
            <a:r>
              <a:rPr kumimoji="1" lang="en-US" altLang="ja-JP" sz="1200" dirty="0">
                <a:solidFill>
                  <a:srgbClr val="FF0000"/>
                </a:solidFill>
                <a:latin typeface="HGPｺﾞｼｯｸE" panose="020B0900000000000000" pitchFamily="50" charset="-128"/>
                <a:ea typeface="HGPｺﾞｼｯｸE" panose="020B0900000000000000" pitchFamily="50" charset="-128"/>
              </a:rPr>
              <a:t>12/16</a:t>
            </a:r>
            <a:r>
              <a:rPr kumimoji="1" lang="ja-JP" altLang="en-US" sz="1200" dirty="0">
                <a:solidFill>
                  <a:srgbClr val="FF0000"/>
                </a:solidFill>
                <a:latin typeface="HGPｺﾞｼｯｸE" panose="020B0900000000000000" pitchFamily="50" charset="-128"/>
                <a:ea typeface="HGPｺﾞｼｯｸE" panose="020B0900000000000000" pitchFamily="50" charset="-128"/>
              </a:rPr>
              <a:t>～府民への不要不急外出自粛</a:t>
            </a:r>
            <a:r>
              <a:rPr lang="ja-JP" altLang="en-US" sz="1200" dirty="0">
                <a:solidFill>
                  <a:srgbClr val="FF0000"/>
                </a:solidFill>
                <a:latin typeface="HGPｺﾞｼｯｸE" panose="020B0900000000000000" pitchFamily="50" charset="-128"/>
                <a:ea typeface="HGPｺﾞｼｯｸE" panose="020B0900000000000000" pitchFamily="50" charset="-128"/>
              </a:rPr>
              <a:t>要請・</a:t>
            </a:r>
            <a:r>
              <a:rPr kumimoji="1" lang="ja-JP" altLang="en-US" sz="1200" dirty="0">
                <a:solidFill>
                  <a:srgbClr val="FF0000"/>
                </a:solidFill>
                <a:latin typeface="HGPｺﾞｼｯｸE" panose="020B0900000000000000" pitchFamily="50" charset="-128"/>
                <a:ea typeface="HGPｺﾞｼｯｸE" panose="020B0900000000000000" pitchFamily="50" charset="-128"/>
              </a:rPr>
              <a:t>大阪市全域への時短要請等</a:t>
            </a:r>
            <a:endParaRPr kumimoji="1" lang="en-US" altLang="ja-JP" sz="1200" dirty="0">
              <a:solidFill>
                <a:srgbClr val="FF0000"/>
              </a:solidFill>
              <a:latin typeface="HGPｺﾞｼｯｸE" panose="020B0900000000000000" pitchFamily="50" charset="-128"/>
              <a:ea typeface="HGPｺﾞｼｯｸE" panose="020B0900000000000000" pitchFamily="50" charset="-128"/>
            </a:endParaRPr>
          </a:p>
        </p:txBody>
      </p:sp>
      <p:sp>
        <p:nvSpPr>
          <p:cNvPr id="89" name="下矢印 88"/>
          <p:cNvSpPr/>
          <p:nvPr/>
        </p:nvSpPr>
        <p:spPr>
          <a:xfrm>
            <a:off x="4927080" y="4327353"/>
            <a:ext cx="180853" cy="29603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テキスト ボックス 89"/>
          <p:cNvSpPr txBox="1"/>
          <p:nvPr/>
        </p:nvSpPr>
        <p:spPr>
          <a:xfrm>
            <a:off x="4591366" y="3696894"/>
            <a:ext cx="1592929" cy="646331"/>
          </a:xfrm>
          <a:prstGeom prst="rect">
            <a:avLst/>
          </a:prstGeom>
          <a:solidFill>
            <a:schemeClr val="accent2">
              <a:lumMod val="20000"/>
              <a:lumOff val="80000"/>
            </a:schemeClr>
          </a:solidFill>
        </p:spPr>
        <p:txBody>
          <a:bodyPr wrap="square" rtlCol="0">
            <a:spAutoFit/>
          </a:bodyPr>
          <a:lstStyle/>
          <a:p>
            <a:r>
              <a:rPr kumimoji="1" lang="en-US" altLang="ja-JP" sz="1200" dirty="0">
                <a:solidFill>
                  <a:srgbClr val="FF0000"/>
                </a:solidFill>
                <a:latin typeface="HGPｺﾞｼｯｸE" panose="020B0900000000000000" pitchFamily="50" charset="-128"/>
                <a:ea typeface="HGPｺﾞｼｯｸE" panose="020B0900000000000000" pitchFamily="50" charset="-128"/>
              </a:rPr>
              <a:t>1/14</a:t>
            </a:r>
            <a:r>
              <a:rPr kumimoji="1" lang="ja-JP" altLang="en-US" sz="1200" dirty="0">
                <a:solidFill>
                  <a:srgbClr val="FF0000"/>
                </a:solidFill>
                <a:latin typeface="HGPｺﾞｼｯｸE" panose="020B0900000000000000" pitchFamily="50" charset="-128"/>
                <a:ea typeface="HGPｺﾞｼｯｸE" panose="020B0900000000000000" pitchFamily="50" charset="-128"/>
              </a:rPr>
              <a:t>～緊急事態措置</a:t>
            </a:r>
            <a:endParaRPr kumimoji="1" lang="en-US" altLang="ja-JP" sz="1200" dirty="0">
              <a:solidFill>
                <a:srgbClr val="FF0000"/>
              </a:solidFill>
              <a:latin typeface="HGPｺﾞｼｯｸE" panose="020B0900000000000000" pitchFamily="50" charset="-128"/>
              <a:ea typeface="HGPｺﾞｼｯｸE" panose="020B0900000000000000" pitchFamily="50" charset="-128"/>
            </a:endParaRPr>
          </a:p>
          <a:p>
            <a:r>
              <a:rPr kumimoji="1" lang="ja-JP" altLang="en-US" sz="1200" dirty="0">
                <a:solidFill>
                  <a:srgbClr val="FF0000"/>
                </a:solidFill>
                <a:latin typeface="HGPｺﾞｼｯｸE" panose="020B0900000000000000" pitchFamily="50" charset="-128"/>
                <a:ea typeface="HGPｺﾞｼｯｸE" panose="020B0900000000000000" pitchFamily="50" charset="-128"/>
              </a:rPr>
              <a:t>府域の飲食店等への時短要請</a:t>
            </a:r>
            <a:endParaRPr kumimoji="1" lang="en-US" altLang="ja-JP" sz="1200" dirty="0">
              <a:solidFill>
                <a:srgbClr val="FF0000"/>
              </a:solidFill>
              <a:latin typeface="HGPｺﾞｼｯｸE" panose="020B0900000000000000" pitchFamily="50" charset="-128"/>
              <a:ea typeface="HGPｺﾞｼｯｸE" panose="020B0900000000000000" pitchFamily="50" charset="-128"/>
            </a:endParaRPr>
          </a:p>
        </p:txBody>
      </p:sp>
      <p:sp>
        <p:nvSpPr>
          <p:cNvPr id="106" name="テキスト ボックス 105"/>
          <p:cNvSpPr txBox="1"/>
          <p:nvPr/>
        </p:nvSpPr>
        <p:spPr>
          <a:xfrm>
            <a:off x="7520407" y="5307156"/>
            <a:ext cx="1692000" cy="646331"/>
          </a:xfrm>
          <a:prstGeom prst="rect">
            <a:avLst/>
          </a:prstGeom>
          <a:solidFill>
            <a:schemeClr val="accent2">
              <a:lumMod val="20000"/>
              <a:lumOff val="80000"/>
            </a:schemeClr>
          </a:solidFill>
        </p:spPr>
        <p:txBody>
          <a:bodyPr wrap="square" rtlCol="0">
            <a:spAutoFit/>
          </a:bodyPr>
          <a:lstStyle/>
          <a:p>
            <a:r>
              <a:rPr lang="en-US" altLang="ja-JP" sz="1200" dirty="0">
                <a:solidFill>
                  <a:srgbClr val="FF0000"/>
                </a:solidFill>
                <a:latin typeface="HGPｺﾞｼｯｸE" panose="020B0900000000000000" pitchFamily="50" charset="-128"/>
                <a:ea typeface="HGPｺﾞｼｯｸE" panose="020B0900000000000000" pitchFamily="50" charset="-128"/>
              </a:rPr>
              <a:t>4</a:t>
            </a:r>
            <a:r>
              <a:rPr kumimoji="1" lang="en-US" altLang="ja-JP" sz="1200" dirty="0">
                <a:solidFill>
                  <a:srgbClr val="FF0000"/>
                </a:solidFill>
                <a:latin typeface="HGPｺﾞｼｯｸE" panose="020B0900000000000000" pitchFamily="50" charset="-128"/>
                <a:ea typeface="HGPｺﾞｼｯｸE" panose="020B0900000000000000" pitchFamily="50" charset="-128"/>
              </a:rPr>
              <a:t>/5</a:t>
            </a:r>
          </a:p>
          <a:p>
            <a:r>
              <a:rPr kumimoji="1" lang="ja-JP" altLang="en-US" sz="1200" dirty="0">
                <a:solidFill>
                  <a:srgbClr val="FF0000"/>
                </a:solidFill>
                <a:latin typeface="HGPｺﾞｼｯｸE" panose="020B0900000000000000" pitchFamily="50" charset="-128"/>
                <a:ea typeface="HGPｺﾞｼｯｸE" panose="020B0900000000000000" pitchFamily="50" charset="-128"/>
              </a:rPr>
              <a:t>まん延防止等重点措置</a:t>
            </a:r>
            <a:endParaRPr kumimoji="1" lang="en-US" altLang="ja-JP" sz="1200" dirty="0">
              <a:solidFill>
                <a:srgbClr val="FF0000"/>
              </a:solidFill>
              <a:latin typeface="HGPｺﾞｼｯｸE" panose="020B0900000000000000" pitchFamily="50" charset="-128"/>
              <a:ea typeface="HGPｺﾞｼｯｸE" panose="020B0900000000000000" pitchFamily="50" charset="-128"/>
            </a:endParaRPr>
          </a:p>
          <a:p>
            <a:r>
              <a:rPr kumimoji="1" lang="ja-JP" altLang="en-US" sz="1200" dirty="0">
                <a:solidFill>
                  <a:srgbClr val="FF0000"/>
                </a:solidFill>
                <a:latin typeface="HGPｺﾞｼｯｸE" panose="020B0900000000000000" pitchFamily="50" charset="-128"/>
                <a:ea typeface="HGPｺﾞｼｯｸE" panose="020B0900000000000000" pitchFamily="50" charset="-128"/>
              </a:rPr>
              <a:t>適用</a:t>
            </a:r>
            <a:endParaRPr kumimoji="1" lang="en-US" altLang="ja-JP" sz="1200" dirty="0">
              <a:solidFill>
                <a:srgbClr val="FF0000"/>
              </a:solidFill>
              <a:latin typeface="HGPｺﾞｼｯｸE" panose="020B0900000000000000" pitchFamily="50" charset="-128"/>
              <a:ea typeface="HGPｺﾞｼｯｸE" panose="020B0900000000000000" pitchFamily="50" charset="-128"/>
            </a:endParaRPr>
          </a:p>
        </p:txBody>
      </p:sp>
      <p:sp>
        <p:nvSpPr>
          <p:cNvPr id="108" name="テキスト ボックス 107"/>
          <p:cNvSpPr txBox="1"/>
          <p:nvPr/>
        </p:nvSpPr>
        <p:spPr>
          <a:xfrm>
            <a:off x="9091509" y="2736630"/>
            <a:ext cx="1117779" cy="646331"/>
          </a:xfrm>
          <a:prstGeom prst="rect">
            <a:avLst/>
          </a:prstGeom>
          <a:solidFill>
            <a:schemeClr val="accent2">
              <a:lumMod val="20000"/>
              <a:lumOff val="80000"/>
            </a:schemeClr>
          </a:solidFill>
        </p:spPr>
        <p:txBody>
          <a:bodyPr wrap="square" rtlCol="0">
            <a:spAutoFit/>
          </a:bodyPr>
          <a:lstStyle/>
          <a:p>
            <a:r>
              <a:rPr lang="en-US" altLang="ja-JP" sz="1200" dirty="0">
                <a:solidFill>
                  <a:srgbClr val="FF0000"/>
                </a:solidFill>
                <a:latin typeface="HGPｺﾞｼｯｸE" panose="020B0900000000000000" pitchFamily="50" charset="-128"/>
                <a:ea typeface="HGPｺﾞｼｯｸE" panose="020B0900000000000000" pitchFamily="50" charset="-128"/>
              </a:rPr>
              <a:t>4</a:t>
            </a:r>
            <a:r>
              <a:rPr kumimoji="1" lang="en-US" altLang="ja-JP" sz="1200" dirty="0">
                <a:solidFill>
                  <a:srgbClr val="FF0000"/>
                </a:solidFill>
                <a:latin typeface="HGPｺﾞｼｯｸE" panose="020B0900000000000000" pitchFamily="50" charset="-128"/>
                <a:ea typeface="HGPｺﾞｼｯｸE" panose="020B0900000000000000" pitchFamily="50" charset="-128"/>
              </a:rPr>
              <a:t>/25</a:t>
            </a:r>
          </a:p>
          <a:p>
            <a:r>
              <a:rPr kumimoji="1" lang="ja-JP" altLang="en-US" sz="1200" dirty="0">
                <a:solidFill>
                  <a:srgbClr val="FF0000"/>
                </a:solidFill>
                <a:latin typeface="HGPｺﾞｼｯｸE" panose="020B0900000000000000" pitchFamily="50" charset="-128"/>
                <a:ea typeface="HGPｺﾞｼｯｸE" panose="020B0900000000000000" pitchFamily="50" charset="-128"/>
              </a:rPr>
              <a:t>緊急事態措置</a:t>
            </a:r>
            <a:endParaRPr kumimoji="1" lang="en-US" altLang="ja-JP" sz="1200" dirty="0">
              <a:solidFill>
                <a:srgbClr val="FF0000"/>
              </a:solidFill>
              <a:latin typeface="HGPｺﾞｼｯｸE" panose="020B0900000000000000" pitchFamily="50" charset="-128"/>
              <a:ea typeface="HGPｺﾞｼｯｸE" panose="020B0900000000000000" pitchFamily="50" charset="-128"/>
            </a:endParaRPr>
          </a:p>
          <a:p>
            <a:r>
              <a:rPr kumimoji="1" lang="ja-JP" altLang="en-US" sz="1200" dirty="0">
                <a:solidFill>
                  <a:srgbClr val="FF0000"/>
                </a:solidFill>
                <a:latin typeface="HGPｺﾞｼｯｸE" panose="020B0900000000000000" pitchFamily="50" charset="-128"/>
                <a:ea typeface="HGPｺﾞｼｯｸE" panose="020B0900000000000000" pitchFamily="50" charset="-128"/>
              </a:rPr>
              <a:t>適用</a:t>
            </a:r>
            <a:endParaRPr kumimoji="1" lang="en-US" altLang="ja-JP" sz="1200" dirty="0">
              <a:solidFill>
                <a:srgbClr val="FF0000"/>
              </a:solidFill>
              <a:latin typeface="HGPｺﾞｼｯｸE" panose="020B0900000000000000" pitchFamily="50" charset="-128"/>
              <a:ea typeface="HGPｺﾞｼｯｸE" panose="020B0900000000000000" pitchFamily="50" charset="-128"/>
            </a:endParaRPr>
          </a:p>
        </p:txBody>
      </p:sp>
      <p:sp>
        <p:nvSpPr>
          <p:cNvPr id="115" name="下矢印 114"/>
          <p:cNvSpPr/>
          <p:nvPr/>
        </p:nvSpPr>
        <p:spPr>
          <a:xfrm rot="10800000">
            <a:off x="8606020" y="4623386"/>
            <a:ext cx="75925" cy="694585"/>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下矢印 116"/>
          <p:cNvSpPr/>
          <p:nvPr/>
        </p:nvSpPr>
        <p:spPr>
          <a:xfrm>
            <a:off x="3555152" y="3657650"/>
            <a:ext cx="142867" cy="449757"/>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下矢印 117"/>
          <p:cNvSpPr/>
          <p:nvPr/>
        </p:nvSpPr>
        <p:spPr>
          <a:xfrm>
            <a:off x="8411375" y="3191012"/>
            <a:ext cx="111801" cy="58464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テキスト ボックス 119"/>
          <p:cNvSpPr txBox="1"/>
          <p:nvPr/>
        </p:nvSpPr>
        <p:spPr>
          <a:xfrm>
            <a:off x="74068" y="1711535"/>
            <a:ext cx="7565706" cy="230832"/>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rPr>
              <a:t>感染から発症まで６日、発症から陽性判明まで７日と仮定すると、</a:t>
            </a:r>
            <a:r>
              <a:rPr lang="ja-JP" altLang="en-US" sz="900" dirty="0" smtClean="0">
                <a:latin typeface="Meiryo UI" panose="020B0604030504040204" pitchFamily="50" charset="-128"/>
                <a:ea typeface="Meiryo UI" panose="020B0604030504040204" pitchFamily="50" charset="-128"/>
              </a:rPr>
              <a:t>概ね</a:t>
            </a:r>
            <a:r>
              <a:rPr lang="en-US" altLang="ja-JP" sz="900" dirty="0" smtClean="0">
                <a:latin typeface="Meiryo UI" panose="020B0604030504040204" pitchFamily="50" charset="-128"/>
                <a:ea typeface="Meiryo UI" panose="020B0604030504040204" pitchFamily="50" charset="-128"/>
              </a:rPr>
              <a:t>6/2</a:t>
            </a: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6/14</a:t>
            </a:r>
            <a:r>
              <a:rPr lang="ja-JP" altLang="en-US" sz="900" dirty="0" smtClean="0">
                <a:latin typeface="Meiryo UI" panose="020B0604030504040204" pitchFamily="50" charset="-128"/>
                <a:ea typeface="Meiryo UI" panose="020B0604030504040204" pitchFamily="50" charset="-128"/>
              </a:rPr>
              <a:t>の</a:t>
            </a:r>
            <a:r>
              <a:rPr lang="ja-JP" altLang="en-US" sz="900" dirty="0">
                <a:latin typeface="Meiryo UI" panose="020B0604030504040204" pitchFamily="50" charset="-128"/>
                <a:ea typeface="Meiryo UI" panose="020B0604030504040204" pitchFamily="50" charset="-128"/>
              </a:rPr>
              <a:t>期間は、今後、新規陽性者の発生に伴い、増加。</a:t>
            </a:r>
            <a:endParaRPr lang="en-US" altLang="ja-JP" sz="900" dirty="0">
              <a:latin typeface="Meiryo UI" panose="020B0604030504040204" pitchFamily="50" charset="-128"/>
              <a:ea typeface="Meiryo UI" panose="020B0604030504040204" pitchFamily="50" charset="-128"/>
            </a:endParaRPr>
          </a:p>
        </p:txBody>
      </p:sp>
      <p:sp>
        <p:nvSpPr>
          <p:cNvPr id="123" name="下矢印 122"/>
          <p:cNvSpPr/>
          <p:nvPr/>
        </p:nvSpPr>
        <p:spPr>
          <a:xfrm rot="10953070" flipH="1">
            <a:off x="6922683" y="4548966"/>
            <a:ext cx="179945" cy="351328"/>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テキスト ボックス 123"/>
          <p:cNvSpPr txBox="1"/>
          <p:nvPr/>
        </p:nvSpPr>
        <p:spPr>
          <a:xfrm>
            <a:off x="6124561" y="4991462"/>
            <a:ext cx="1352336" cy="461665"/>
          </a:xfrm>
          <a:prstGeom prst="rect">
            <a:avLst/>
          </a:prstGeom>
          <a:solidFill>
            <a:schemeClr val="accent2">
              <a:lumMod val="20000"/>
              <a:lumOff val="80000"/>
            </a:schemeClr>
          </a:solidFill>
        </p:spPr>
        <p:txBody>
          <a:bodyPr wrap="square" rtlCol="0">
            <a:spAutoFit/>
          </a:bodyPr>
          <a:lstStyle/>
          <a:p>
            <a:r>
              <a:rPr kumimoji="1" lang="en-US" altLang="ja-JP" sz="1200" dirty="0">
                <a:solidFill>
                  <a:srgbClr val="FF0000"/>
                </a:solidFill>
                <a:latin typeface="HGPｺﾞｼｯｸE" panose="020B0900000000000000" pitchFamily="50" charset="-128"/>
                <a:ea typeface="HGPｺﾞｼｯｸE" panose="020B0900000000000000" pitchFamily="50" charset="-128"/>
              </a:rPr>
              <a:t>2/28</a:t>
            </a:r>
            <a:r>
              <a:rPr kumimoji="1" lang="ja-JP" altLang="en-US" sz="1200" dirty="0">
                <a:solidFill>
                  <a:srgbClr val="FF0000"/>
                </a:solidFill>
                <a:latin typeface="HGPｺﾞｼｯｸE" panose="020B0900000000000000" pitchFamily="50" charset="-128"/>
                <a:ea typeface="HGPｺﾞｼｯｸE" panose="020B0900000000000000" pitchFamily="50" charset="-128"/>
              </a:rPr>
              <a:t>～緊急事態宣言解除</a:t>
            </a:r>
            <a:endParaRPr kumimoji="1" lang="en-US" altLang="ja-JP" sz="1200" dirty="0">
              <a:solidFill>
                <a:srgbClr val="FF0000"/>
              </a:solidFill>
              <a:latin typeface="HGPｺﾞｼｯｸE" panose="020B0900000000000000" pitchFamily="50" charset="-128"/>
              <a:ea typeface="HGPｺﾞｼｯｸE" panose="020B0900000000000000" pitchFamily="50" charset="-128"/>
            </a:endParaRPr>
          </a:p>
        </p:txBody>
      </p:sp>
      <p:sp>
        <p:nvSpPr>
          <p:cNvPr id="4" name="楕円 3"/>
          <p:cNvSpPr/>
          <p:nvPr/>
        </p:nvSpPr>
        <p:spPr>
          <a:xfrm rot="4462895">
            <a:off x="8640509" y="4786421"/>
            <a:ext cx="1954764" cy="636015"/>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楕円 124"/>
          <p:cNvSpPr/>
          <p:nvPr/>
        </p:nvSpPr>
        <p:spPr>
          <a:xfrm rot="1625629">
            <a:off x="4753739" y="4722623"/>
            <a:ext cx="742823" cy="51923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テキスト ボックス 108"/>
          <p:cNvSpPr txBox="1"/>
          <p:nvPr/>
        </p:nvSpPr>
        <p:spPr>
          <a:xfrm>
            <a:off x="6725263" y="2736630"/>
            <a:ext cx="1764415" cy="461665"/>
          </a:xfrm>
          <a:prstGeom prst="rect">
            <a:avLst/>
          </a:prstGeom>
          <a:solidFill>
            <a:schemeClr val="accent2">
              <a:lumMod val="20000"/>
              <a:lumOff val="80000"/>
            </a:schemeClr>
          </a:solidFill>
        </p:spPr>
        <p:txBody>
          <a:bodyPr wrap="square" rtlCol="0">
            <a:spAutoFit/>
          </a:bodyPr>
          <a:lstStyle/>
          <a:p>
            <a:r>
              <a:rPr lang="en-US" altLang="ja-JP" sz="1200" dirty="0">
                <a:solidFill>
                  <a:srgbClr val="FF0000"/>
                </a:solidFill>
                <a:latin typeface="HGPｺﾞｼｯｸE" panose="020B0900000000000000" pitchFamily="50" charset="-128"/>
                <a:ea typeface="HGPｺﾞｼｯｸE" panose="020B0900000000000000" pitchFamily="50" charset="-128"/>
              </a:rPr>
              <a:t>4</a:t>
            </a:r>
            <a:r>
              <a:rPr kumimoji="1" lang="en-US" altLang="ja-JP" sz="1200" dirty="0">
                <a:solidFill>
                  <a:srgbClr val="FF0000"/>
                </a:solidFill>
                <a:latin typeface="HGPｺﾞｼｯｸE" panose="020B0900000000000000" pitchFamily="50" charset="-128"/>
                <a:ea typeface="HGPｺﾞｼｯｸE" panose="020B0900000000000000" pitchFamily="50" charset="-128"/>
              </a:rPr>
              <a:t>/1</a:t>
            </a:r>
          </a:p>
          <a:p>
            <a:r>
              <a:rPr kumimoji="1" lang="ja-JP" altLang="en-US" sz="1200" dirty="0">
                <a:solidFill>
                  <a:srgbClr val="FF0000"/>
                </a:solidFill>
                <a:latin typeface="HGPｺﾞｼｯｸE" panose="020B0900000000000000" pitchFamily="50" charset="-128"/>
                <a:ea typeface="HGPｺﾞｼｯｸE" panose="020B0900000000000000" pitchFamily="50" charset="-128"/>
              </a:rPr>
              <a:t>大阪府全域で時短要請</a:t>
            </a:r>
            <a:endParaRPr kumimoji="1" lang="en-US" altLang="ja-JP" sz="1200" dirty="0">
              <a:solidFill>
                <a:srgbClr val="FF0000"/>
              </a:solidFill>
              <a:latin typeface="HGPｺﾞｼｯｸE" panose="020B0900000000000000" pitchFamily="50" charset="-128"/>
              <a:ea typeface="HGPｺﾞｼｯｸE" panose="020B0900000000000000" pitchFamily="50" charset="-128"/>
            </a:endParaRPr>
          </a:p>
        </p:txBody>
      </p:sp>
      <p:sp>
        <p:nvSpPr>
          <p:cNvPr id="128" name="下矢印 127"/>
          <p:cNvSpPr/>
          <p:nvPr/>
        </p:nvSpPr>
        <p:spPr>
          <a:xfrm>
            <a:off x="2771136" y="3118499"/>
            <a:ext cx="79411" cy="833813"/>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F8FED094-C826-48EB-ADF5-ACCD430F2B99}"/>
              </a:ext>
            </a:extLst>
          </p:cNvPr>
          <p:cNvSpPr>
            <a:spLocks noGrp="1"/>
          </p:cNvSpPr>
          <p:nvPr>
            <p:ph type="sldNum" sz="quarter" idx="12"/>
          </p:nvPr>
        </p:nvSpPr>
        <p:spPr>
          <a:xfrm>
            <a:off x="9424386" y="6482860"/>
            <a:ext cx="2743200" cy="365125"/>
          </a:xfrm>
        </p:spPr>
        <p:txBody>
          <a:bodyPr/>
          <a:lstStyle/>
          <a:p>
            <a:fld id="{F216AE56-EAD3-4706-B860-3EC2C2952B40}" type="slidenum">
              <a:rPr kumimoji="1" lang="ja-JP" altLang="en-US" smtClean="0"/>
              <a:t>9</a:t>
            </a:fld>
            <a:endParaRPr kumimoji="1" lang="ja-JP" altLang="en-US" dirty="0"/>
          </a:p>
        </p:txBody>
      </p:sp>
      <p:sp>
        <p:nvSpPr>
          <p:cNvPr id="37" name="テキスト ボックス 45">
            <a:extLst>
              <a:ext uri="{FF2B5EF4-FFF2-40B4-BE49-F238E27FC236}">
                <a16:creationId xmlns:a16="http://schemas.microsoft.com/office/drawing/2014/main" id="{09A332FB-55E3-43B7-BBCB-18264886D739}"/>
              </a:ext>
            </a:extLst>
          </p:cNvPr>
          <p:cNvSpPr txBox="1"/>
          <p:nvPr/>
        </p:nvSpPr>
        <p:spPr>
          <a:xfrm>
            <a:off x="74068" y="1890695"/>
            <a:ext cx="8536532"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00" dirty="0">
                <a:latin typeface="Meiryo UI" panose="020B0604030504040204" pitchFamily="50" charset="-128"/>
                <a:ea typeface="Meiryo UI" panose="020B0604030504040204" pitchFamily="50" charset="-128"/>
              </a:rPr>
              <a:t>人流は、駅中心半径</a:t>
            </a:r>
            <a:r>
              <a:rPr lang="en-US" altLang="ja-JP" sz="1000" dirty="0">
                <a:latin typeface="Meiryo UI" panose="020B0604030504040204" pitchFamily="50" charset="-128"/>
                <a:ea typeface="Meiryo UI" panose="020B0604030504040204" pitchFamily="50" charset="-128"/>
              </a:rPr>
              <a:t>500m</a:t>
            </a:r>
            <a:r>
              <a:rPr lang="ja-JP" altLang="en-US" sz="1000" dirty="0">
                <a:latin typeface="Meiryo UI" panose="020B0604030504040204" pitchFamily="50" charset="-128"/>
                <a:ea typeface="Meiryo UI" panose="020B0604030504040204" pitchFamily="50" charset="-128"/>
              </a:rPr>
              <a:t>エリアの各時間ごと滞在人口をカウントしており、前述のアドバイザリーボードの人流データとは異なる。</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出典：株式会社</a:t>
            </a:r>
            <a:r>
              <a:rPr lang="en-US" altLang="ja-JP" sz="1000" dirty="0" err="1">
                <a:latin typeface="Meiryo UI" panose="020B0604030504040204" pitchFamily="50" charset="-128"/>
                <a:ea typeface="Meiryo UI" panose="020B0604030504040204" pitchFamily="50" charset="-128"/>
              </a:rPr>
              <a:t>Agoop</a:t>
            </a:r>
            <a:r>
              <a:rPr lang="en-US" altLang="ja-JP" sz="1000" dirty="0">
                <a:latin typeface="Meiryo UI" panose="020B0604030504040204" pitchFamily="50" charset="-128"/>
                <a:ea typeface="Meiryo UI" panose="020B0604030504040204" pitchFamily="50" charset="-128"/>
              </a:rPr>
              <a:t>】</a:t>
            </a:r>
          </a:p>
        </p:txBody>
      </p:sp>
      <p:sp>
        <p:nvSpPr>
          <p:cNvPr id="38" name="下矢印 37"/>
          <p:cNvSpPr/>
          <p:nvPr/>
        </p:nvSpPr>
        <p:spPr>
          <a:xfrm>
            <a:off x="9432820" y="3450269"/>
            <a:ext cx="168380" cy="32538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p:cNvSpPr/>
          <p:nvPr/>
        </p:nvSpPr>
        <p:spPr>
          <a:xfrm rot="4462895">
            <a:off x="8174685" y="4158116"/>
            <a:ext cx="726126" cy="315482"/>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9875250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9850</TotalTime>
  <Words>3705</Words>
  <PresentationFormat>ワイド画面</PresentationFormat>
  <Paragraphs>468</Paragraphs>
  <Slides>22</Slides>
  <Notes>20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22</vt:i4>
      </vt:variant>
    </vt:vector>
  </HeadingPairs>
  <TitlesOfParts>
    <vt:vector size="35" baseType="lpstr">
      <vt:lpstr>HGPｺﾞｼｯｸE</vt:lpstr>
      <vt:lpstr>HGSｺﾞｼｯｸM</vt:lpstr>
      <vt:lpstr>Meiryo UI</vt:lpstr>
      <vt:lpstr>ＭＳ ゴシック</vt:lpstr>
      <vt:lpstr>UD デジタル 教科書体 NK-B</vt:lpstr>
      <vt:lpstr>UD デジタル 教科書体 NP-B</vt:lpstr>
      <vt:lpstr>游ゴシック</vt:lpstr>
      <vt:lpstr>游ゴシック Light</vt:lpstr>
      <vt:lpstr>游明朝</vt:lpstr>
      <vt:lpstr>Arial</vt:lpstr>
      <vt:lpstr>Microsoft Himalaya</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2021-06-17T12:19:18Z</cp:lastPrinted>
  <dcterms:created xsi:type="dcterms:W3CDTF">2020-08-11T02:27:27Z</dcterms:created>
  <dcterms:modified xsi:type="dcterms:W3CDTF">2021-06-17T12:27:18Z</dcterms:modified>
</cp:coreProperties>
</file>