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837" r:id="rId2"/>
  </p:sldIdLst>
  <p:sldSz cx="12192000"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9999"/>
    <a:srgbClr val="FFB28B"/>
    <a:srgbClr val="FF6699"/>
    <a:srgbClr val="E7EDEF"/>
    <a:srgbClr val="FF6600"/>
    <a:srgbClr val="99FF66"/>
    <a:srgbClr val="33CC33"/>
    <a:srgbClr val="CC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278" autoAdjust="0"/>
  </p:normalViewPr>
  <p:slideViewPr>
    <p:cSldViewPr snapToGrid="0">
      <p:cViewPr varScale="1">
        <p:scale>
          <a:sx n="58" d="100"/>
          <a:sy n="58" d="100"/>
        </p:scale>
        <p:origin x="1218" y="78"/>
      </p:cViewPr>
      <p:guideLst/>
    </p:cSldViewPr>
  </p:slideViewPr>
  <p:notesTextViewPr>
    <p:cViewPr>
      <p:scale>
        <a:sx n="1" d="1"/>
        <a:sy n="1" d="1"/>
      </p:scale>
      <p:origin x="0" y="0"/>
    </p:cViewPr>
  </p:notesText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5" cy="498475"/>
          </a:xfrm>
          <a:prstGeom prst="rect">
            <a:avLst/>
          </a:prstGeom>
        </p:spPr>
        <p:txBody>
          <a:bodyPr vert="horz" lIns="91417" tIns="45709" rIns="91417" bIns="4570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1"/>
            <a:ext cx="2949575" cy="498475"/>
          </a:xfrm>
          <a:prstGeom prst="rect">
            <a:avLst/>
          </a:prstGeom>
        </p:spPr>
        <p:txBody>
          <a:bodyPr vert="horz" lIns="91417" tIns="45709" rIns="91417" bIns="45709" rtlCol="0"/>
          <a:lstStyle>
            <a:lvl1pPr algn="r">
              <a:defRPr sz="1200"/>
            </a:lvl1pPr>
          </a:lstStyle>
          <a:p>
            <a:fld id="{D64E24C0-EAE7-42C3-A2C6-11E03F4A7047}" type="datetimeFigureOut">
              <a:rPr kumimoji="1" lang="ja-JP" altLang="en-US" smtClean="0"/>
              <a:t>2021/6/17</a:t>
            </a:fld>
            <a:endParaRPr kumimoji="1" lang="ja-JP" altLang="en-US" dirty="0"/>
          </a:p>
        </p:txBody>
      </p:sp>
      <p:sp>
        <p:nvSpPr>
          <p:cNvPr id="4" name="スライド イメージ プレースホルダー 3"/>
          <p:cNvSpPr>
            <a:spLocks noGrp="1" noRot="1" noChangeAspect="1"/>
          </p:cNvSpPr>
          <p:nvPr>
            <p:ph type="sldImg" idx="2"/>
          </p:nvPr>
        </p:nvSpPr>
        <p:spPr>
          <a:xfrm>
            <a:off x="698500" y="1243013"/>
            <a:ext cx="5410200" cy="3354387"/>
          </a:xfrm>
          <a:prstGeom prst="rect">
            <a:avLst/>
          </a:prstGeom>
          <a:noFill/>
          <a:ln w="12700">
            <a:solidFill>
              <a:prstClr val="black"/>
            </a:solidFill>
          </a:ln>
        </p:spPr>
        <p:txBody>
          <a:bodyPr vert="horz" lIns="91417" tIns="45709" rIns="91417" bIns="45709" rtlCol="0" anchor="ctr"/>
          <a:lstStyle/>
          <a:p>
            <a:endParaRPr lang="ja-JP" altLang="en-US" dirty="0"/>
          </a:p>
        </p:txBody>
      </p:sp>
      <p:sp>
        <p:nvSpPr>
          <p:cNvPr id="5" name="ノート プレースホルダー 4"/>
          <p:cNvSpPr>
            <a:spLocks noGrp="1"/>
          </p:cNvSpPr>
          <p:nvPr>
            <p:ph type="body" sz="quarter" idx="3"/>
          </p:nvPr>
        </p:nvSpPr>
        <p:spPr>
          <a:xfrm>
            <a:off x="681040" y="4783141"/>
            <a:ext cx="5445125" cy="3913187"/>
          </a:xfrm>
          <a:prstGeom prst="rect">
            <a:avLst/>
          </a:prstGeom>
        </p:spPr>
        <p:txBody>
          <a:bodyPr vert="horz" lIns="91417" tIns="45709" rIns="91417"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5"/>
            <a:ext cx="2949575" cy="498475"/>
          </a:xfrm>
          <a:prstGeom prst="rect">
            <a:avLst/>
          </a:prstGeom>
        </p:spPr>
        <p:txBody>
          <a:bodyPr vert="horz" lIns="91417" tIns="45709" rIns="91417" bIns="4570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5"/>
            <a:ext cx="2949575" cy="498475"/>
          </a:xfrm>
          <a:prstGeom prst="rect">
            <a:avLst/>
          </a:prstGeom>
        </p:spPr>
        <p:txBody>
          <a:bodyPr vert="horz" lIns="91417" tIns="45709" rIns="91417" bIns="45709"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8500" y="1243013"/>
            <a:ext cx="54102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0EEB81-DB16-4A68-B055-8A38956DB515}" type="slidenum">
              <a:rPr kumimoji="1" lang="ja-JP" altLang="en-US" smtClean="0"/>
              <a:t>1</a:t>
            </a:fld>
            <a:endParaRPr kumimoji="1" lang="ja-JP" altLang="en-US" dirty="0"/>
          </a:p>
        </p:txBody>
      </p:sp>
    </p:spTree>
    <p:extLst>
      <p:ext uri="{BB962C8B-B14F-4D97-AF65-F5344CB8AC3E}">
        <p14:creationId xmlns:p14="http://schemas.microsoft.com/office/powerpoint/2010/main" val="82159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7197"/>
            <a:ext cx="91440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70580"/>
            <a:ext cx="9144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14A32F-0E8C-4D91-BAC6-EA2E81F1CF45}" type="datetime1">
              <a:rPr kumimoji="1" lang="ja-JP" altLang="en-US" smtClean="0"/>
              <a:t>2021/6/17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10297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DF179-10CB-45A6-B13C-93904DC17FE4}" type="datetime1">
              <a:rPr kumimoji="1" lang="ja-JP" altLang="en-US" smtClean="0"/>
              <a:t>2021/6/17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68511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2483"/>
            <a:ext cx="2628900"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02483"/>
            <a:ext cx="7734300"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6242DB-F35F-4377-94B7-B7ED4323D95B}" type="datetime1">
              <a:rPr kumimoji="1" lang="ja-JP" altLang="en-US" smtClean="0"/>
              <a:t>2021/6/17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64161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583C5E-CF60-4334-9FD4-141CAC84472E}" type="datetime1">
              <a:rPr kumimoji="1" lang="ja-JP" altLang="en-US" smtClean="0"/>
              <a:t>2021/6/17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661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884670"/>
            <a:ext cx="105156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5059034"/>
            <a:ext cx="10515600" cy="165367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71D1FA-B226-445F-B72F-F5654B8E355B}" type="datetime1">
              <a:rPr kumimoji="1" lang="ja-JP" altLang="en-US" smtClean="0"/>
              <a:t>2021/6/17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79565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ACE846-7A07-4EDA-B2BD-6340DA55CC0B}" type="datetime1">
              <a:rPr kumimoji="1" lang="ja-JP" altLang="en-US" smtClean="0"/>
              <a:t>2021/6/17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79986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02483"/>
            <a:ext cx="105156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853171"/>
            <a:ext cx="5157787"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761381"/>
            <a:ext cx="515778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853171"/>
            <a:ext cx="5183188"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761381"/>
            <a:ext cx="518318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CB574D-5CAF-477E-894B-F08871D0771C}" type="datetime1">
              <a:rPr kumimoji="1" lang="ja-JP" altLang="en-US" smtClean="0"/>
              <a:t>2021/6/17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3736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7622300-6663-4891-BD5D-793907E96D35}" type="datetime1">
              <a:rPr kumimoji="1" lang="ja-JP" altLang="en-US" smtClean="0"/>
              <a:t>2021/6/17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34551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3E0D3-56EB-460F-ABA6-3FE4DA800664}" type="datetime1">
              <a:rPr kumimoji="1" lang="ja-JP" altLang="en-US" smtClean="0"/>
              <a:t>2021/6/17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185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88454"/>
            <a:ext cx="617220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9D1D72-1EAB-4C54-83FC-667B976995F2}" type="datetime1">
              <a:rPr kumimoji="1" lang="ja-JP" altLang="en-US" smtClean="0"/>
              <a:t>2021/6/17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63463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88454"/>
            <a:ext cx="617220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3F1E87-BAE2-4B8B-8BEA-3C5827EB6F87}" type="datetime1">
              <a:rPr kumimoji="1" lang="ja-JP" altLang="en-US" smtClean="0"/>
              <a:t>2021/6/17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995360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2483"/>
            <a:ext cx="105156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2012414"/>
            <a:ext cx="105156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7006699"/>
            <a:ext cx="27432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B73C00F3-FD50-4284-B304-AA55E7B077B8}" type="datetime1">
              <a:rPr kumimoji="1" lang="ja-JP" altLang="en-US" smtClean="0"/>
              <a:t>2021/6/17</a:t>
            </a:fld>
            <a:endParaRPr kumimoji="1" lang="ja-JP" altLang="en-US" dirty="0"/>
          </a:p>
        </p:txBody>
      </p:sp>
      <p:sp>
        <p:nvSpPr>
          <p:cNvPr id="5" name="Footer Placeholder 4"/>
          <p:cNvSpPr>
            <a:spLocks noGrp="1"/>
          </p:cNvSpPr>
          <p:nvPr>
            <p:ph type="ftr" sz="quarter" idx="3"/>
          </p:nvPr>
        </p:nvSpPr>
        <p:spPr>
          <a:xfrm>
            <a:off x="4038600" y="7006699"/>
            <a:ext cx="41148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610600" y="7006699"/>
            <a:ext cx="27432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449927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503115540"/>
              </p:ext>
            </p:extLst>
          </p:nvPr>
        </p:nvGraphicFramePr>
        <p:xfrm>
          <a:off x="8070611" y="873506"/>
          <a:ext cx="3578291" cy="2115071"/>
        </p:xfrm>
        <a:graphic>
          <a:graphicData uri="http://schemas.openxmlformats.org/drawingml/2006/table">
            <a:tbl>
              <a:tblPr/>
              <a:tblGrid>
                <a:gridCol w="2357794">
                  <a:extLst>
                    <a:ext uri="{9D8B030D-6E8A-4147-A177-3AD203B41FA5}">
                      <a16:colId xmlns:a16="http://schemas.microsoft.com/office/drawing/2014/main" val="3731445510"/>
                    </a:ext>
                  </a:extLst>
                </a:gridCol>
                <a:gridCol w="1220497">
                  <a:extLst>
                    <a:ext uri="{9D8B030D-6E8A-4147-A177-3AD203B41FA5}">
                      <a16:colId xmlns:a16="http://schemas.microsoft.com/office/drawing/2014/main" val="3132307253"/>
                    </a:ext>
                  </a:extLst>
                </a:gridCol>
              </a:tblGrid>
              <a:tr h="187804">
                <a:tc gridSpan="2">
                  <a:txBody>
                    <a:bodyPr/>
                    <a:lstStyle/>
                    <a:p>
                      <a:pPr algn="l" fontAlgn="ctr"/>
                      <a:r>
                        <a:rPr lang="zh-CN" altLang="en-US" sz="1400" b="1" i="0" u="none" strike="noStrike" dirty="0">
                          <a:solidFill>
                            <a:srgbClr val="000000"/>
                          </a:solidFill>
                          <a:effectLst/>
                          <a:latin typeface="Meiryo UI" panose="020B0604030504040204" pitchFamily="50" charset="-128"/>
                          <a:ea typeface="Meiryo UI" panose="020B0604030504040204" pitchFamily="50" charset="-128"/>
                        </a:rPr>
                        <a:t>（参考）</a:t>
                      </a:r>
                      <a:r>
                        <a:rPr lang="en-US" altLang="zh-CN" sz="14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400" b="1" i="0" u="none" strike="noStrike" dirty="0">
                          <a:solidFill>
                            <a:srgbClr val="000000"/>
                          </a:solidFill>
                          <a:effectLst/>
                          <a:latin typeface="Meiryo UI" panose="020B0604030504040204" pitchFamily="50" charset="-128"/>
                          <a:ea typeface="Meiryo UI" panose="020B0604030504040204" pitchFamily="50" charset="-128"/>
                        </a:rPr>
                        <a:t>改定後</a:t>
                      </a:r>
                      <a:r>
                        <a:rPr lang="en-US" altLang="zh-CN" sz="14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400" b="1" i="0" u="none" strike="noStrike" dirty="0">
                          <a:solidFill>
                            <a:srgbClr val="000000"/>
                          </a:solidFill>
                          <a:effectLst/>
                          <a:latin typeface="Meiryo UI" panose="020B0604030504040204" pitchFamily="50" charset="-128"/>
                          <a:ea typeface="Meiryo UI" panose="020B0604030504040204" pitchFamily="50" charset="-128"/>
                        </a:rPr>
                        <a:t>（令和</a:t>
                      </a:r>
                      <a:r>
                        <a:rPr lang="en-US" altLang="zh-CN" sz="1400" b="1" i="0" u="none" strike="noStrike" dirty="0">
                          <a:solidFill>
                            <a:srgbClr val="000000"/>
                          </a:solidFill>
                          <a:effectLst/>
                          <a:latin typeface="Meiryo UI" panose="020B0604030504040204" pitchFamily="50" charset="-128"/>
                          <a:ea typeface="Meiryo UI" panose="020B0604030504040204" pitchFamily="50" charset="-128"/>
                        </a:rPr>
                        <a:t>3</a:t>
                      </a:r>
                      <a:r>
                        <a:rPr lang="zh-CN" altLang="en-US" sz="1400" b="1" i="0" u="none" strike="noStrike" dirty="0">
                          <a:solidFill>
                            <a:srgbClr val="000000"/>
                          </a:solidFill>
                          <a:effectLst/>
                          <a:latin typeface="Meiryo UI" panose="020B0604030504040204" pitchFamily="50" charset="-128"/>
                          <a:ea typeface="Meiryo UI" panose="020B0604030504040204" pitchFamily="50" charset="-128"/>
                        </a:rPr>
                        <a:t>年</a:t>
                      </a:r>
                      <a:r>
                        <a:rPr lang="en-US" altLang="zh-CN" sz="1400" b="1" i="0" u="none" strike="noStrike" dirty="0">
                          <a:solidFill>
                            <a:srgbClr val="000000"/>
                          </a:solidFill>
                          <a:effectLst/>
                          <a:latin typeface="Meiryo UI" panose="020B0604030504040204" pitchFamily="50" charset="-128"/>
                          <a:ea typeface="Meiryo UI" panose="020B0604030504040204" pitchFamily="50" charset="-128"/>
                        </a:rPr>
                        <a:t>6</a:t>
                      </a:r>
                      <a:r>
                        <a:rPr lang="zh-CN" altLang="en-US" sz="1400" b="1" i="0" u="none" strike="noStrike" dirty="0">
                          <a:solidFill>
                            <a:srgbClr val="000000"/>
                          </a:solidFill>
                          <a:effectLst/>
                          <a:latin typeface="Meiryo UI" panose="020B0604030504040204" pitchFamily="50" charset="-128"/>
                          <a:ea typeface="Meiryo UI" panose="020B0604030504040204" pitchFamily="50" charset="-128"/>
                        </a:rPr>
                        <a:t>月</a:t>
                      </a:r>
                      <a:r>
                        <a:rPr lang="en-US" altLang="zh-CN" sz="1400" b="1" i="0" u="none" strike="noStrike" dirty="0">
                          <a:solidFill>
                            <a:srgbClr val="000000"/>
                          </a:solidFill>
                          <a:effectLst/>
                          <a:latin typeface="Meiryo UI" panose="020B0604030504040204" pitchFamily="50" charset="-128"/>
                          <a:ea typeface="Meiryo UI" panose="020B0604030504040204" pitchFamily="50" charset="-128"/>
                        </a:rPr>
                        <a:t>9</a:t>
                      </a:r>
                      <a:r>
                        <a:rPr lang="zh-CN" altLang="en-US" sz="1400" b="1" i="0" u="none" strike="noStrike" dirty="0">
                          <a:solidFill>
                            <a:srgbClr val="000000"/>
                          </a:solidFill>
                          <a:effectLst/>
                          <a:latin typeface="Meiryo UI" panose="020B0604030504040204" pitchFamily="50" charset="-128"/>
                          <a:ea typeface="Meiryo UI" panose="020B0604030504040204" pitchFamily="50" charset="-128"/>
                        </a:rPr>
                        <a:t>日改定）</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extLst>
                  <a:ext uri="{0D108BD9-81ED-4DB2-BD59-A6C34878D82A}">
                    <a16:rowId xmlns:a16="http://schemas.microsoft.com/office/drawing/2014/main" val="3411456527"/>
                  </a:ext>
                </a:extLst>
              </a:tr>
              <a:tr h="554876">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運用</a:t>
                      </a:r>
                      <a:br>
                        <a:rPr lang="ja-JP" altLang="en-US" sz="14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フェーズ</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確保病床数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76619363"/>
                  </a:ext>
                </a:extLst>
              </a:tr>
              <a:tr h="174415">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フェーズ</a:t>
                      </a: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床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7077742"/>
                  </a:ext>
                </a:extLst>
              </a:tr>
              <a:tr h="179268">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フェーズ</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160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床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6555654"/>
                  </a:ext>
                </a:extLst>
              </a:tr>
              <a:tr h="179268">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フェーズ</a:t>
                      </a:r>
                      <a:r>
                        <a:rPr lang="en-US" altLang="ja-JP" sz="1400" b="0" i="0" u="none" strike="noStrike">
                          <a:solidFill>
                            <a:srgbClr val="000000"/>
                          </a:solidFill>
                          <a:effectLst/>
                          <a:latin typeface="Meiryo UI" panose="020B0604030504040204" pitchFamily="50" charset="-128"/>
                          <a:ea typeface="Meiryo UI" panose="020B0604030504040204" pitchFamily="50" charset="-128"/>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250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床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171855"/>
                  </a:ext>
                </a:extLst>
              </a:tr>
              <a:tr h="179268">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非常事態（フェーズ</a:t>
                      </a:r>
                      <a:r>
                        <a:rPr lang="en-US" altLang="ja-JP" sz="1400" b="0" i="0" u="none" strike="noStrike">
                          <a:solidFill>
                            <a:srgbClr val="000000"/>
                          </a:solidFill>
                          <a:effectLst/>
                          <a:latin typeface="Meiryo UI" panose="020B0604030504040204" pitchFamily="50" charset="-128"/>
                          <a:ea typeface="Meiryo UI" panose="020B0604030504040204" pitchFamily="50" charset="-128"/>
                        </a:rPr>
                        <a:t>4</a:t>
                      </a: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350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床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4307386"/>
                  </a:ext>
                </a:extLst>
              </a:tr>
              <a:tr h="187804">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災害級非常事態</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（目標）</a:t>
                      </a:r>
                      <a:endParaRPr lang="zh-TW"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床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129814"/>
                  </a:ext>
                </a:extLst>
              </a:tr>
              <a:tr h="158780">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93978881"/>
                  </a:ext>
                </a:extLst>
              </a:tr>
            </a:tbl>
          </a:graphicData>
        </a:graphic>
      </p:graphicFrame>
      <p:sp>
        <p:nvSpPr>
          <p:cNvPr id="3" name="正方形/長方形 2"/>
          <p:cNvSpPr/>
          <p:nvPr/>
        </p:nvSpPr>
        <p:spPr>
          <a:xfrm>
            <a:off x="0" y="-15757"/>
            <a:ext cx="12192000" cy="421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UD デジタル 教科書体 NK-B" panose="02020700000000000000" pitchFamily="18" charset="-128"/>
                <a:ea typeface="UD デジタル 教科書体 NK-B" panose="02020700000000000000" pitchFamily="18" charset="-128"/>
              </a:rPr>
              <a:t>「大阪モデル」の運用について</a:t>
            </a:r>
          </a:p>
        </p:txBody>
      </p:sp>
      <p:sp>
        <p:nvSpPr>
          <p:cNvPr id="8" name="正方形/長方形 7">
            <a:extLst>
              <a:ext uri="{FF2B5EF4-FFF2-40B4-BE49-F238E27FC236}">
                <a16:creationId xmlns:a16="http://schemas.microsoft.com/office/drawing/2014/main" id="{FC024533-669C-48B1-82E7-C27042384F7F}"/>
              </a:ext>
            </a:extLst>
          </p:cNvPr>
          <p:cNvSpPr/>
          <p:nvPr/>
        </p:nvSpPr>
        <p:spPr>
          <a:xfrm>
            <a:off x="0" y="824387"/>
            <a:ext cx="12192000" cy="948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◆緊急事態措置</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解除後、重症</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病床</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使用率（「</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非常事態」探知</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指標）</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分母の</a:t>
            </a:r>
            <a:endParaRPr lang="en-US" altLang="ja-JP" b="1"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確保病床数を、</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病床確保</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計画（</a:t>
            </a:r>
            <a:r>
              <a:rPr lang="en-US" altLang="ja-JP" b="1" dirty="0">
                <a:solidFill>
                  <a:schemeClr val="tx1"/>
                </a:solidFill>
                <a:latin typeface="UD デジタル 教科書体 NK-B" panose="02020700000000000000" pitchFamily="18" charset="-128"/>
                <a:ea typeface="UD デジタル 教科書体 NK-B" panose="02020700000000000000" pitchFamily="18" charset="-128"/>
              </a:rPr>
              <a:t>6/9</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改定</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）に定めた</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「一般</a:t>
            </a:r>
            <a:r>
              <a:rPr lang="ja-JP" altLang="en-US" b="1" u="sng" dirty="0">
                <a:solidFill>
                  <a:schemeClr val="tx1"/>
                </a:solidFill>
                <a:latin typeface="UD デジタル 教科書体 NK-B" panose="02020700000000000000" pitchFamily="18" charset="-128"/>
                <a:ea typeface="UD デジタル 教科書体 NK-B" panose="02020700000000000000" pitchFamily="18" charset="-128"/>
              </a:rPr>
              <a:t>医療と両立可能</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な</a:t>
            </a:r>
            <a:endParaRPr lang="en-US" altLang="ja-JP" b="1"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en-US" altLang="ja-JP" b="1" dirty="0">
                <a:solidFill>
                  <a:schemeClr val="tx1"/>
                </a:solidFill>
                <a:latin typeface="UD デジタル 教科書体 NK-B" panose="02020700000000000000" pitchFamily="18" charset="-128"/>
                <a:ea typeface="UD デジタル 教科書体 NK-B" panose="02020700000000000000" pitchFamily="18" charset="-128"/>
              </a:rPr>
              <a:t> </a:t>
            </a:r>
            <a:r>
              <a:rPr lang="en-US" altLang="ja-JP" b="1"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確保</a:t>
            </a:r>
            <a:r>
              <a:rPr lang="ja-JP" altLang="en-US" b="1" u="sng" dirty="0">
                <a:solidFill>
                  <a:schemeClr val="tx1"/>
                </a:solidFill>
                <a:latin typeface="UD デジタル 教科書体 NK-B" panose="02020700000000000000" pitchFamily="18" charset="-128"/>
                <a:ea typeface="UD デジタル 教科書体 NK-B" panose="02020700000000000000" pitchFamily="18" charset="-128"/>
              </a:rPr>
              <a:t>病床数</a:t>
            </a:r>
            <a:r>
              <a:rPr lang="en-US" altLang="ja-JP" b="1" u="sng" dirty="0">
                <a:solidFill>
                  <a:schemeClr val="tx1"/>
                </a:solidFill>
                <a:latin typeface="UD デジタル 教科書体 NK-B" panose="02020700000000000000" pitchFamily="18" charset="-128"/>
                <a:ea typeface="UD デジタル 教科書体 NK-B" panose="02020700000000000000" pitchFamily="18" charset="-128"/>
              </a:rPr>
              <a:t>250</a:t>
            </a:r>
            <a:r>
              <a:rPr lang="ja-JP" altLang="en-US" b="1" u="sng" dirty="0">
                <a:solidFill>
                  <a:schemeClr val="tx1"/>
                </a:solidFill>
                <a:latin typeface="UD デジタル 教科書体 NK-B" panose="02020700000000000000" pitchFamily="18" charset="-128"/>
                <a:ea typeface="UD デジタル 教科書体 NK-B" panose="02020700000000000000" pitchFamily="18" charset="-128"/>
              </a:rPr>
              <a:t>床（フェーズ３</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）」に変更する。</a:t>
            </a:r>
            <a:endParaRPr lang="en-US" altLang="ja-JP" b="1" u="sng"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p:cNvSpPr txBox="1"/>
          <p:nvPr/>
        </p:nvSpPr>
        <p:spPr>
          <a:xfrm>
            <a:off x="0" y="417957"/>
            <a:ext cx="8608678" cy="400110"/>
          </a:xfrm>
          <a:prstGeom prst="rect">
            <a:avLst/>
          </a:prstGeom>
          <a:solidFill>
            <a:schemeClr val="accent4">
              <a:lumMod val="40000"/>
              <a:lumOff val="60000"/>
            </a:schemeClr>
          </a:solidFill>
        </p:spPr>
        <p:txBody>
          <a:bodyPr wrap="square" rtlCol="0">
            <a:spAutoFit/>
          </a:bodyPr>
          <a:lstStyle/>
          <a:p>
            <a:r>
              <a:rPr lang="ja-JP" altLang="en-US" sz="2000" b="1" dirty="0">
                <a:latin typeface="UD デジタル 教科書体 NK-B" panose="02020700000000000000" pitchFamily="18" charset="-128"/>
                <a:ea typeface="UD デジタル 教科書体 NK-B" panose="02020700000000000000" pitchFamily="18" charset="-128"/>
              </a:rPr>
              <a:t>（１）大阪モデル　重症病床使用率算出における「確保病床数」について</a:t>
            </a:r>
          </a:p>
        </p:txBody>
      </p:sp>
      <p:graphicFrame>
        <p:nvGraphicFramePr>
          <p:cNvPr id="25" name="表 24"/>
          <p:cNvGraphicFramePr>
            <a:graphicFrameLocks noGrp="1"/>
          </p:cNvGraphicFramePr>
          <p:nvPr>
            <p:extLst>
              <p:ext uri="{D42A27DB-BD31-4B8C-83A1-F6EECF244321}">
                <p14:modId xmlns:p14="http://schemas.microsoft.com/office/powerpoint/2010/main" val="2941642354"/>
              </p:ext>
            </p:extLst>
          </p:nvPr>
        </p:nvGraphicFramePr>
        <p:xfrm>
          <a:off x="353288" y="2097195"/>
          <a:ext cx="6627022" cy="1069921"/>
        </p:xfrm>
        <a:graphic>
          <a:graphicData uri="http://schemas.openxmlformats.org/drawingml/2006/table">
            <a:tbl>
              <a:tblPr firstRow="1" bandRow="1">
                <a:tableStyleId>{5C22544A-7EE6-4342-B048-85BDC9FD1C3A}</a:tableStyleId>
              </a:tblPr>
              <a:tblGrid>
                <a:gridCol w="1145145">
                  <a:extLst>
                    <a:ext uri="{9D8B030D-6E8A-4147-A177-3AD203B41FA5}">
                      <a16:colId xmlns:a16="http://schemas.microsoft.com/office/drawing/2014/main" val="1054341565"/>
                    </a:ext>
                  </a:extLst>
                </a:gridCol>
                <a:gridCol w="1915081">
                  <a:extLst>
                    <a:ext uri="{9D8B030D-6E8A-4147-A177-3AD203B41FA5}">
                      <a16:colId xmlns:a16="http://schemas.microsoft.com/office/drawing/2014/main" val="2232924794"/>
                    </a:ext>
                  </a:extLst>
                </a:gridCol>
                <a:gridCol w="1243125">
                  <a:extLst>
                    <a:ext uri="{9D8B030D-6E8A-4147-A177-3AD203B41FA5}">
                      <a16:colId xmlns:a16="http://schemas.microsoft.com/office/drawing/2014/main" val="1164705697"/>
                    </a:ext>
                  </a:extLst>
                </a:gridCol>
                <a:gridCol w="2323671">
                  <a:extLst>
                    <a:ext uri="{9D8B030D-6E8A-4147-A177-3AD203B41FA5}">
                      <a16:colId xmlns:a16="http://schemas.microsoft.com/office/drawing/2014/main" val="891799301"/>
                    </a:ext>
                  </a:extLst>
                </a:gridCol>
              </a:tblGrid>
              <a:tr h="29368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UD デジタル 教科書体 NK-B" panose="02020700000000000000" pitchFamily="18" charset="-128"/>
                          <a:ea typeface="UD デジタル 教科書体 NK-B" panose="02020700000000000000" pitchFamily="18" charset="-128"/>
                        </a:rPr>
                        <a:t>6/17</a:t>
                      </a:r>
                      <a:r>
                        <a:rPr kumimoji="1" lang="ja-JP" altLang="en-US" sz="1600" dirty="0" smtClean="0">
                          <a:latin typeface="UD デジタル 教科書体 NK-B" panose="02020700000000000000" pitchFamily="18" charset="-128"/>
                          <a:ea typeface="UD デジタル 教科書体 NK-B" panose="02020700000000000000" pitchFamily="18" charset="-128"/>
                        </a:rPr>
                        <a:t>時点</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tc>
                <a:tc hMerge="1">
                  <a:txBody>
                    <a:bodyPr/>
                    <a:lstStyle/>
                    <a:p>
                      <a:pPr algn="ctr"/>
                      <a:endParaRPr kumimoji="1" lang="ja-JP" altLang="en-US" sz="1600" dirty="0"/>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B" panose="02020700000000000000" pitchFamily="18" charset="-128"/>
                          <a:ea typeface="UD デジタル 教科書体 NK-B" panose="02020700000000000000" pitchFamily="18" charset="-128"/>
                        </a:rPr>
                        <a:t>緊急事態措置解除後</a:t>
                      </a:r>
                      <a:endParaRPr kumimoji="1" lang="en-US" altLang="ja-JP" sz="1600" dirty="0">
                        <a:latin typeface="UD デジタル 教科書体 NK-B" panose="02020700000000000000" pitchFamily="18" charset="-128"/>
                        <a:ea typeface="UD デジタル 教科書体 NK-B" panose="02020700000000000000" pitchFamily="18" charset="-128"/>
                      </a:endParaRPr>
                    </a:p>
                  </a:txBody>
                  <a:tcPr anchor="ctr"/>
                </a:tc>
                <a:tc hMerge="1">
                  <a:txBody>
                    <a:bodyPr/>
                    <a:lstStyle/>
                    <a:p>
                      <a:pPr algn="ctr"/>
                      <a:endParaRPr kumimoji="1" lang="ja-JP" altLang="en-US" sz="1600" dirty="0"/>
                    </a:p>
                  </a:txBody>
                  <a:tcPr anchor="ctr"/>
                </a:tc>
                <a:extLst>
                  <a:ext uri="{0D108BD9-81ED-4DB2-BD59-A6C34878D82A}">
                    <a16:rowId xmlns:a16="http://schemas.microsoft.com/office/drawing/2014/main" val="1518180368"/>
                  </a:ext>
                </a:extLst>
              </a:tr>
              <a:tr h="3362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B" panose="02020700000000000000" pitchFamily="18" charset="-128"/>
                          <a:ea typeface="UD デジタル 教科書体 NK-B" panose="02020700000000000000" pitchFamily="18" charset="-128"/>
                        </a:rPr>
                        <a:t>病床数</a:t>
                      </a:r>
                      <a:endParaRPr kumimoji="1" lang="ja-JP" altLang="en-US" sz="1600" b="1"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sz="1400" b="0" dirty="0">
                          <a:solidFill>
                            <a:schemeClr val="dk1"/>
                          </a:solidFill>
                          <a:latin typeface="UD デジタル 教科書体 NK-B" panose="02020700000000000000" pitchFamily="18" charset="-128"/>
                          <a:ea typeface="UD デジタル 教科書体 NK-B" panose="02020700000000000000" pitchFamily="18" charset="-128"/>
                        </a:rPr>
                        <a:t>使用率</a:t>
                      </a:r>
                      <a:endPar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B" panose="02020700000000000000" pitchFamily="18" charset="-128"/>
                          <a:ea typeface="UD デジタル 教科書体 NK-B" panose="02020700000000000000" pitchFamily="18" charset="-128"/>
                        </a:rPr>
                        <a:t>病床数</a:t>
                      </a:r>
                      <a:endParaRPr kumimoji="1" lang="ja-JP" altLang="en-US" sz="1600" b="1"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sz="1400" b="0" dirty="0">
                          <a:solidFill>
                            <a:schemeClr val="dk1"/>
                          </a:solidFill>
                          <a:latin typeface="UD デジタル 教科書体 NK-B" panose="02020700000000000000" pitchFamily="18" charset="-128"/>
                          <a:ea typeface="UD デジタル 教科書体 NK-B" panose="02020700000000000000" pitchFamily="18" charset="-128"/>
                        </a:rPr>
                        <a:t>使用率</a:t>
                      </a:r>
                      <a:endPar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664045442"/>
                  </a:ext>
                </a:extLst>
              </a:tr>
              <a:tr h="398382">
                <a:tc>
                  <a:txBody>
                    <a:bodyPr/>
                    <a:lstStyle/>
                    <a:p>
                      <a:pPr algn="ctr"/>
                      <a:r>
                        <a:rPr kumimoji="1" lang="en-US" altLang="ja-JP" sz="1600" b="1" dirty="0">
                          <a:latin typeface="UD デジタル 教科書体 NK-B" panose="02020700000000000000" pitchFamily="18" charset="-128"/>
                          <a:ea typeface="UD デジタル 教科書体 NK-B" panose="02020700000000000000" pitchFamily="18" charset="-128"/>
                        </a:rPr>
                        <a:t>224</a:t>
                      </a:r>
                      <a:r>
                        <a:rPr kumimoji="1" lang="ja-JP" altLang="en-US" sz="1600" b="1" dirty="0">
                          <a:latin typeface="UD デジタル 教科書体 NK-B" panose="02020700000000000000" pitchFamily="18" charset="-128"/>
                          <a:ea typeface="UD デジタル 教科書体 NK-B" panose="02020700000000000000" pitchFamily="18" charset="-128"/>
                        </a:rPr>
                        <a:t>床</a:t>
                      </a:r>
                    </a:p>
                  </a:txBody>
                  <a:tcPr anchor="ctr"/>
                </a:tc>
                <a:tc>
                  <a:txBody>
                    <a:bodyPr/>
                    <a:lstStyle/>
                    <a:p>
                      <a:pPr algn="ctr"/>
                      <a:r>
                        <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rPr>
                        <a:t>53.6</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120/224</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a:t>
                      </a:r>
                    </a:p>
                  </a:txBody>
                  <a:tcPr anchor="ctr"/>
                </a:tc>
                <a:tc>
                  <a:txBody>
                    <a:bodyPr/>
                    <a:lstStyle/>
                    <a:p>
                      <a:pPr algn="ctr"/>
                      <a:r>
                        <a:rPr kumimoji="1" lang="ja-JP" altLang="en-US" sz="2000" b="1" u="sng" dirty="0">
                          <a:solidFill>
                            <a:schemeClr val="tx1"/>
                          </a:solidFill>
                          <a:latin typeface="UD デジタル 教科書体 NK-B" panose="02020700000000000000" pitchFamily="18" charset="-128"/>
                          <a:ea typeface="UD デジタル 教科書体 NK-B" panose="02020700000000000000" pitchFamily="18" charset="-128"/>
                        </a:rPr>
                        <a:t>２</a:t>
                      </a:r>
                      <a:r>
                        <a:rPr kumimoji="1" lang="en-US" altLang="ja-JP" sz="2000" b="1" u="sng" dirty="0">
                          <a:solidFill>
                            <a:schemeClr val="tx1"/>
                          </a:solidFill>
                          <a:latin typeface="UD デジタル 教科書体 NK-B" panose="02020700000000000000" pitchFamily="18" charset="-128"/>
                          <a:ea typeface="UD デジタル 教科書体 NK-B" panose="02020700000000000000" pitchFamily="18" charset="-128"/>
                        </a:rPr>
                        <a:t>50</a:t>
                      </a:r>
                      <a:r>
                        <a:rPr kumimoji="1" lang="ja-JP" altLang="en-US" sz="2000" b="1" u="sng" dirty="0">
                          <a:solidFill>
                            <a:schemeClr val="tx1"/>
                          </a:solidFill>
                          <a:latin typeface="UD デジタル 教科書体 NK-B" panose="02020700000000000000" pitchFamily="18" charset="-128"/>
                          <a:ea typeface="UD デジタル 教科書体 NK-B" panose="02020700000000000000" pitchFamily="18" charset="-128"/>
                        </a:rPr>
                        <a:t>床</a:t>
                      </a:r>
                    </a:p>
                  </a:txBody>
                  <a:tcPr anchor="ctr"/>
                </a:tc>
                <a:tc>
                  <a:txBody>
                    <a:bodyPr/>
                    <a:lstStyle/>
                    <a:p>
                      <a:pPr algn="ctr"/>
                      <a:r>
                        <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rPr>
                        <a:t>48.0%</a:t>
                      </a:r>
                      <a:r>
                        <a:rPr kumimoji="1" lang="en-US" altLang="ja-JP" sz="9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120</a:t>
                      </a:r>
                      <a:r>
                        <a:rPr kumimoji="1" lang="en-US" altLang="ja-JP" sz="9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２</a:t>
                      </a:r>
                      <a:r>
                        <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rPr>
                        <a:t>50</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a:t>
                      </a:r>
                    </a:p>
                  </a:txBody>
                  <a:tcPr anchor="ctr"/>
                </a:tc>
                <a:extLst>
                  <a:ext uri="{0D108BD9-81ED-4DB2-BD59-A6C34878D82A}">
                    <a16:rowId xmlns:a16="http://schemas.microsoft.com/office/drawing/2014/main" val="10002"/>
                  </a:ext>
                </a:extLst>
              </a:tr>
            </a:tbl>
          </a:graphicData>
        </a:graphic>
      </p:graphicFrame>
      <p:sp>
        <p:nvSpPr>
          <p:cNvPr id="11" name="テキスト ボックス 10"/>
          <p:cNvSpPr txBox="1"/>
          <p:nvPr/>
        </p:nvSpPr>
        <p:spPr>
          <a:xfrm>
            <a:off x="7102424" y="2951939"/>
            <a:ext cx="4876997" cy="1569660"/>
          </a:xfrm>
          <a:prstGeom prst="rect">
            <a:avLst/>
          </a:prstGeom>
          <a:noFill/>
          <a:ln w="15875">
            <a:solidFill>
              <a:schemeClr val="tx1"/>
            </a:solidFill>
            <a:prstDash val="dash"/>
          </a:ln>
        </p:spPr>
        <p:txBody>
          <a:bodyPr wrap="square" rtlCol="0">
            <a:spAutoFit/>
          </a:bodyPr>
          <a:lstStyle/>
          <a:p>
            <a:pPr defTabSz="914400"/>
            <a:r>
              <a:rPr kumimoji="1" lang="en-US" altLang="zh-TW" sz="16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参考　</a:t>
            </a:r>
            <a:r>
              <a:rPr kumimoji="1" lang="zh-TW"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第</a:t>
            </a:r>
            <a:r>
              <a:rPr kumimoji="1" lang="en-US" altLang="zh-TW" sz="1600" dirty="0" smtClean="0">
                <a:solidFill>
                  <a:prstClr val="black"/>
                </a:solidFill>
                <a:latin typeface="UD デジタル 教科書体 NK-B" panose="02020700000000000000" pitchFamily="18" charset="-128"/>
                <a:ea typeface="UD デジタル 教科書体 NK-B" panose="02020700000000000000" pitchFamily="18" charset="-128"/>
              </a:rPr>
              <a:t>51</a:t>
            </a:r>
            <a:r>
              <a:rPr kumimoji="1" lang="zh-TW"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回</a:t>
            </a:r>
            <a:r>
              <a:rPr kumimoji="1" lang="zh-TW" altLang="en-US" sz="1600" dirty="0">
                <a:solidFill>
                  <a:prstClr val="black"/>
                </a:solidFill>
                <a:latin typeface="UD デジタル 教科書体 NK-B" panose="02020700000000000000" pitchFamily="18" charset="-128"/>
                <a:ea typeface="UD デジタル 教科書体 NK-B" panose="02020700000000000000" pitchFamily="18" charset="-128"/>
              </a:rPr>
              <a:t>本部会議決定事項（</a:t>
            </a:r>
            <a:r>
              <a:rPr kumimoji="1" lang="en-US" altLang="zh-TW" sz="1600" dirty="0">
                <a:solidFill>
                  <a:prstClr val="black"/>
                </a:solidFill>
                <a:latin typeface="UD デジタル 教科書体 NK-B" panose="02020700000000000000" pitchFamily="18" charset="-128"/>
                <a:ea typeface="UD デジタル 教科書体 NK-B" panose="02020700000000000000" pitchFamily="18" charset="-128"/>
              </a:rPr>
              <a:t>R3.5.28</a:t>
            </a:r>
            <a:r>
              <a:rPr kumimoji="1" lang="zh-TW"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　抜粋</a:t>
            </a:r>
            <a:r>
              <a:rPr kumimoji="1" lang="en-US" altLang="zh-TW" sz="16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kumimoji="1" lang="en-US" altLang="zh-TW" sz="1600" dirty="0">
              <a:solidFill>
                <a:prstClr val="black"/>
              </a:solidFill>
              <a:latin typeface="UD デジタル 教科書体 NK-B" panose="02020700000000000000" pitchFamily="18" charset="-128"/>
              <a:ea typeface="UD デジタル 教科書体 NK-B" panose="02020700000000000000" pitchFamily="18" charset="-128"/>
            </a:endParaRPr>
          </a:p>
          <a:p>
            <a:pPr defTabSz="914400"/>
            <a:r>
              <a:rPr kumimoji="1" lang="ja-JP" altLang="en-US" sz="1600" u="sng" dirty="0" smtClean="0">
                <a:solidFill>
                  <a:prstClr val="black"/>
                </a:solidFill>
                <a:latin typeface="UD デジタル 教科書体 NK-B" panose="02020700000000000000" pitchFamily="18" charset="-128"/>
                <a:ea typeface="UD デジタル 教科書体 NK-B" panose="02020700000000000000" pitchFamily="18" charset="-128"/>
              </a:rPr>
              <a:t>大阪</a:t>
            </a:r>
            <a:r>
              <a:rPr kumimoji="1" lang="ja-JP" altLang="en-US" sz="1600" u="sng" dirty="0">
                <a:solidFill>
                  <a:prstClr val="black"/>
                </a:solidFill>
                <a:latin typeface="UD デジタル 教科書体 NK-B" panose="02020700000000000000" pitchFamily="18" charset="-128"/>
                <a:ea typeface="UD デジタル 教科書体 NK-B" panose="02020700000000000000" pitchFamily="18" charset="-128"/>
              </a:rPr>
              <a:t>モデルに基づく重症病床使用率を算出するにあたっての確保病床数については、</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今後の医療提供体制をふまえた赤信号（医療非常事態）の基準のあり方を整理する必要があることから、</a:t>
            </a:r>
            <a:r>
              <a:rPr kumimoji="1" lang="ja-JP" altLang="en-US" sz="1600" u="sng" dirty="0">
                <a:solidFill>
                  <a:prstClr val="black"/>
                </a:solidFill>
                <a:latin typeface="UD デジタル 教科書体 NK-B" panose="02020700000000000000" pitchFamily="18" charset="-128"/>
                <a:ea typeface="UD デジタル 教科書体 NK-B" panose="02020700000000000000" pitchFamily="18" charset="-128"/>
              </a:rPr>
              <a:t>緊急事態措置解除までの当面の間、現在の確保病床数</a:t>
            </a:r>
            <a:r>
              <a:rPr kumimoji="1" lang="en-US" altLang="ja-JP" sz="1600" u="sng" dirty="0">
                <a:solidFill>
                  <a:prstClr val="black"/>
                </a:solidFill>
                <a:latin typeface="UD デジタル 教科書体 NK-B" panose="02020700000000000000" pitchFamily="18" charset="-128"/>
                <a:ea typeface="UD デジタル 教科書体 NK-B" panose="02020700000000000000" pitchFamily="18" charset="-128"/>
              </a:rPr>
              <a:t>224</a:t>
            </a:r>
            <a:r>
              <a:rPr kumimoji="1" lang="ja-JP" altLang="en-US" sz="1600" u="sng" dirty="0">
                <a:solidFill>
                  <a:prstClr val="black"/>
                </a:solidFill>
                <a:latin typeface="UD デジタル 教科書体 NK-B" panose="02020700000000000000" pitchFamily="18" charset="-128"/>
                <a:ea typeface="UD デジタル 教科書体 NK-B" panose="02020700000000000000" pitchFamily="18" charset="-128"/>
              </a:rPr>
              <a:t>床とする</a:t>
            </a:r>
            <a:r>
              <a:rPr kumimoji="1" lang="ja-JP" altLang="en-US" sz="1600" u="sng"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kumimoji="1" lang="en-US" altLang="ja-JP" sz="1600" u="sng"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p:cNvSpPr txBox="1"/>
          <p:nvPr/>
        </p:nvSpPr>
        <p:spPr>
          <a:xfrm>
            <a:off x="3067882" y="3138975"/>
            <a:ext cx="3973485" cy="276999"/>
          </a:xfrm>
          <a:prstGeom prst="rect">
            <a:avLst/>
          </a:prstGeom>
          <a:noFill/>
        </p:spPr>
        <p:txBody>
          <a:bodyPr wrap="square" rtlCol="0">
            <a:spAutoFit/>
          </a:bodyPr>
          <a:lstStyle/>
          <a:p>
            <a:pPr algn="r"/>
            <a:r>
              <a:rPr kumimoji="1" lang="en-US" altLang="ja-JP" sz="1200" dirty="0">
                <a:latin typeface="UD デジタル 教科書体 NK-B" panose="02020700000000000000" pitchFamily="18" charset="-128"/>
                <a:ea typeface="UD デジタル 教科書体 NK-B" panose="02020700000000000000" pitchFamily="18" charset="-128"/>
              </a:rPr>
              <a:t>※</a:t>
            </a:r>
            <a:r>
              <a:rPr kumimoji="1" lang="ja-JP" altLang="en-US" sz="1200" dirty="0" smtClean="0">
                <a:latin typeface="UD デジタル 教科書体 NK-B" panose="02020700000000000000" pitchFamily="18" charset="-128"/>
                <a:ea typeface="UD デジタル 教科書体 NK-B" panose="02020700000000000000" pitchFamily="18" charset="-128"/>
              </a:rPr>
              <a:t>重症者数</a:t>
            </a:r>
            <a:r>
              <a:rPr kumimoji="1" lang="ja-JP" altLang="en-US" sz="1200" dirty="0">
                <a:latin typeface="UD デジタル 教科書体 NK-B" panose="02020700000000000000" pitchFamily="18" charset="-128"/>
                <a:ea typeface="UD デジタル 教科書体 NK-B" panose="02020700000000000000" pitchFamily="18" charset="-128"/>
              </a:rPr>
              <a:t>及び使用率は、</a:t>
            </a:r>
            <a:r>
              <a:rPr kumimoji="1" lang="en-US" altLang="ja-JP" sz="1200" dirty="0">
                <a:latin typeface="UD デジタル 教科書体 NK-B" panose="02020700000000000000" pitchFamily="18" charset="-128"/>
                <a:ea typeface="UD デジタル 教科書体 NK-B" panose="02020700000000000000" pitchFamily="18" charset="-128"/>
              </a:rPr>
              <a:t>6/</a:t>
            </a:r>
            <a:r>
              <a:rPr kumimoji="1" lang="ja-JP" altLang="en-US" sz="1200" dirty="0" smtClean="0">
                <a:latin typeface="UD デジタル 教科書体 NK-B" panose="02020700000000000000" pitchFamily="18" charset="-128"/>
                <a:ea typeface="UD デジタル 教科書体 NK-B" panose="02020700000000000000" pitchFamily="18" charset="-128"/>
              </a:rPr>
              <a:t>１</a:t>
            </a:r>
            <a:r>
              <a:rPr kumimoji="1" lang="en-US" altLang="ja-JP" sz="1200" dirty="0">
                <a:latin typeface="UD デジタル 教科書体 NK-B" panose="02020700000000000000" pitchFamily="18" charset="-128"/>
                <a:ea typeface="UD デジタル 教科書体 NK-B" panose="02020700000000000000" pitchFamily="18" charset="-128"/>
              </a:rPr>
              <a:t>7</a:t>
            </a:r>
            <a:r>
              <a:rPr kumimoji="1" lang="ja-JP" altLang="en-US" sz="1200" dirty="0" smtClean="0">
                <a:latin typeface="UD デジタル 教科書体 NK-B" panose="02020700000000000000" pitchFamily="18" charset="-128"/>
                <a:ea typeface="UD デジタル 教科書体 NK-B" panose="02020700000000000000" pitchFamily="18" charset="-128"/>
              </a:rPr>
              <a:t>時点</a:t>
            </a:r>
            <a:r>
              <a:rPr kumimoji="1" lang="ja-JP" altLang="en-US" sz="1200" dirty="0">
                <a:latin typeface="UD デジタル 教科書体 NK-B" panose="02020700000000000000" pitchFamily="18" charset="-128"/>
                <a:ea typeface="UD デジタル 教科書体 NK-B" panose="02020700000000000000" pitchFamily="18" charset="-128"/>
              </a:rPr>
              <a:t>で記載。</a:t>
            </a:r>
          </a:p>
        </p:txBody>
      </p:sp>
      <p:sp>
        <p:nvSpPr>
          <p:cNvPr id="7" name="テキスト ボックス 6"/>
          <p:cNvSpPr txBox="1"/>
          <p:nvPr/>
        </p:nvSpPr>
        <p:spPr>
          <a:xfrm>
            <a:off x="10590415" y="17400"/>
            <a:ext cx="1389006" cy="369332"/>
          </a:xfrm>
          <a:prstGeom prst="rect">
            <a:avLst/>
          </a:prstGeom>
          <a:solidFill>
            <a:schemeClr val="bg1"/>
          </a:solidFill>
        </p:spPr>
        <p:txBody>
          <a:bodyPr wrap="square" rtlCol="0">
            <a:spAutoFit/>
          </a:bodyPr>
          <a:lstStyle/>
          <a:p>
            <a:r>
              <a:rPr kumimoji="1" lang="ja-JP" altLang="en-US" dirty="0" smtClean="0"/>
              <a:t>資料２－１</a:t>
            </a:r>
            <a:endParaRPr kumimoji="1" lang="ja-JP" altLang="en-US" dirty="0"/>
          </a:p>
        </p:txBody>
      </p:sp>
      <p:sp>
        <p:nvSpPr>
          <p:cNvPr id="14" name="テキスト ボックス 13">
            <a:extLst>
              <a:ext uri="{FF2B5EF4-FFF2-40B4-BE49-F238E27FC236}">
                <a16:creationId xmlns:a16="http://schemas.microsoft.com/office/drawing/2014/main" id="{3DE9AEDD-6BA7-4392-B3D6-A21FA21B18FB}"/>
              </a:ext>
            </a:extLst>
          </p:cNvPr>
          <p:cNvSpPr txBox="1"/>
          <p:nvPr/>
        </p:nvSpPr>
        <p:spPr>
          <a:xfrm>
            <a:off x="0" y="4901674"/>
            <a:ext cx="9809018" cy="400110"/>
          </a:xfrm>
          <a:prstGeom prst="rect">
            <a:avLst/>
          </a:prstGeom>
          <a:solidFill>
            <a:schemeClr val="accent4">
              <a:lumMod val="40000"/>
              <a:lumOff val="60000"/>
            </a:schemeClr>
          </a:solidFill>
        </p:spPr>
        <p:txBody>
          <a:bodyPr wrap="square" rtlCol="0">
            <a:spAutoFit/>
          </a:bodyPr>
          <a:lstStyle/>
          <a:p>
            <a:r>
              <a:rPr lang="ja-JP" altLang="en-US" sz="2000" b="1" dirty="0">
                <a:latin typeface="UD デジタル 教科書体 NK-B" panose="02020700000000000000" pitchFamily="18" charset="-128"/>
                <a:ea typeface="UD デジタル 教科書体 NK-B" panose="02020700000000000000" pitchFamily="18" charset="-128"/>
              </a:rPr>
              <a:t>（</a:t>
            </a:r>
            <a:r>
              <a:rPr lang="en-US" altLang="ja-JP" sz="2000" b="1" dirty="0">
                <a:latin typeface="UD デジタル 教科書体 NK-B" panose="02020700000000000000" pitchFamily="18" charset="-128"/>
                <a:ea typeface="UD デジタル 教科書体 NK-B" panose="02020700000000000000" pitchFamily="18" charset="-128"/>
              </a:rPr>
              <a:t>2</a:t>
            </a:r>
            <a:r>
              <a:rPr lang="ja-JP" altLang="en-US" sz="2000" b="1" dirty="0">
                <a:latin typeface="UD デジタル 教科書体 NK-B" panose="02020700000000000000" pitchFamily="18" charset="-128"/>
                <a:ea typeface="UD デジタル 教科書体 NK-B" panose="02020700000000000000" pitchFamily="18" charset="-128"/>
              </a:rPr>
              <a:t>）大阪モデル「非常事態</a:t>
            </a:r>
            <a:r>
              <a:rPr lang="ja-JP" altLang="en-US" sz="2000" b="1" dirty="0" smtClean="0">
                <a:latin typeface="UD デジタル 教科書体 NK-B" panose="02020700000000000000" pitchFamily="18" charset="-128"/>
                <a:ea typeface="UD デジタル 教科書体 NK-B" panose="02020700000000000000" pitchFamily="18" charset="-128"/>
              </a:rPr>
              <a:t>」（赤色信号）解除</a:t>
            </a:r>
            <a:r>
              <a:rPr lang="ja-JP" altLang="en-US" sz="2000" b="1" dirty="0">
                <a:latin typeface="UD デジタル 教科書体 NK-B" panose="02020700000000000000" pitchFamily="18" charset="-128"/>
                <a:ea typeface="UD デジタル 教科書体 NK-B" panose="02020700000000000000" pitchFamily="18" charset="-128"/>
              </a:rPr>
              <a:t>基準を満たした場合の対応について</a:t>
            </a:r>
          </a:p>
        </p:txBody>
      </p:sp>
      <p:sp>
        <p:nvSpPr>
          <p:cNvPr id="15" name="正方形/長方形 14">
            <a:extLst>
              <a:ext uri="{FF2B5EF4-FFF2-40B4-BE49-F238E27FC236}">
                <a16:creationId xmlns:a16="http://schemas.microsoft.com/office/drawing/2014/main" id="{8A70B3AF-0D1E-46B6-AEE7-10CBE70C1212}"/>
              </a:ext>
            </a:extLst>
          </p:cNvPr>
          <p:cNvSpPr/>
          <p:nvPr/>
        </p:nvSpPr>
        <p:spPr>
          <a:xfrm>
            <a:off x="0" y="5343235"/>
            <a:ext cx="12192000" cy="2216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◆国より、「</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緊急事態措置」又は「まん延防止等重点措置」適用区域</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に指定・解除される場合は、対策本部会議を開催し、</a:t>
            </a:r>
            <a:endParaRPr lang="en-US" altLang="ja-JP" b="1"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　ステージ移行の要否を決定するものとする。</a:t>
            </a:r>
            <a:endParaRPr lang="en-US" altLang="ja-JP" b="1" dirty="0" smtClean="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b="1"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◆以下の現状を踏まえ、</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第四波においては、上記措置期間中は、「</a:t>
            </a:r>
            <a:r>
              <a:rPr lang="ja-JP" altLang="en-US" b="1" u="sng" dirty="0">
                <a:solidFill>
                  <a:schemeClr val="tx1"/>
                </a:solidFill>
                <a:latin typeface="UD デジタル 教科書体 NK-B" panose="02020700000000000000" pitchFamily="18" charset="-128"/>
                <a:ea typeface="UD デジタル 教科書体 NK-B" panose="02020700000000000000" pitchFamily="18" charset="-128"/>
              </a:rPr>
              <a:t>非常</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事態</a:t>
            </a:r>
            <a:r>
              <a:rPr lang="ja-JP" altLang="en-US" b="1" u="sng" dirty="0">
                <a:solidFill>
                  <a:schemeClr val="tx1"/>
                </a:solidFill>
                <a:latin typeface="UD デジタル 教科書体 NK-B" panose="02020700000000000000" pitchFamily="18" charset="-128"/>
                <a:ea typeface="UD デジタル 教科書体 NK-B" panose="02020700000000000000" pitchFamily="18" charset="-128"/>
              </a:rPr>
              <a:t>」（赤色信号）を点灯させたままとする。</a:t>
            </a:r>
          </a:p>
          <a:p>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・第三波における緊急事態措置解除後、短期間で、感染の急拡大と重症者数の急増が見られた</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こと。</a:t>
            </a:r>
            <a:endParaRPr lang="en-US" altLang="ja-JP" sz="1600" b="1"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・デルタ</a:t>
            </a: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株など新たな変</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異株の市中感染の恐れ。また、人流</a:t>
            </a: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の</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増加が</a:t>
            </a: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見られ</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、今後、感染機会も増加。</a:t>
            </a:r>
            <a:endParaRPr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　　　現状況は２月中旬から３月と酷似しており、今後、感染急拡大が懸念されること。</a:t>
            </a:r>
            <a:endParaRPr lang="en-US" altLang="ja-JP" sz="1600" b="1"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新規</a:t>
            </a: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陽性者数や</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重症者数が第三波収束時相当</a:t>
            </a: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まで十分に減少していない</a:t>
            </a:r>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こと。</a:t>
            </a:r>
            <a:endParaRPr lang="en-US" altLang="ja-JP" sz="1600"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 name="右矢印 1"/>
          <p:cNvSpPr/>
          <p:nvPr/>
        </p:nvSpPr>
        <p:spPr>
          <a:xfrm>
            <a:off x="3266936" y="2419715"/>
            <a:ext cx="268934" cy="615142"/>
          </a:xfrm>
          <a:prstGeom prst="right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6" name="表 15"/>
          <p:cNvGraphicFramePr>
            <a:graphicFrameLocks noGrp="1"/>
          </p:cNvGraphicFramePr>
          <p:nvPr>
            <p:extLst>
              <p:ext uri="{D42A27DB-BD31-4B8C-83A1-F6EECF244321}">
                <p14:modId xmlns:p14="http://schemas.microsoft.com/office/powerpoint/2010/main" val="2213940418"/>
              </p:ext>
            </p:extLst>
          </p:nvPr>
        </p:nvGraphicFramePr>
        <p:xfrm>
          <a:off x="353288" y="3551620"/>
          <a:ext cx="6197141" cy="1158240"/>
        </p:xfrm>
        <a:graphic>
          <a:graphicData uri="http://schemas.openxmlformats.org/drawingml/2006/table">
            <a:tbl>
              <a:tblPr firstRow="1" bandRow="1">
                <a:tableStyleId>{5C22544A-7EE6-4342-B048-85BDC9FD1C3A}</a:tableStyleId>
              </a:tblPr>
              <a:tblGrid>
                <a:gridCol w="1591890">
                  <a:extLst>
                    <a:ext uri="{9D8B030D-6E8A-4147-A177-3AD203B41FA5}">
                      <a16:colId xmlns:a16="http://schemas.microsoft.com/office/drawing/2014/main" val="453696637"/>
                    </a:ext>
                  </a:extLst>
                </a:gridCol>
                <a:gridCol w="1180407">
                  <a:extLst>
                    <a:ext uri="{9D8B030D-6E8A-4147-A177-3AD203B41FA5}">
                      <a16:colId xmlns:a16="http://schemas.microsoft.com/office/drawing/2014/main" val="1054341565"/>
                    </a:ext>
                  </a:extLst>
                </a:gridCol>
                <a:gridCol w="1163782">
                  <a:extLst>
                    <a:ext uri="{9D8B030D-6E8A-4147-A177-3AD203B41FA5}">
                      <a16:colId xmlns:a16="http://schemas.microsoft.com/office/drawing/2014/main" val="1164705697"/>
                    </a:ext>
                  </a:extLst>
                </a:gridCol>
                <a:gridCol w="1147157">
                  <a:extLst>
                    <a:ext uri="{9D8B030D-6E8A-4147-A177-3AD203B41FA5}">
                      <a16:colId xmlns:a16="http://schemas.microsoft.com/office/drawing/2014/main" val="3681380968"/>
                    </a:ext>
                  </a:extLst>
                </a:gridCol>
                <a:gridCol w="1113905">
                  <a:extLst>
                    <a:ext uri="{9D8B030D-6E8A-4147-A177-3AD203B41FA5}">
                      <a16:colId xmlns:a16="http://schemas.microsoft.com/office/drawing/2014/main" val="1607507089"/>
                    </a:ext>
                  </a:extLst>
                </a:gridCol>
              </a:tblGrid>
              <a:tr h="560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K-B" panose="02020700000000000000" pitchFamily="18" charset="-128"/>
                          <a:ea typeface="UD デジタル 教科書体 NK-B" panose="02020700000000000000" pitchFamily="18" charset="-128"/>
                        </a:rPr>
                        <a:t>非常事態</a:t>
                      </a:r>
                      <a:endParaRPr kumimoji="1" lang="en-US" altLang="ja-JP" sz="1600" dirty="0" smtClean="0">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K-B" panose="02020700000000000000" pitchFamily="18" charset="-128"/>
                          <a:ea typeface="UD デジタル 教科書体 NK-B" panose="02020700000000000000" pitchFamily="18" charset="-128"/>
                        </a:rPr>
                        <a:t>解除の基準</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UD デジタル 教科書体 NK-B" panose="02020700000000000000" pitchFamily="18" charset="-128"/>
                          <a:ea typeface="UD デジタル 教科書体 NK-B" panose="02020700000000000000" pitchFamily="18" charset="-128"/>
                        </a:rPr>
                        <a:t>6/14</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UD デジタル 教科書体 NK-B" panose="02020700000000000000" pitchFamily="18" charset="-128"/>
                          <a:ea typeface="UD デジタル 教科書体 NK-B" panose="02020700000000000000" pitchFamily="18" charset="-128"/>
                        </a:rPr>
                        <a:t>6/15</a:t>
                      </a:r>
                      <a:endParaRPr kumimoji="1" lang="en-US" altLang="ja-JP" sz="16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UD デジタル 教科書体 NK-B" panose="02020700000000000000" pitchFamily="18" charset="-128"/>
                          <a:ea typeface="UD デジタル 教科書体 NK-B" panose="02020700000000000000" pitchFamily="18" charset="-128"/>
                        </a:rPr>
                        <a:t>6/16</a:t>
                      </a:r>
                      <a:endParaRPr kumimoji="1" lang="en-US" altLang="ja-JP" sz="16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UD デジタル 教科書体 NK-B" panose="02020700000000000000" pitchFamily="18" charset="-128"/>
                          <a:ea typeface="UD デジタル 教科書体 NK-B" panose="02020700000000000000" pitchFamily="18" charset="-128"/>
                        </a:rPr>
                        <a:t>6/17</a:t>
                      </a:r>
                      <a:endParaRPr kumimoji="1" lang="en-US" altLang="ja-JP" sz="16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518180368"/>
                  </a:ext>
                </a:extLst>
              </a:tr>
              <a:tr h="560696">
                <a:tc>
                  <a:txBody>
                    <a:bodyPr/>
                    <a:lstStyle/>
                    <a:p>
                      <a:pPr algn="ctr"/>
                      <a:r>
                        <a:rPr kumimoji="1" lang="en-US" altLang="zh-TW" sz="1600" b="1" dirty="0" smtClean="0">
                          <a:latin typeface="UD デジタル 教科書体 NK-B" panose="02020700000000000000" pitchFamily="18" charset="-128"/>
                          <a:ea typeface="UD デジタル 教科書体 NK-B" panose="02020700000000000000" pitchFamily="18" charset="-128"/>
                        </a:rPr>
                        <a:t>7</a:t>
                      </a:r>
                      <a:r>
                        <a:rPr kumimoji="1" lang="zh-TW" altLang="en-US" sz="1600" b="1" dirty="0" smtClean="0">
                          <a:latin typeface="UD デジタル 教科書体 NK-B" panose="02020700000000000000" pitchFamily="18" charset="-128"/>
                          <a:ea typeface="UD デジタル 教科書体 NK-B" panose="02020700000000000000" pitchFamily="18" charset="-128"/>
                        </a:rPr>
                        <a:t>日間連続</a:t>
                      </a:r>
                    </a:p>
                    <a:p>
                      <a:pPr algn="ctr"/>
                      <a:r>
                        <a:rPr kumimoji="1" lang="en-US" altLang="zh-TW" sz="1600" b="1" dirty="0" smtClean="0">
                          <a:latin typeface="UD デジタル 教科書体 NK-B" panose="02020700000000000000" pitchFamily="18" charset="-128"/>
                          <a:ea typeface="UD デジタル 教科書体 NK-B" panose="02020700000000000000" pitchFamily="18" charset="-128"/>
                        </a:rPr>
                        <a:t>60%</a:t>
                      </a:r>
                      <a:r>
                        <a:rPr kumimoji="1" lang="zh-TW" altLang="en-US" sz="1600" b="1" dirty="0" smtClean="0">
                          <a:latin typeface="UD デジタル 教科書体 NK-B" panose="02020700000000000000" pitchFamily="18" charset="-128"/>
                          <a:ea typeface="UD デジタル 教科書体 NK-B" panose="02020700000000000000" pitchFamily="18" charset="-128"/>
                        </a:rPr>
                        <a:t>未満</a:t>
                      </a:r>
                      <a:endParaRPr kumimoji="1" lang="ja-JP" altLang="en-US" sz="1600" b="1"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en-US" altLang="ja-JP" sz="1600" b="1" dirty="0" smtClean="0">
                          <a:latin typeface="UD デジタル 教科書体 NK-B" panose="02020700000000000000" pitchFamily="18" charset="-128"/>
                          <a:ea typeface="UD デジタル 教科書体 NK-B" panose="02020700000000000000" pitchFamily="18" charset="-128"/>
                        </a:rPr>
                        <a:t>60.7</a:t>
                      </a:r>
                      <a:r>
                        <a:rPr kumimoji="1" lang="ja-JP" altLang="en-US" sz="1600" b="1" dirty="0" smtClean="0">
                          <a:latin typeface="UD デジタル 教科書体 NK-B" panose="02020700000000000000" pitchFamily="18" charset="-128"/>
                          <a:ea typeface="UD デジタル 教科書体 NK-B" panose="02020700000000000000" pitchFamily="18" charset="-128"/>
                        </a:rPr>
                        <a:t>％</a:t>
                      </a:r>
                      <a:endParaRPr kumimoji="1" lang="ja-JP" altLang="en-US" sz="1600" b="1"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en-US" altLang="ja-JP" sz="1600" b="1" u="sng" dirty="0" smtClean="0">
                          <a:solidFill>
                            <a:schemeClr val="tx1"/>
                          </a:solidFill>
                          <a:latin typeface="UD デジタル 教科書体 NK-B" panose="02020700000000000000" pitchFamily="18" charset="-128"/>
                          <a:ea typeface="UD デジタル 教科書体 NK-B" panose="02020700000000000000" pitchFamily="18" charset="-128"/>
                        </a:rPr>
                        <a:t>59.4</a:t>
                      </a:r>
                      <a:r>
                        <a:rPr kumimoji="1" lang="ja-JP" altLang="en-US" sz="1600" b="1" u="sng"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1600" b="1" u="sng"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en-US" altLang="ja-JP" sz="1600" b="1" u="sng" dirty="0" smtClean="0">
                          <a:solidFill>
                            <a:schemeClr val="tx1"/>
                          </a:solidFill>
                          <a:latin typeface="UD デジタル 教科書体 NK-B" panose="02020700000000000000" pitchFamily="18" charset="-128"/>
                          <a:ea typeface="UD デジタル 教科書体 NK-B" panose="02020700000000000000" pitchFamily="18" charset="-128"/>
                        </a:rPr>
                        <a:t>55.4</a:t>
                      </a:r>
                      <a:r>
                        <a:rPr kumimoji="1" lang="ja-JP" altLang="en-US" sz="1600" b="1" u="sng"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1600" b="1" u="sng"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en-US" altLang="ja-JP" sz="1600" b="1" u="sng" dirty="0" smtClean="0">
                          <a:solidFill>
                            <a:schemeClr val="tx1"/>
                          </a:solidFill>
                          <a:latin typeface="UD デジタル 教科書体 NK-B" panose="02020700000000000000" pitchFamily="18" charset="-128"/>
                          <a:ea typeface="UD デジタル 教科書体 NK-B" panose="02020700000000000000" pitchFamily="18" charset="-128"/>
                        </a:rPr>
                        <a:t>53.6</a:t>
                      </a:r>
                      <a:r>
                        <a:rPr kumimoji="1" lang="ja-JP" altLang="en-US" sz="1600" b="1" u="sng"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1600" b="1" u="sng"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0002"/>
                  </a:ext>
                </a:extLst>
              </a:tr>
            </a:tbl>
          </a:graphicData>
        </a:graphic>
      </p:graphicFrame>
      <p:sp>
        <p:nvSpPr>
          <p:cNvPr id="4" name="テキスト ボックス 3"/>
          <p:cNvSpPr txBox="1"/>
          <p:nvPr/>
        </p:nvSpPr>
        <p:spPr>
          <a:xfrm>
            <a:off x="231174" y="1763054"/>
            <a:ext cx="3620741" cy="369332"/>
          </a:xfrm>
          <a:prstGeom prst="rect">
            <a:avLst/>
          </a:prstGeom>
          <a:noFill/>
        </p:spPr>
        <p:txBody>
          <a:bodyPr wrap="square" rtlCol="0">
            <a:spAutoFit/>
          </a:bodyPr>
          <a:lstStyle/>
          <a:p>
            <a:r>
              <a:rPr kumimoji="1" lang="en-US" altLang="ja-JP" dirty="0">
                <a:latin typeface="UD デジタル 教科書体 NK-B" panose="02020700000000000000" pitchFamily="18" charset="-128"/>
                <a:ea typeface="UD デジタル 教科書体 NK-B" panose="02020700000000000000" pitchFamily="18" charset="-128"/>
              </a:rPr>
              <a:t>【</a:t>
            </a:r>
            <a:r>
              <a:rPr kumimoji="1" lang="ja-JP" altLang="en-US" dirty="0" smtClean="0">
                <a:latin typeface="UD デジタル 教科書体 NK-B" panose="02020700000000000000" pitchFamily="18" charset="-128"/>
                <a:ea typeface="UD デジタル 教科書体 NK-B" panose="02020700000000000000" pitchFamily="18" charset="-128"/>
              </a:rPr>
              <a:t>変更内容</a:t>
            </a:r>
            <a:r>
              <a:rPr kumimoji="1" lang="en-US" altLang="ja-JP" dirty="0" smtClean="0">
                <a:latin typeface="UD デジタル 教科書体 NK-B" panose="02020700000000000000" pitchFamily="18" charset="-128"/>
                <a:ea typeface="UD デジタル 教科書体 NK-B" panose="02020700000000000000" pitchFamily="18" charset="-128"/>
              </a:rPr>
              <a:t>】</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17" name="テキスト ボックス 16"/>
          <p:cNvSpPr txBox="1"/>
          <p:nvPr/>
        </p:nvSpPr>
        <p:spPr>
          <a:xfrm>
            <a:off x="231173" y="3213066"/>
            <a:ext cx="3620741" cy="369332"/>
          </a:xfrm>
          <a:prstGeom prst="rect">
            <a:avLst/>
          </a:prstGeom>
          <a:noFill/>
        </p:spPr>
        <p:txBody>
          <a:bodyPr wrap="square" rtlCol="0">
            <a:spAutoFit/>
          </a:bodyPr>
          <a:lstStyle/>
          <a:p>
            <a:r>
              <a:rPr kumimoji="1" lang="en-US" altLang="ja-JP" dirty="0" smtClean="0">
                <a:latin typeface="UD デジタル 教科書体 NK-B" panose="02020700000000000000" pitchFamily="18" charset="-128"/>
                <a:ea typeface="UD デジタル 教科書体 NK-B" panose="02020700000000000000" pitchFamily="18" charset="-128"/>
              </a:rPr>
              <a:t>【</a:t>
            </a:r>
            <a:r>
              <a:rPr kumimoji="1" lang="ja-JP" altLang="en-US" dirty="0" smtClean="0">
                <a:latin typeface="UD デジタル 教科書体 NK-B" panose="02020700000000000000" pitchFamily="18" charset="-128"/>
                <a:ea typeface="UD デジタル 教科書体 NK-B" panose="02020700000000000000" pitchFamily="18" charset="-128"/>
              </a:rPr>
              <a:t>重症病床使用率の状況</a:t>
            </a:r>
            <a:r>
              <a:rPr kumimoji="1" lang="en-US" altLang="ja-JP" dirty="0" smtClean="0">
                <a:latin typeface="UD デジタル 教科書体 NK-B" panose="02020700000000000000" pitchFamily="18" charset="-128"/>
                <a:ea typeface="UD デジタル 教科書体 NK-B" panose="02020700000000000000" pitchFamily="18" charset="-128"/>
              </a:rPr>
              <a:t>】</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9" name="角丸四角形 8"/>
          <p:cNvSpPr/>
          <p:nvPr/>
        </p:nvSpPr>
        <p:spPr>
          <a:xfrm>
            <a:off x="3101132" y="3547191"/>
            <a:ext cx="3450732" cy="1161329"/>
          </a:xfrm>
          <a:prstGeom prst="round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42324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10467</TotalTime>
  <Words>493</Words>
  <Application>Microsoft Office PowerPoint</Application>
  <PresentationFormat>ユーザー設定</PresentationFormat>
  <Paragraphs>58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NK-B</vt:lpstr>
      <vt:lpstr>游ゴシック</vt:lpstr>
      <vt:lpstr>游ゴシック Light</vt:lpstr>
      <vt:lpstr>Arial</vt:lpstr>
      <vt:lpstr>Calibri</vt:lpstr>
      <vt:lpstr>Calibri Light</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奥山　善之</cp:lastModifiedBy>
  <cp:revision>1470</cp:revision>
  <cp:lastPrinted>2021-06-16T13:04:29Z</cp:lastPrinted>
  <dcterms:created xsi:type="dcterms:W3CDTF">2020-08-11T02:27:27Z</dcterms:created>
  <dcterms:modified xsi:type="dcterms:W3CDTF">2021-06-17T10:14:32Z</dcterms:modified>
</cp:coreProperties>
</file>