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D57EDC-E86C-4552-A8C5-E6C534F33433}" type="datetimeFigureOut">
              <a:rPr kumimoji="1" lang="ja-JP" altLang="en-US" smtClean="0"/>
              <a:t>2021/6/16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D3A8BF6-0995-4A8C-9C18-8C345634C65C}" type="slidenum">
              <a:rPr kumimoji="1" lang="ja-JP" altLang="en-US" smtClean="0"/>
              <a:t>‹#›</a:t>
            </a:fld>
            <a:endParaRPr kumimoji="1" lang="ja-JP" altLang="en-US"/>
          </a:p>
        </p:txBody>
      </p:sp>
    </p:spTree>
    <p:extLst>
      <p:ext uri="{BB962C8B-B14F-4D97-AF65-F5344CB8AC3E}">
        <p14:creationId xmlns:p14="http://schemas.microsoft.com/office/powerpoint/2010/main" val="912715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8691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821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9077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8181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83299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7812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62952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42747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70043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3628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1071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EEB16-25A6-460D-84C9-03CF74374F30}" type="datetimeFigureOut">
              <a:rPr kumimoji="1" lang="ja-JP" altLang="en-US" smtClean="0"/>
              <a:t>2021/6/16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29345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17592" y="-1261"/>
            <a:ext cx="9923592"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950" b="1" dirty="0" smtClean="0">
                <a:solidFill>
                  <a:schemeClr val="bg1"/>
                </a:solidFill>
              </a:rPr>
              <a:t>まん延防止等重点措置に</a:t>
            </a:r>
            <a:r>
              <a:rPr lang="ja-JP" altLang="en-US" sz="1950" b="1" dirty="0">
                <a:solidFill>
                  <a:schemeClr val="bg1"/>
                </a:solidFill>
              </a:rPr>
              <a:t>関する国への要請について</a:t>
            </a:r>
          </a:p>
        </p:txBody>
      </p:sp>
      <p:sp>
        <p:nvSpPr>
          <p:cNvPr id="12" name="サブタイトル 2"/>
          <p:cNvSpPr txBox="1">
            <a:spLocks/>
          </p:cNvSpPr>
          <p:nvPr/>
        </p:nvSpPr>
        <p:spPr>
          <a:xfrm>
            <a:off x="41438" y="445581"/>
            <a:ext cx="9820626" cy="1100075"/>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700"/>
              </a:lnSpc>
            </a:pPr>
            <a:r>
              <a:rPr lang="en-US" altLang="ja-JP" sz="1500" b="1" dirty="0" smtClean="0"/>
              <a:t>【</a:t>
            </a:r>
            <a:r>
              <a:rPr lang="ja-JP" altLang="en-US" sz="1500" b="1" dirty="0" smtClean="0"/>
              <a:t>まん延防止等重点措置の実施の考え方</a:t>
            </a:r>
            <a:r>
              <a:rPr lang="en-US" altLang="ja-JP" sz="1500" b="1" dirty="0" smtClean="0"/>
              <a:t>】</a:t>
            </a:r>
            <a:r>
              <a:rPr lang="ja-JP" altLang="en-US" sz="1500" b="1" dirty="0" smtClean="0"/>
              <a:t>（</a:t>
            </a:r>
            <a:r>
              <a:rPr lang="en-US" altLang="ja-JP" sz="1500" b="1" dirty="0" smtClean="0"/>
              <a:t>6/10</a:t>
            </a:r>
            <a:r>
              <a:rPr lang="ja-JP" altLang="en-US" sz="1500" b="1" dirty="0"/>
              <a:t>　</a:t>
            </a:r>
            <a:r>
              <a:rPr lang="ja-JP" altLang="en-US" sz="1500" b="1" dirty="0" smtClean="0"/>
              <a:t>新型コロナウイルス感染症対策の基本的対処方針より抜粋）</a:t>
            </a:r>
            <a:r>
              <a:rPr lang="ja-JP" altLang="en-US" sz="1500" b="1" dirty="0"/>
              <a:t>　</a:t>
            </a:r>
            <a:r>
              <a:rPr lang="ja-JP" altLang="en-US" sz="1500" b="1" dirty="0" smtClean="0"/>
              <a:t>　　</a:t>
            </a:r>
            <a:r>
              <a:rPr lang="ja-JP" altLang="en-US" sz="1500" b="1" dirty="0"/>
              <a:t>　</a:t>
            </a:r>
            <a:r>
              <a:rPr lang="ja-JP" altLang="en-US" sz="1500" b="1" dirty="0" smtClean="0"/>
              <a:t>　　　　　　　　</a:t>
            </a:r>
            <a:r>
              <a:rPr lang="ja-JP" altLang="en-US" sz="1500" b="1" dirty="0"/>
              <a:t>　</a:t>
            </a:r>
            <a:r>
              <a:rPr lang="ja-JP" altLang="en-US" sz="1500" b="1" dirty="0" smtClean="0"/>
              <a:t>　　　　　　</a:t>
            </a:r>
            <a:r>
              <a:rPr lang="ja-JP" altLang="en-US" sz="1500" b="1" dirty="0"/>
              <a:t>　</a:t>
            </a:r>
            <a:r>
              <a:rPr lang="ja-JP" altLang="en-US" sz="1500" b="1" dirty="0" smtClean="0"/>
              <a:t>　　　</a:t>
            </a:r>
            <a:r>
              <a:rPr lang="ja-JP" altLang="en-US" sz="1200" dirty="0" smtClean="0"/>
              <a:t>都道府県の特定の区域において感染が拡大し、</a:t>
            </a:r>
            <a:r>
              <a:rPr lang="ja-JP" altLang="en-US" sz="1200" b="1" u="sng" dirty="0" smtClean="0"/>
              <a:t>当該都道府県全域に感染が拡大するおそれ</a:t>
            </a:r>
            <a:r>
              <a:rPr lang="ja-JP" altLang="en-US" sz="1200" dirty="0" smtClean="0"/>
              <a:t>があり、それに伴い</a:t>
            </a:r>
            <a:r>
              <a:rPr lang="ja-JP" altLang="en-US" sz="1200" b="1" u="sng" dirty="0" smtClean="0"/>
              <a:t>医療提供体制・公衆衛生体制に支障が生ずるおそれがある</a:t>
            </a:r>
            <a:r>
              <a:rPr lang="ja-JP" altLang="en-US" sz="1200" dirty="0" smtClean="0"/>
              <a:t>と認められる事態が発生していること（</a:t>
            </a:r>
            <a:r>
              <a:rPr lang="ja-JP" altLang="en-US" sz="1200" b="1" u="sng" dirty="0" smtClean="0"/>
              <a:t>特に、分科会提言におけるステージ</a:t>
            </a:r>
            <a:r>
              <a:rPr lang="en-US" altLang="ja-JP" sz="1200" b="1" u="sng" dirty="0" smtClean="0"/>
              <a:t>Ⅲ</a:t>
            </a:r>
            <a:r>
              <a:rPr lang="ja-JP" altLang="en-US" sz="1200" b="1" u="sng" dirty="0" smtClean="0"/>
              <a:t>相当の対策が必要な地域の状況になっている</a:t>
            </a:r>
            <a:r>
              <a:rPr lang="ja-JP" altLang="en-US" sz="1200" dirty="0" smtClean="0"/>
              <a:t>等）を踏まえ、政府対策本部長が基本的対処方針分科会の意見を十分踏まえた上で総合的に判断する。　＜以下略＞</a:t>
            </a:r>
            <a:endParaRPr lang="en-US" altLang="ja-JP" sz="1200" dirty="0"/>
          </a:p>
        </p:txBody>
      </p:sp>
      <p:sp>
        <p:nvSpPr>
          <p:cNvPr id="13" name="正方形/長方形 12"/>
          <p:cNvSpPr/>
          <p:nvPr/>
        </p:nvSpPr>
        <p:spPr>
          <a:xfrm>
            <a:off x="41438" y="1378134"/>
            <a:ext cx="9798021" cy="545410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solidFill>
                <a:schemeClr val="tx1"/>
              </a:solidFill>
            </a:endParaRPr>
          </a:p>
        </p:txBody>
      </p:sp>
      <p:sp>
        <p:nvSpPr>
          <p:cNvPr id="2" name="正方形/長方形 1"/>
          <p:cNvSpPr/>
          <p:nvPr/>
        </p:nvSpPr>
        <p:spPr>
          <a:xfrm>
            <a:off x="143619" y="6117067"/>
            <a:ext cx="9594554" cy="584775"/>
          </a:xfrm>
          <a:prstGeom prst="rect">
            <a:avLst/>
          </a:prstGeom>
          <a:solidFill>
            <a:schemeClr val="accent4">
              <a:lumMod val="60000"/>
              <a:lumOff val="40000"/>
            </a:schemeClr>
          </a:solidFill>
        </p:spPr>
        <p:txBody>
          <a:bodyPr wrap="square">
            <a:spAutoFit/>
          </a:bodyPr>
          <a:lstStyle/>
          <a:p>
            <a:pPr algn="ctr"/>
            <a:r>
              <a:rPr lang="ja-JP" altLang="en-US" sz="1600" b="1" dirty="0" smtClean="0"/>
              <a:t>大阪府が緊急事態措置区域から除外された場合には、大阪府域に係る「まん延防止等重点措置」の公示を行うよう、国に対し、新型</a:t>
            </a:r>
            <a:r>
              <a:rPr lang="ja-JP" altLang="en-US" sz="1600" b="1" dirty="0"/>
              <a:t>インフルエンザ等対策特別措置法第３１条の４第６項に基づき</a:t>
            </a:r>
            <a:r>
              <a:rPr lang="ja-JP" altLang="en-US" sz="1600" b="1" dirty="0" smtClean="0"/>
              <a:t>、要請する</a:t>
            </a:r>
            <a:endParaRPr lang="en-US" altLang="ja-JP" sz="1600" b="1" dirty="0" smtClean="0"/>
          </a:p>
        </p:txBody>
      </p:sp>
      <p:sp>
        <p:nvSpPr>
          <p:cNvPr id="14" name="サブタイトル 2"/>
          <p:cNvSpPr txBox="1">
            <a:spLocks/>
          </p:cNvSpPr>
          <p:nvPr/>
        </p:nvSpPr>
        <p:spPr>
          <a:xfrm>
            <a:off x="13970" y="1344950"/>
            <a:ext cx="9712415"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25" b="1" dirty="0" smtClean="0"/>
              <a:t>【</a:t>
            </a:r>
            <a:r>
              <a:rPr lang="ja-JP" altLang="en-US" sz="1625" b="1" dirty="0" smtClean="0"/>
              <a:t>現在の</a:t>
            </a:r>
            <a:r>
              <a:rPr lang="ja-JP" altLang="en-US" sz="1625" b="1" dirty="0"/>
              <a:t>状況</a:t>
            </a:r>
            <a:r>
              <a:rPr lang="en-US" altLang="ja-JP" sz="1625" b="1" dirty="0" smtClean="0"/>
              <a:t>】</a:t>
            </a:r>
            <a:endParaRPr lang="en-US" altLang="ja-JP" sz="1625" b="1" dirty="0"/>
          </a:p>
        </p:txBody>
      </p:sp>
      <p:sp>
        <p:nvSpPr>
          <p:cNvPr id="17" name="サブタイトル 2"/>
          <p:cNvSpPr txBox="1">
            <a:spLocks/>
          </p:cNvSpPr>
          <p:nvPr/>
        </p:nvSpPr>
        <p:spPr>
          <a:xfrm>
            <a:off x="8641724" y="24369"/>
            <a:ext cx="1220340" cy="355778"/>
          </a:xfrm>
          <a:prstGeom prst="rect">
            <a:avLst/>
          </a:prstGeom>
          <a:solidFill>
            <a:schemeClr val="bg1"/>
          </a:solidFill>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625" b="1" dirty="0" smtClean="0"/>
              <a:t>資料３－１　</a:t>
            </a:r>
            <a:endParaRPr lang="en-US" altLang="ja-JP" sz="1625" b="1" dirty="0"/>
          </a:p>
        </p:txBody>
      </p:sp>
      <p:sp>
        <p:nvSpPr>
          <p:cNvPr id="18" name="二等辺三角形 17"/>
          <p:cNvSpPr/>
          <p:nvPr/>
        </p:nvSpPr>
        <p:spPr>
          <a:xfrm rot="10800000">
            <a:off x="3165382" y="5849917"/>
            <a:ext cx="3409590" cy="159931"/>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solidFill>
                <a:schemeClr val="tx1"/>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1032702520"/>
              </p:ext>
            </p:extLst>
          </p:nvPr>
        </p:nvGraphicFramePr>
        <p:xfrm>
          <a:off x="218939" y="3186926"/>
          <a:ext cx="9493476" cy="2496681"/>
        </p:xfrm>
        <a:graphic>
          <a:graphicData uri="http://schemas.openxmlformats.org/drawingml/2006/table">
            <a:tbl>
              <a:tblPr/>
              <a:tblGrid>
                <a:gridCol w="884207">
                  <a:extLst>
                    <a:ext uri="{9D8B030D-6E8A-4147-A177-3AD203B41FA5}">
                      <a16:colId xmlns:a16="http://schemas.microsoft.com/office/drawing/2014/main" val="4280665210"/>
                    </a:ext>
                  </a:extLst>
                </a:gridCol>
                <a:gridCol w="1860790">
                  <a:extLst>
                    <a:ext uri="{9D8B030D-6E8A-4147-A177-3AD203B41FA5}">
                      <a16:colId xmlns:a16="http://schemas.microsoft.com/office/drawing/2014/main" val="3680222287"/>
                    </a:ext>
                  </a:extLst>
                </a:gridCol>
                <a:gridCol w="702553">
                  <a:extLst>
                    <a:ext uri="{9D8B030D-6E8A-4147-A177-3AD203B41FA5}">
                      <a16:colId xmlns:a16="http://schemas.microsoft.com/office/drawing/2014/main" val="3849342199"/>
                    </a:ext>
                  </a:extLst>
                </a:gridCol>
                <a:gridCol w="702553">
                  <a:extLst>
                    <a:ext uri="{9D8B030D-6E8A-4147-A177-3AD203B41FA5}">
                      <a16:colId xmlns:a16="http://schemas.microsoft.com/office/drawing/2014/main" val="3561725803"/>
                    </a:ext>
                  </a:extLst>
                </a:gridCol>
                <a:gridCol w="808265">
                  <a:extLst>
                    <a:ext uri="{9D8B030D-6E8A-4147-A177-3AD203B41FA5}">
                      <a16:colId xmlns:a16="http://schemas.microsoft.com/office/drawing/2014/main" val="1911446234"/>
                    </a:ext>
                  </a:extLst>
                </a:gridCol>
                <a:gridCol w="798490">
                  <a:extLst>
                    <a:ext uri="{9D8B030D-6E8A-4147-A177-3AD203B41FA5}">
                      <a16:colId xmlns:a16="http://schemas.microsoft.com/office/drawing/2014/main" val="1737865203"/>
                    </a:ext>
                  </a:extLst>
                </a:gridCol>
                <a:gridCol w="746975">
                  <a:extLst>
                    <a:ext uri="{9D8B030D-6E8A-4147-A177-3AD203B41FA5}">
                      <a16:colId xmlns:a16="http://schemas.microsoft.com/office/drawing/2014/main" val="998678685"/>
                    </a:ext>
                  </a:extLst>
                </a:gridCol>
                <a:gridCol w="746974">
                  <a:extLst>
                    <a:ext uri="{9D8B030D-6E8A-4147-A177-3AD203B41FA5}">
                      <a16:colId xmlns:a16="http://schemas.microsoft.com/office/drawing/2014/main" val="3962294035"/>
                    </a:ext>
                  </a:extLst>
                </a:gridCol>
                <a:gridCol w="746975">
                  <a:extLst>
                    <a:ext uri="{9D8B030D-6E8A-4147-A177-3AD203B41FA5}">
                      <a16:colId xmlns:a16="http://schemas.microsoft.com/office/drawing/2014/main" val="4165155153"/>
                    </a:ext>
                  </a:extLst>
                </a:gridCol>
                <a:gridCol w="772733">
                  <a:extLst>
                    <a:ext uri="{9D8B030D-6E8A-4147-A177-3AD203B41FA5}">
                      <a16:colId xmlns:a16="http://schemas.microsoft.com/office/drawing/2014/main" val="2658707742"/>
                    </a:ext>
                  </a:extLst>
                </a:gridCol>
                <a:gridCol w="722961">
                  <a:extLst>
                    <a:ext uri="{9D8B030D-6E8A-4147-A177-3AD203B41FA5}">
                      <a16:colId xmlns:a16="http://schemas.microsoft.com/office/drawing/2014/main" val="870903625"/>
                    </a:ext>
                  </a:extLst>
                </a:gridCol>
              </a:tblGrid>
              <a:tr h="401756">
                <a:tc gridSpan="2">
                  <a:txBody>
                    <a:bodyPr/>
                    <a:lstStyle/>
                    <a:p>
                      <a:pPr algn="ctr" fontAlgn="ctr"/>
                      <a:r>
                        <a:rPr lang="ja-JP" altLang="en-US" sz="1050" b="1" i="0" u="none" strike="noStrike" dirty="0" smtClean="0">
                          <a:solidFill>
                            <a:srgbClr val="FFFFFF"/>
                          </a:solidFill>
                          <a:effectLst/>
                          <a:latin typeface="+mn-ea"/>
                          <a:ea typeface="+mn-ea"/>
                        </a:rPr>
                        <a:t>指標（抜粋）</a:t>
                      </a:r>
                      <a:endParaRPr lang="ja-JP" altLang="en-US"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hMerge="1">
                  <a:txBody>
                    <a:bodyPr/>
                    <a:lstStyle/>
                    <a:p>
                      <a:endParaRPr kumimoji="1" lang="ja-JP" altLang="en-US"/>
                    </a:p>
                  </a:txBody>
                  <a:tcPr/>
                </a:tc>
                <a:tc>
                  <a:txBody>
                    <a:bodyPr/>
                    <a:lstStyle/>
                    <a:p>
                      <a:pPr algn="ctr" rtl="0" fontAlgn="ctr"/>
                      <a:r>
                        <a:rPr lang="ja-JP" altLang="en-US" sz="1050" b="1" i="0" u="none" strike="noStrike" dirty="0" smtClean="0">
                          <a:solidFill>
                            <a:srgbClr val="FFFFFF"/>
                          </a:solidFill>
                          <a:effectLst/>
                          <a:latin typeface="+mn-ea"/>
                          <a:ea typeface="+mn-ea"/>
                        </a:rPr>
                        <a:t>ステージ</a:t>
                      </a:r>
                      <a:r>
                        <a:rPr lang="en-US" altLang="ja-JP" sz="1050" b="1" i="0" u="none" strike="noStrike" dirty="0">
                          <a:solidFill>
                            <a:srgbClr val="FFFFFF"/>
                          </a:solidFill>
                          <a:effectLst/>
                          <a:latin typeface="+mn-ea"/>
                          <a:ea typeface="+mn-ea"/>
                        </a:rPr>
                        <a:t>Ⅳ</a:t>
                      </a:r>
                      <a:br>
                        <a:rPr lang="en-US" altLang="ja-JP" sz="1050" b="1" i="0" u="none" strike="noStrike" dirty="0">
                          <a:solidFill>
                            <a:srgbClr val="FFFFFF"/>
                          </a:solidFill>
                          <a:effectLst/>
                          <a:latin typeface="+mn-ea"/>
                          <a:ea typeface="+mn-ea"/>
                        </a:rPr>
                      </a:br>
                      <a:r>
                        <a:rPr lang="ja-JP" altLang="en-US" sz="1050" b="1" i="0" u="none" strike="noStrike" dirty="0">
                          <a:solidFill>
                            <a:srgbClr val="FFFFFF"/>
                          </a:solidFill>
                          <a:effectLst/>
                          <a:latin typeface="+mn-ea"/>
                          <a:ea typeface="+mn-ea"/>
                        </a:rPr>
                        <a:t>目安</a:t>
                      </a: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1050" b="1" i="0" u="none" strike="noStrike" dirty="0" smtClean="0">
                          <a:solidFill>
                            <a:srgbClr val="FFFFFF"/>
                          </a:solidFill>
                          <a:effectLst/>
                          <a:latin typeface="+mn-ea"/>
                          <a:ea typeface="+mn-ea"/>
                        </a:rPr>
                        <a:t>ステージ</a:t>
                      </a:r>
                      <a:r>
                        <a:rPr lang="en-US" altLang="ja-JP" sz="1050" b="1" i="0" u="none" strike="noStrike" dirty="0" smtClean="0">
                          <a:solidFill>
                            <a:srgbClr val="FFFFFF"/>
                          </a:solidFill>
                          <a:effectLst/>
                          <a:latin typeface="+mn-ea"/>
                          <a:ea typeface="+mn-ea"/>
                        </a:rPr>
                        <a:t>Ⅲ</a:t>
                      </a:r>
                    </a:p>
                    <a:p>
                      <a:pPr algn="ctr" rtl="0" fontAlgn="ctr"/>
                      <a:r>
                        <a:rPr lang="ja-JP" altLang="en-US" sz="1050" b="1" i="0" u="none" strike="noStrike" dirty="0" smtClean="0">
                          <a:solidFill>
                            <a:srgbClr val="FFFFFF"/>
                          </a:solidFill>
                          <a:effectLst/>
                          <a:latin typeface="+mn-ea"/>
                          <a:ea typeface="+mn-ea"/>
                        </a:rPr>
                        <a:t>目安</a:t>
                      </a:r>
                      <a:endParaRPr lang="ja-JP" altLang="en-US" sz="1050" b="1" i="0" u="none" strike="noStrike" dirty="0">
                        <a:solidFill>
                          <a:srgbClr val="FFFFFF"/>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6/11</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6/12</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6/13</a:t>
                      </a:r>
                      <a:endParaRPr lang="ja-JP" altLang="en-US"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6/14</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6/15</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800" b="1" i="0" u="none" strike="noStrike" dirty="0" smtClean="0">
                          <a:solidFill>
                            <a:srgbClr val="FFFFFF"/>
                          </a:solidFill>
                          <a:effectLst/>
                          <a:latin typeface="+mn-ea"/>
                          <a:ea typeface="+mn-ea"/>
                        </a:rPr>
                        <a:t>ステージ</a:t>
                      </a:r>
                      <a:r>
                        <a:rPr lang="en-US" altLang="ja-JP" sz="800" b="1" i="0" u="none" strike="noStrike" dirty="0" smtClean="0">
                          <a:solidFill>
                            <a:srgbClr val="FFFFFF"/>
                          </a:solidFill>
                          <a:effectLst/>
                          <a:latin typeface="+mn-ea"/>
                          <a:ea typeface="+mn-ea"/>
                        </a:rPr>
                        <a:t>Ⅳ</a:t>
                      </a:r>
                    </a:p>
                    <a:p>
                      <a:pPr algn="ctr" rtl="0" fontAlgn="ctr"/>
                      <a:r>
                        <a:rPr lang="ja-JP" altLang="en-US" sz="800" b="1" i="0" u="none" strike="noStrike" dirty="0" smtClean="0">
                          <a:solidFill>
                            <a:srgbClr val="FFFFFF"/>
                          </a:solidFill>
                          <a:effectLst/>
                          <a:latin typeface="+mn-ea"/>
                          <a:ea typeface="+mn-ea"/>
                        </a:rPr>
                        <a:t>目安の状況</a:t>
                      </a:r>
                    </a:p>
                  </a:txBody>
                  <a:tcPr marL="7840" marR="7840" marT="784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800" b="1" i="0" u="none" strike="noStrike" dirty="0" smtClean="0">
                          <a:solidFill>
                            <a:srgbClr val="FFFFFF"/>
                          </a:solidFill>
                          <a:effectLst/>
                          <a:latin typeface="+mn-ea"/>
                          <a:ea typeface="+mn-ea"/>
                        </a:rPr>
                        <a:t>ステージ</a:t>
                      </a:r>
                      <a:r>
                        <a:rPr lang="en-US" altLang="ja-JP" sz="800" b="1" i="0" u="none" strike="noStrike" dirty="0" smtClean="0">
                          <a:solidFill>
                            <a:srgbClr val="FFFFFF"/>
                          </a:solidFill>
                          <a:effectLst/>
                          <a:latin typeface="+mn-ea"/>
                          <a:ea typeface="+mn-ea"/>
                        </a:rPr>
                        <a:t>Ⅲ</a:t>
                      </a:r>
                    </a:p>
                    <a:p>
                      <a:pPr algn="ctr" rtl="0" fontAlgn="ctr"/>
                      <a:r>
                        <a:rPr lang="ja-JP" altLang="en-US" sz="800" b="1" i="0" u="none" strike="noStrike" dirty="0" smtClean="0">
                          <a:solidFill>
                            <a:srgbClr val="FFFFFF"/>
                          </a:solidFill>
                          <a:effectLst/>
                          <a:latin typeface="+mn-ea"/>
                          <a:ea typeface="+mn-ea"/>
                        </a:rPr>
                        <a:t>目安の状況</a:t>
                      </a: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extLst>
                  <a:ext uri="{0D108BD9-81ED-4DB2-BD59-A6C34878D82A}">
                    <a16:rowId xmlns:a16="http://schemas.microsoft.com/office/drawing/2014/main" val="3249715003"/>
                  </a:ext>
                </a:extLst>
              </a:tr>
              <a:tr h="299275">
                <a:tc rowSpan="4">
                  <a:txBody>
                    <a:bodyPr/>
                    <a:lstStyle/>
                    <a:p>
                      <a:pPr algn="ctr" rtl="0" fontAlgn="ctr"/>
                      <a:r>
                        <a:rPr lang="ja-JP" altLang="en-US" sz="900" b="1" i="0" u="none" strike="noStrike" dirty="0">
                          <a:solidFill>
                            <a:srgbClr val="000000"/>
                          </a:solidFill>
                          <a:effectLst/>
                          <a:latin typeface="+mn-ea"/>
                          <a:ea typeface="+mn-ea"/>
                        </a:rPr>
                        <a:t>医療</a:t>
                      </a:r>
                      <a:r>
                        <a:rPr lang="ja-JP" altLang="en-US" sz="900" b="1" i="0" u="none" strike="noStrike" dirty="0" smtClean="0">
                          <a:solidFill>
                            <a:srgbClr val="000000"/>
                          </a:solidFill>
                          <a:effectLst/>
                          <a:latin typeface="+mn-ea"/>
                          <a:ea typeface="+mn-ea"/>
                        </a:rPr>
                        <a:t>提供</a:t>
                      </a:r>
                      <a:endParaRPr lang="en-US" altLang="ja-JP" sz="900" b="1" i="0" u="none" strike="noStrike" dirty="0" smtClean="0">
                        <a:solidFill>
                          <a:srgbClr val="000000"/>
                        </a:solidFill>
                        <a:effectLst/>
                        <a:latin typeface="+mn-ea"/>
                        <a:ea typeface="+mn-ea"/>
                      </a:endParaRPr>
                    </a:p>
                    <a:p>
                      <a:pPr algn="ctr" rtl="0" fontAlgn="ctr"/>
                      <a:r>
                        <a:rPr lang="ja-JP" altLang="en-US" sz="900" b="1" i="0" u="none" strike="noStrike" dirty="0" smtClean="0">
                          <a:solidFill>
                            <a:srgbClr val="000000"/>
                          </a:solidFill>
                          <a:effectLst/>
                          <a:latin typeface="+mn-ea"/>
                          <a:ea typeface="+mn-ea"/>
                        </a:rPr>
                        <a:t>体制</a:t>
                      </a:r>
                      <a:r>
                        <a:rPr lang="ja-JP" altLang="en-US" sz="900" b="1" i="0" u="none" strike="noStrike" dirty="0">
                          <a:solidFill>
                            <a:srgbClr val="000000"/>
                          </a:solidFill>
                          <a:effectLst/>
                          <a:latin typeface="+mn-ea"/>
                          <a:ea typeface="+mn-ea"/>
                        </a:rPr>
                        <a:t>等の負荷</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確保病床の占有率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50%</a:t>
                      </a:r>
                      <a:r>
                        <a:rPr lang="ja-JP" altLang="en-US" sz="900" b="1" i="0" u="none" strike="noStrike" dirty="0" smtClean="0">
                          <a:solidFill>
                            <a:srgbClr val="000000"/>
                          </a:solidFill>
                          <a:effectLst/>
                          <a:latin typeface="+mn-ea"/>
                          <a:ea typeface="+mn-ea"/>
                        </a:rPr>
                        <a:t>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20</a:t>
                      </a:r>
                      <a:r>
                        <a:rPr lang="ja-JP" altLang="en-US" sz="900" b="1" i="0" u="none" strike="noStrike" dirty="0" smtClean="0">
                          <a:solidFill>
                            <a:srgbClr val="000000"/>
                          </a:solidFill>
                          <a:effectLst/>
                          <a:latin typeface="+mn-ea"/>
                          <a:ea typeface="+mn-ea"/>
                        </a:rPr>
                        <a:t>％以上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34.1</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32.9</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33.2</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33.8</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29.9%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4160422"/>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入院率</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25%</a:t>
                      </a:r>
                      <a:r>
                        <a:rPr lang="ja-JP" altLang="en-US" sz="900" b="1" i="0" u="none" strike="noStrike" dirty="0" smtClean="0">
                          <a:solidFill>
                            <a:srgbClr val="000000"/>
                          </a:solidFill>
                          <a:effectLst/>
                          <a:latin typeface="+mn-ea"/>
                          <a:ea typeface="+mn-ea"/>
                        </a:rPr>
                        <a:t>以下</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40</a:t>
                      </a:r>
                      <a:r>
                        <a:rPr lang="ja-JP" altLang="en-US" sz="900" b="1" i="0" u="none" strike="noStrike" dirty="0" smtClean="0">
                          <a:solidFill>
                            <a:srgbClr val="000000"/>
                          </a:solidFill>
                          <a:effectLst/>
                          <a:latin typeface="+mn-ea"/>
                          <a:ea typeface="+mn-ea"/>
                        </a:rPr>
                        <a:t>％以下</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15.8</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15.8</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16.2</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17.2</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19.9%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5016498"/>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重症病床の占有率</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50</a:t>
                      </a:r>
                      <a:r>
                        <a:rPr lang="ja-JP" altLang="en-US" sz="900" b="1" i="0" u="none" strike="noStrike" dirty="0" smtClean="0">
                          <a:solidFill>
                            <a:srgbClr val="000000"/>
                          </a:solidFill>
                          <a:effectLst/>
                          <a:latin typeface="+mn-ea"/>
                          <a:ea typeface="+mn-ea"/>
                        </a:rPr>
                        <a:t>％以上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20</a:t>
                      </a:r>
                      <a:r>
                        <a:rPr lang="ja-JP" altLang="en-US" sz="900" b="1" i="0" u="none" strike="noStrike" dirty="0" smtClean="0">
                          <a:solidFill>
                            <a:srgbClr val="000000"/>
                          </a:solidFill>
                          <a:effectLst/>
                          <a:latin typeface="+mn-ea"/>
                          <a:ea typeface="+mn-ea"/>
                        </a:rPr>
                        <a:t>％以上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26.6</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25.8</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25.7</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25.2</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 24.8%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8666017"/>
                  </a:ext>
                </a:extLst>
              </a:tr>
              <a:tr h="299275">
                <a:tc vMerge="1">
                  <a:txBody>
                    <a:bodyPr/>
                    <a:lstStyle/>
                    <a:p>
                      <a:pPr algn="ctr" rtl="0" fontAlgn="ct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人口</a:t>
                      </a:r>
                      <a:r>
                        <a:rPr lang="en-US" altLang="ja-JP" sz="900" b="1" i="0" u="none" strike="noStrike" dirty="0" smtClean="0">
                          <a:solidFill>
                            <a:srgbClr val="000000"/>
                          </a:solidFill>
                          <a:effectLst/>
                          <a:latin typeface="+mn-ea"/>
                          <a:ea typeface="+mn-ea"/>
                        </a:rPr>
                        <a:t>10</a:t>
                      </a:r>
                      <a:r>
                        <a:rPr lang="ja-JP" altLang="en-US" sz="900" b="1" i="0" u="none" strike="noStrike" dirty="0" smtClean="0">
                          <a:solidFill>
                            <a:srgbClr val="000000"/>
                          </a:solidFill>
                          <a:effectLst/>
                          <a:latin typeface="+mn-ea"/>
                          <a:ea typeface="+mn-ea"/>
                        </a:rPr>
                        <a:t>万人あたり療養者数</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30</a:t>
                      </a:r>
                      <a:r>
                        <a:rPr lang="ja-JP" altLang="en-US" sz="900" b="1" i="0" u="none" strike="noStrike" dirty="0" smtClean="0">
                          <a:solidFill>
                            <a:srgbClr val="000000"/>
                          </a:solidFill>
                          <a:effectLst/>
                          <a:latin typeface="+mn-ea"/>
                          <a:ea typeface="+mn-ea"/>
                        </a:rPr>
                        <a:t>人以上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20</a:t>
                      </a:r>
                      <a:r>
                        <a:rPr lang="ja-JP" altLang="en-US" sz="900" b="1" i="0" u="none" strike="noStrike" dirty="0" smtClean="0">
                          <a:solidFill>
                            <a:srgbClr val="000000"/>
                          </a:solidFill>
                          <a:effectLst/>
                          <a:latin typeface="+mn-ea"/>
                          <a:ea typeface="+mn-ea"/>
                        </a:rPr>
                        <a:t>人以上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66.41</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63.99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62.84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60.27</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46.13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2336440"/>
                  </a:ext>
                </a:extLst>
              </a:tr>
              <a:tr h="299275">
                <a:tc rowSpan="3">
                  <a:txBody>
                    <a:bodyPr/>
                    <a:lstStyle/>
                    <a:p>
                      <a:pPr algn="ctr" rtl="0" fontAlgn="ctr"/>
                      <a:r>
                        <a:rPr lang="ja-JP" altLang="en-US" sz="900" b="1" i="0" u="none" strike="noStrike" dirty="0">
                          <a:solidFill>
                            <a:srgbClr val="000000"/>
                          </a:solidFill>
                          <a:effectLst/>
                          <a:latin typeface="+mn-ea"/>
                          <a:ea typeface="+mn-ea"/>
                        </a:rPr>
                        <a:t>感染の状況</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1" i="0" u="none" strike="noStrike" dirty="0" smtClean="0">
                          <a:solidFill>
                            <a:srgbClr val="000000"/>
                          </a:solidFill>
                          <a:effectLst/>
                          <a:latin typeface="+mn-ea"/>
                          <a:ea typeface="+mn-ea"/>
                        </a:rPr>
                        <a:t>陽性率　１週間平均</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10</a:t>
                      </a:r>
                      <a:r>
                        <a:rPr lang="ja-JP" altLang="en-US" sz="900" b="1" i="0" u="none" strike="noStrike" dirty="0">
                          <a:solidFill>
                            <a:srgbClr val="000000"/>
                          </a:solidFill>
                          <a:effectLst/>
                          <a:latin typeface="+mn-ea"/>
                          <a:ea typeface="+mn-ea"/>
                        </a:rPr>
                        <a:t>％以上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1" i="0" u="none" strike="noStrike" dirty="0" smtClean="0">
                          <a:solidFill>
                            <a:srgbClr val="000000"/>
                          </a:solidFill>
                          <a:effectLst/>
                          <a:latin typeface="+mn-ea"/>
                          <a:ea typeface="+mn-ea"/>
                        </a:rPr>
                        <a:t>５％以上</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1.3</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1.2</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1.2</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1.2</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1.0%</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942006"/>
                  </a:ext>
                </a:extLst>
              </a:tr>
              <a:tr h="299275">
                <a:tc vMerge="1">
                  <a:txBody>
                    <a:bodyPr/>
                    <a:lstStyle/>
                    <a:p>
                      <a:pPr algn="ctr" rtl="0" fontAlgn="ct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1" i="0" u="none" strike="noStrike" spc="-80" baseline="0" dirty="0">
                          <a:solidFill>
                            <a:srgbClr val="000000"/>
                          </a:solidFill>
                          <a:effectLst/>
                          <a:latin typeface="+mn-ea"/>
                          <a:ea typeface="+mn-ea"/>
                        </a:rPr>
                        <a:t>週・人口</a:t>
                      </a:r>
                      <a:r>
                        <a:rPr lang="en-US" altLang="ja-JP" sz="900" b="1" i="0" u="none" strike="noStrike" spc="-80" baseline="0" dirty="0">
                          <a:solidFill>
                            <a:srgbClr val="000000"/>
                          </a:solidFill>
                          <a:effectLst/>
                          <a:latin typeface="+mn-ea"/>
                          <a:ea typeface="+mn-ea"/>
                        </a:rPr>
                        <a:t>10</a:t>
                      </a:r>
                      <a:r>
                        <a:rPr lang="ja-JP" altLang="en-US" sz="900" b="1" i="0" u="none" strike="noStrike" spc="-80" baseline="0" dirty="0">
                          <a:solidFill>
                            <a:srgbClr val="000000"/>
                          </a:solidFill>
                          <a:effectLst/>
                          <a:latin typeface="+mn-ea"/>
                          <a:ea typeface="+mn-ea"/>
                        </a:rPr>
                        <a:t>万人あたり新規報告数</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25</a:t>
                      </a:r>
                      <a:r>
                        <a:rPr lang="ja-JP" altLang="en-US" sz="900" b="1" i="0" u="none" strike="noStrike" dirty="0">
                          <a:solidFill>
                            <a:srgbClr val="000000"/>
                          </a:solidFill>
                          <a:effectLst/>
                          <a:latin typeface="+mn-ea"/>
                          <a:ea typeface="+mn-ea"/>
                        </a:rPr>
                        <a:t>人以上</a:t>
                      </a: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15</a:t>
                      </a:r>
                      <a:r>
                        <a:rPr lang="ja-JP" altLang="en-US" sz="900" b="1" i="0" u="none" strike="noStrike" dirty="0" smtClean="0">
                          <a:solidFill>
                            <a:srgbClr val="000000"/>
                          </a:solidFill>
                          <a:effectLst/>
                          <a:latin typeface="+mn-ea"/>
                          <a:ea typeface="+mn-ea"/>
                        </a:rPr>
                        <a:t>人以上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11.53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10.98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10.43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10.26</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9.35</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2246405"/>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感染経路不明割合　１週間平均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ctr"/>
                      <a:r>
                        <a:rPr lang="en-US" altLang="ja-JP" sz="900" b="1" i="0" u="none" strike="noStrike" dirty="0">
                          <a:solidFill>
                            <a:srgbClr val="000000"/>
                          </a:solidFill>
                          <a:effectLst/>
                          <a:latin typeface="+mn-ea"/>
                          <a:ea typeface="+mn-ea"/>
                        </a:rPr>
                        <a:t>50</a:t>
                      </a:r>
                      <a:r>
                        <a:rPr lang="ja-JP" altLang="en-US" sz="900" b="1" i="0" u="none" strike="noStrike" dirty="0">
                          <a:solidFill>
                            <a:srgbClr val="000000"/>
                          </a:solidFill>
                          <a:effectLst/>
                          <a:latin typeface="+mn-ea"/>
                          <a:ea typeface="+mn-ea"/>
                        </a:rPr>
                        <a:t>％以上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rtl="0" fontAlgn="ct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58.0</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59.2</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60.9</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60.3</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62.6%</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hMerge="1">
                  <a:txBody>
                    <a:bodyPr/>
                    <a:lstStyle/>
                    <a:p>
                      <a:pPr algn="ctr" rtl="0" fontAlgn="ctr"/>
                      <a:endParaRPr lang="ja-JP" altLang="en-US" sz="900" b="0"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1378572"/>
                  </a:ext>
                </a:extLst>
              </a:tr>
            </a:tbl>
          </a:graphicData>
        </a:graphic>
      </p:graphicFrame>
      <p:sp>
        <p:nvSpPr>
          <p:cNvPr id="19" name="正方形/長方形 18"/>
          <p:cNvSpPr/>
          <p:nvPr/>
        </p:nvSpPr>
        <p:spPr>
          <a:xfrm>
            <a:off x="117861" y="1704561"/>
            <a:ext cx="9652686" cy="1438855"/>
          </a:xfrm>
          <a:prstGeom prst="rect">
            <a:avLst/>
          </a:prstGeom>
        </p:spPr>
        <p:txBody>
          <a:bodyPr wrap="square">
            <a:spAutoFit/>
          </a:bodyPr>
          <a:lstStyle/>
          <a:p>
            <a:pPr>
              <a:lnSpc>
                <a:spcPts val="2100"/>
              </a:lnSpc>
            </a:pPr>
            <a:r>
              <a:rPr lang="ja-JP" altLang="en-US" sz="1600" dirty="0" smtClean="0">
                <a:latin typeface="+mn-ea"/>
              </a:rPr>
              <a:t>◆</a:t>
            </a:r>
            <a:r>
              <a:rPr lang="ja-JP" altLang="en-US" sz="1600" dirty="0">
                <a:latin typeface="+mn-ea"/>
              </a:rPr>
              <a:t>　</a:t>
            </a:r>
            <a:r>
              <a:rPr lang="ja-JP" altLang="en-US" sz="1600" dirty="0" smtClean="0">
                <a:latin typeface="+mn-ea"/>
              </a:rPr>
              <a:t>４月</a:t>
            </a:r>
            <a:r>
              <a:rPr lang="en-US" altLang="ja-JP" sz="1600" dirty="0" smtClean="0">
                <a:latin typeface="+mn-ea"/>
              </a:rPr>
              <a:t>25</a:t>
            </a:r>
            <a:r>
              <a:rPr lang="ja-JP" altLang="en-US" sz="1600" dirty="0" smtClean="0">
                <a:latin typeface="+mn-ea"/>
              </a:rPr>
              <a:t>日以降、</a:t>
            </a:r>
            <a:r>
              <a:rPr lang="ja-JP" altLang="en-US" sz="1600" spc="-70" dirty="0" smtClean="0">
                <a:latin typeface="+mn-ea"/>
              </a:rPr>
              <a:t>緊急</a:t>
            </a:r>
            <a:r>
              <a:rPr lang="ja-JP" altLang="en-US" sz="1600" spc="-70" dirty="0">
                <a:latin typeface="+mn-ea"/>
              </a:rPr>
              <a:t>事態</a:t>
            </a:r>
            <a:r>
              <a:rPr lang="ja-JP" altLang="en-US" sz="1600" spc="-70" dirty="0" smtClean="0">
                <a:latin typeface="+mn-ea"/>
              </a:rPr>
              <a:t>措置を実施したことにより、</a:t>
            </a:r>
            <a:r>
              <a:rPr lang="ja-JP" altLang="en-US" sz="1600" b="1" spc="-70" dirty="0" smtClean="0">
                <a:latin typeface="+mn-ea"/>
              </a:rPr>
              <a:t>新規報告数は大きく減少し、ステージ</a:t>
            </a:r>
            <a:r>
              <a:rPr lang="en-US" altLang="ja-JP" sz="1600" b="1" spc="-70" dirty="0" smtClean="0">
                <a:latin typeface="+mn-ea"/>
              </a:rPr>
              <a:t>Ⅲ</a:t>
            </a:r>
            <a:r>
              <a:rPr lang="ja-JP" altLang="en-US" sz="1600" b="1" spc="-70" dirty="0" smtClean="0">
                <a:latin typeface="+mn-ea"/>
              </a:rPr>
              <a:t>の目安を</a:t>
            </a:r>
            <a:endParaRPr lang="en-US" altLang="ja-JP" sz="1600" b="1" spc="-70" dirty="0" smtClean="0">
              <a:latin typeface="+mn-ea"/>
            </a:endParaRPr>
          </a:p>
          <a:p>
            <a:pPr>
              <a:lnSpc>
                <a:spcPts val="2100"/>
              </a:lnSpc>
            </a:pPr>
            <a:r>
              <a:rPr lang="ja-JP" altLang="en-US" sz="1600" b="1" spc="-70" dirty="0" smtClean="0">
                <a:latin typeface="+mn-ea"/>
              </a:rPr>
              <a:t>　下回るとともに、確保病床占有率及び重症病床占有率も、ステージ</a:t>
            </a:r>
            <a:r>
              <a:rPr lang="en-US" altLang="ja-JP" sz="1600" b="1" spc="-70" dirty="0" smtClean="0">
                <a:latin typeface="+mn-ea"/>
              </a:rPr>
              <a:t>Ⅳ</a:t>
            </a:r>
            <a:r>
              <a:rPr lang="ja-JP" altLang="en-US" sz="1600" b="1" spc="-70" dirty="0" smtClean="0">
                <a:latin typeface="+mn-ea"/>
              </a:rPr>
              <a:t>の目安を下回っている</a:t>
            </a:r>
            <a:r>
              <a:rPr lang="ja-JP" altLang="en-US" sz="1600" spc="-70" dirty="0" smtClean="0">
                <a:latin typeface="+mn-ea"/>
              </a:rPr>
              <a:t>。</a:t>
            </a:r>
            <a:endParaRPr lang="en-US" altLang="ja-JP" sz="1600" spc="-70" dirty="0">
              <a:latin typeface="+mn-ea"/>
            </a:endParaRPr>
          </a:p>
          <a:p>
            <a:pPr>
              <a:lnSpc>
                <a:spcPts val="2100"/>
              </a:lnSpc>
            </a:pPr>
            <a:r>
              <a:rPr lang="ja-JP" altLang="en-US" sz="1600" dirty="0" smtClean="0">
                <a:solidFill>
                  <a:sysClr val="windowText" lastClr="000000"/>
                </a:solidFill>
                <a:latin typeface="+mn-ea"/>
              </a:rPr>
              <a:t>◆　しかし、</a:t>
            </a:r>
            <a:r>
              <a:rPr lang="ja-JP" altLang="en-US" sz="1600" b="1" dirty="0">
                <a:solidFill>
                  <a:sysClr val="windowText" lastClr="000000"/>
                </a:solidFill>
                <a:latin typeface="+mn-ea"/>
              </a:rPr>
              <a:t>確保</a:t>
            </a:r>
            <a:r>
              <a:rPr lang="ja-JP" altLang="en-US" sz="1600" b="1" dirty="0" smtClean="0">
                <a:solidFill>
                  <a:sysClr val="windowText" lastClr="000000"/>
                </a:solidFill>
                <a:latin typeface="+mn-ea"/>
              </a:rPr>
              <a:t>病床占有率及び重症</a:t>
            </a:r>
            <a:r>
              <a:rPr lang="ja-JP" altLang="en-US" sz="1600" b="1" dirty="0" smtClean="0">
                <a:solidFill>
                  <a:sysClr val="windowText" lastClr="000000"/>
                </a:solidFill>
                <a:latin typeface="+mn-ea"/>
              </a:rPr>
              <a:t>病床占有率</a:t>
            </a:r>
            <a:r>
              <a:rPr lang="ja-JP" altLang="en-US" sz="1600" b="1" dirty="0" smtClean="0">
                <a:solidFill>
                  <a:sysClr val="windowText" lastClr="000000"/>
                </a:solidFill>
                <a:latin typeface="+mn-ea"/>
              </a:rPr>
              <a:t>は、いまだステージ</a:t>
            </a:r>
            <a:r>
              <a:rPr lang="en-US" altLang="ja-JP" sz="1600" b="1" dirty="0">
                <a:solidFill>
                  <a:sysClr val="windowText" lastClr="000000"/>
                </a:solidFill>
                <a:latin typeface="+mn-ea"/>
              </a:rPr>
              <a:t>Ⅲ</a:t>
            </a:r>
            <a:r>
              <a:rPr lang="ja-JP" altLang="en-US" sz="1600" b="1" dirty="0" smtClean="0">
                <a:solidFill>
                  <a:sysClr val="windowText" lastClr="000000"/>
                </a:solidFill>
                <a:latin typeface="+mn-ea"/>
              </a:rPr>
              <a:t>の目安を超えており、再び感染</a:t>
            </a:r>
            <a:endParaRPr lang="en-US" altLang="ja-JP" sz="1600" b="1" dirty="0" smtClean="0">
              <a:solidFill>
                <a:sysClr val="windowText" lastClr="000000"/>
              </a:solidFill>
              <a:latin typeface="+mn-ea"/>
            </a:endParaRPr>
          </a:p>
          <a:p>
            <a:pPr>
              <a:lnSpc>
                <a:spcPts val="2100"/>
              </a:lnSpc>
            </a:pPr>
            <a:r>
              <a:rPr lang="ja-JP" altLang="en-US" sz="1600" b="1" dirty="0" smtClean="0">
                <a:solidFill>
                  <a:sysClr val="windowText" lastClr="000000"/>
                </a:solidFill>
                <a:latin typeface="+mn-ea"/>
              </a:rPr>
              <a:t>　が拡大すれば、医療</a:t>
            </a:r>
            <a:r>
              <a:rPr lang="ja-JP" altLang="en-US" sz="1600" b="1" dirty="0">
                <a:solidFill>
                  <a:sysClr val="windowText" lastClr="000000"/>
                </a:solidFill>
                <a:latin typeface="+mn-ea"/>
              </a:rPr>
              <a:t>提供体制</a:t>
            </a:r>
            <a:r>
              <a:rPr lang="ja-JP" altLang="en-US" sz="1600" b="1" dirty="0" smtClean="0">
                <a:solidFill>
                  <a:sysClr val="windowText" lastClr="000000"/>
                </a:solidFill>
                <a:latin typeface="+mn-ea"/>
              </a:rPr>
              <a:t>のひっ迫は</a:t>
            </a:r>
            <a:r>
              <a:rPr lang="ja-JP" altLang="en-US" sz="1600" b="1" dirty="0">
                <a:solidFill>
                  <a:sysClr val="windowText" lastClr="000000"/>
                </a:solidFill>
                <a:latin typeface="+mn-ea"/>
              </a:rPr>
              <a:t>避</a:t>
            </a:r>
            <a:r>
              <a:rPr lang="ja-JP" altLang="en-US" sz="1600" b="1" dirty="0" smtClean="0">
                <a:solidFill>
                  <a:sysClr val="windowText" lastClr="000000"/>
                </a:solidFill>
                <a:latin typeface="+mn-ea"/>
              </a:rPr>
              <a:t>けられない</a:t>
            </a:r>
            <a:r>
              <a:rPr lang="ja-JP" altLang="en-US" sz="1600" dirty="0" smtClean="0">
                <a:solidFill>
                  <a:sysClr val="windowText" lastClr="000000"/>
                </a:solidFill>
                <a:latin typeface="+mn-ea"/>
              </a:rPr>
              <a:t>。</a:t>
            </a:r>
            <a:endParaRPr lang="en-US" altLang="ja-JP" sz="1600" dirty="0" smtClean="0">
              <a:solidFill>
                <a:sysClr val="windowText" lastClr="000000"/>
              </a:solidFill>
              <a:latin typeface="+mn-ea"/>
            </a:endParaRPr>
          </a:p>
          <a:p>
            <a:pPr>
              <a:lnSpc>
                <a:spcPts val="2100"/>
              </a:lnSpc>
            </a:pPr>
            <a:r>
              <a:rPr lang="ja-JP" altLang="en-US" sz="1600" dirty="0" smtClean="0">
                <a:solidFill>
                  <a:sysClr val="windowText" lastClr="000000"/>
                </a:solidFill>
                <a:latin typeface="+mn-ea"/>
              </a:rPr>
              <a:t>◆　このため、感染拡大を抑えるため、</a:t>
            </a:r>
            <a:r>
              <a:rPr lang="ja-JP" altLang="en-US" sz="1600" b="1" dirty="0" smtClean="0">
                <a:solidFill>
                  <a:sysClr val="windowText" lastClr="000000"/>
                </a:solidFill>
                <a:latin typeface="+mn-ea"/>
              </a:rPr>
              <a:t>引き続き、徹底した感染防止対策が必要</a:t>
            </a:r>
            <a:r>
              <a:rPr lang="ja-JP" altLang="en-US" sz="1600" dirty="0" smtClean="0">
                <a:solidFill>
                  <a:sysClr val="windowText" lastClr="000000"/>
                </a:solidFill>
                <a:latin typeface="+mn-ea"/>
              </a:rPr>
              <a:t>。</a:t>
            </a:r>
            <a:endParaRPr lang="ja-JP" altLang="en-US" sz="1600" dirty="0">
              <a:solidFill>
                <a:sysClr val="windowText" lastClr="000000"/>
              </a:solidFill>
              <a:latin typeface="+mn-ea"/>
            </a:endParaRPr>
          </a:p>
        </p:txBody>
      </p:sp>
    </p:spTree>
    <p:extLst>
      <p:ext uri="{BB962C8B-B14F-4D97-AF65-F5344CB8AC3E}">
        <p14:creationId xmlns:p14="http://schemas.microsoft.com/office/powerpoint/2010/main" val="1666000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1133</TotalTime>
  <Words>510</Words>
  <Application>Microsoft Office PowerPoint</Application>
  <PresentationFormat>A4 210 x 297 mm</PresentationFormat>
  <Paragraphs>94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revision>106</cp:revision>
  <cp:lastPrinted>2021-06-16T01:04:08Z</cp:lastPrinted>
  <dcterms:created xsi:type="dcterms:W3CDTF">2021-02-01T12:24:21Z</dcterms:created>
  <dcterms:modified xsi:type="dcterms:W3CDTF">2021-06-16T04:27:17Z</dcterms:modified>
</cp:coreProperties>
</file>