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0" r:id="rId2"/>
    <p:sldId id="259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55" autoAdjust="0"/>
  </p:normalViewPr>
  <p:slideViewPr>
    <p:cSldViewPr snapToGrid="0">
      <p:cViewPr varScale="1">
        <p:scale>
          <a:sx n="70" d="100"/>
          <a:sy n="70" d="100"/>
        </p:scale>
        <p:origin x="141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BD38C-998C-40DB-BE87-9DC281C0F857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7802A-1AA6-4905-B79C-6B34CC54D4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195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46E1-1C6F-49C4-9DA0-C426AF56B7AA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AB04-9D89-4CEC-AF6D-E6C1D4B03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198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46E1-1C6F-49C4-9DA0-C426AF56B7AA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AB04-9D89-4CEC-AF6D-E6C1D4B03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094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46E1-1C6F-49C4-9DA0-C426AF56B7AA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AB04-9D89-4CEC-AF6D-E6C1D4B03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75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46E1-1C6F-49C4-9DA0-C426AF56B7AA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AB04-9D89-4CEC-AF6D-E6C1D4B03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980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46E1-1C6F-49C4-9DA0-C426AF56B7AA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AB04-9D89-4CEC-AF6D-E6C1D4B03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739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46E1-1C6F-49C4-9DA0-C426AF56B7AA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AB04-9D89-4CEC-AF6D-E6C1D4B03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104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46E1-1C6F-49C4-9DA0-C426AF56B7AA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AB04-9D89-4CEC-AF6D-E6C1D4B03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057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46E1-1C6F-49C4-9DA0-C426AF56B7AA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AB04-9D89-4CEC-AF6D-E6C1D4B03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24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46E1-1C6F-49C4-9DA0-C426AF56B7AA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AB04-9D89-4CEC-AF6D-E6C1D4B03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129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46E1-1C6F-49C4-9DA0-C426AF56B7AA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AB04-9D89-4CEC-AF6D-E6C1D4B03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018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46E1-1C6F-49C4-9DA0-C426AF56B7AA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2AB04-9D89-4CEC-AF6D-E6C1D4B03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41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446E1-1C6F-49C4-9DA0-C426AF56B7AA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2AB04-9D89-4CEC-AF6D-E6C1D4B03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684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554286" y="456361"/>
            <a:ext cx="75897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感染症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に強い強靭な社会・経済の形成を図っていくため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飲食店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おける感染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防止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対策のさら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なる促進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や府民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が安心して利用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できる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環境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整備につながる、新たな認証制度を創設。</a:t>
            </a: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34069" y="4305972"/>
            <a:ext cx="3957046" cy="367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６月１６日（水）</a:t>
            </a:r>
            <a:endParaRPr lang="en-US" altLang="ja-JP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" name="フローチャート: 代替処理 1"/>
          <p:cNvSpPr/>
          <p:nvPr/>
        </p:nvSpPr>
        <p:spPr>
          <a:xfrm>
            <a:off x="146677" y="505892"/>
            <a:ext cx="1260000" cy="360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概　要　</a:t>
            </a:r>
            <a:endParaRPr lang="ja-JP" altLang="ja-JP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3" name="フローチャート: 代替処理 22"/>
          <p:cNvSpPr/>
          <p:nvPr/>
        </p:nvSpPr>
        <p:spPr>
          <a:xfrm>
            <a:off x="146677" y="1939590"/>
            <a:ext cx="1260000" cy="360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認証基準</a:t>
            </a:r>
            <a:endParaRPr lang="ja-JP" altLang="ja-JP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4" name="フローチャート: 代替処理 23"/>
          <p:cNvSpPr/>
          <p:nvPr/>
        </p:nvSpPr>
        <p:spPr>
          <a:xfrm>
            <a:off x="146677" y="4262085"/>
            <a:ext cx="1260000" cy="360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受付開始</a:t>
            </a:r>
            <a:endParaRPr lang="ja-JP" altLang="ja-JP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5" name="フローチャート: 代替処理 24"/>
          <p:cNvSpPr/>
          <p:nvPr/>
        </p:nvSpPr>
        <p:spPr>
          <a:xfrm>
            <a:off x="123606" y="5542394"/>
            <a:ext cx="1260000" cy="360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問合せ</a:t>
            </a:r>
            <a:endParaRPr lang="ja-JP" altLang="ja-JP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" y="-9838"/>
            <a:ext cx="9143999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</a:t>
            </a:r>
            <a:r>
              <a:rPr lang="ja-JP" altLang="en-US" sz="240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防止認証</a:t>
            </a:r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ゴールドステッカー　制度概要</a:t>
            </a:r>
            <a:endParaRPr lang="ja-JP" altLang="en-US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572515" y="1905694"/>
            <a:ext cx="70054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国基準を基本に、</a:t>
            </a:r>
            <a:r>
              <a:rPr lang="ja-JP" altLang="en-US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府独自基準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を設定。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（例）　・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アクリル板等の設置（座席間隔の確保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・手指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消毒の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徹底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・食事中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以外の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マスク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着用の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推奨</a:t>
            </a:r>
            <a:endPara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・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換気の徹底、</a:t>
            </a:r>
            <a:r>
              <a:rPr lang="ja-JP" altLang="en-US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ＣＯ２センサーの</a:t>
            </a:r>
            <a:r>
              <a:rPr lang="ja-JP" altLang="en-US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設置</a:t>
            </a:r>
            <a:endParaRPr lang="en-US" altLang="ja-JP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・</a:t>
            </a:r>
            <a:r>
              <a:rPr lang="ja-JP" altLang="en-US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症状のある従業員</a:t>
            </a:r>
            <a:r>
              <a:rPr lang="ja-JP" altLang="en-US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に</a:t>
            </a:r>
            <a:r>
              <a:rPr lang="ja-JP" altLang="en-US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対する「飲食店スマホ検査センター」の</a:t>
            </a:r>
            <a:endParaRPr lang="en-US" altLang="ja-JP" u="sng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</a:t>
            </a:r>
            <a:r>
              <a:rPr lang="ja-JP" altLang="en-US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積極的な利用の推奨</a:t>
            </a:r>
            <a:endParaRPr lang="ja-JP" altLang="en-US" u="sng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・</a:t>
            </a:r>
            <a:r>
              <a:rPr lang="ja-JP" altLang="en-US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コロナ対策リーダーの設置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等　　　　　　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</a:t>
            </a:r>
            <a:endParaRPr lang="ja-JP" altLang="en-US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762180" y="5548305"/>
            <a:ext cx="7308710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感染防止認証ゴールドステッカーコールセンター　（開設中）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電話番号：０６ー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7178</a:t>
            </a:r>
            <a:r>
              <a:rPr lang="ja-JP" altLang="en-US" dirty="0" err="1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ー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1371</a:t>
            </a:r>
          </a:p>
          <a:p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開設時間：平日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分～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17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en-US" altLang="ja-JP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lang="en-US" altLang="ja-JP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</a:t>
            </a:r>
            <a:r>
              <a:rPr lang="en-US" altLang="ja-JP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ただし、</a:t>
            </a:r>
            <a:r>
              <a:rPr lang="en-US" altLang="ja-JP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19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（土）、</a:t>
            </a:r>
            <a:r>
              <a:rPr lang="en-US" altLang="ja-JP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（日）は開設</a:t>
            </a:r>
            <a:endParaRPr lang="en-US" altLang="ja-JP" sz="14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lang="en-US" altLang="ja-JP" sz="5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" name="フローチャート: 代替処理 14"/>
          <p:cNvSpPr/>
          <p:nvPr/>
        </p:nvSpPr>
        <p:spPr>
          <a:xfrm>
            <a:off x="146677" y="1401025"/>
            <a:ext cx="1260000" cy="360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対  象</a:t>
            </a:r>
            <a:endParaRPr lang="ja-JP" altLang="ja-JP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572548" y="1431579"/>
            <a:ext cx="755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飲食店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（但し、テイクアウト等を除く）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785251" y="4624624"/>
            <a:ext cx="70563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府</a:t>
            </a:r>
            <a:r>
              <a:rPr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HP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で、「要綱」「認証基準」「コロナ対策リーダー研修教材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」及び、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</a:t>
            </a:r>
            <a:r>
              <a:rPr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WEB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説明会の動画」等を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掲載中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5640757" y="5012799"/>
            <a:ext cx="3328157" cy="303276"/>
            <a:chOff x="5669269" y="4207245"/>
            <a:chExt cx="3328157" cy="303276"/>
          </a:xfrm>
        </p:grpSpPr>
        <p:pic>
          <p:nvPicPr>
            <p:cNvPr id="21" name="図 2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69269" y="4207245"/>
              <a:ext cx="3328157" cy="303276"/>
            </a:xfrm>
            <a:prstGeom prst="rect">
              <a:avLst/>
            </a:prstGeom>
          </p:spPr>
        </p:pic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3"/>
            <a:srcRect l="6702" t="5380" r="5043" b="35200"/>
            <a:stretch/>
          </p:blipFill>
          <p:spPr>
            <a:xfrm>
              <a:off x="6073097" y="4262122"/>
              <a:ext cx="2408329" cy="156703"/>
            </a:xfrm>
            <a:prstGeom prst="rect">
              <a:avLst/>
            </a:prstGeom>
          </p:spPr>
        </p:pic>
      </p:grpSp>
      <p:pic>
        <p:nvPicPr>
          <p:cNvPr id="22" name="図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0628" y="1141709"/>
            <a:ext cx="1993205" cy="2088626"/>
          </a:xfrm>
          <a:prstGeom prst="rect">
            <a:avLst/>
          </a:prstGeom>
        </p:spPr>
      </p:pic>
      <p:sp>
        <p:nvSpPr>
          <p:cNvPr id="18" name="角丸四角形 17"/>
          <p:cNvSpPr/>
          <p:nvPr/>
        </p:nvSpPr>
        <p:spPr>
          <a:xfrm>
            <a:off x="7872138" y="80997"/>
            <a:ext cx="1161552" cy="32347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kumimoji="1" lang="ja-JP" altLang="en-US" sz="120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資料２ｰ２</a:t>
            </a:r>
            <a:endParaRPr kumimoji="1" lang="ja-JP" altLang="en-US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709942" y="6425468"/>
            <a:ext cx="3609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１</a:t>
            </a:r>
            <a:endParaRPr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312416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84" y="1942028"/>
            <a:ext cx="8958525" cy="1419493"/>
          </a:xfrm>
          <a:prstGeom prst="rect">
            <a:avLst/>
          </a:prstGeom>
        </p:spPr>
      </p:pic>
      <p:sp>
        <p:nvSpPr>
          <p:cNvPr id="138" name="楕円 137"/>
          <p:cNvSpPr/>
          <p:nvPr/>
        </p:nvSpPr>
        <p:spPr>
          <a:xfrm>
            <a:off x="97098" y="4986341"/>
            <a:ext cx="1159624" cy="919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37" name="楕円 136"/>
          <p:cNvSpPr/>
          <p:nvPr/>
        </p:nvSpPr>
        <p:spPr>
          <a:xfrm>
            <a:off x="184482" y="4441712"/>
            <a:ext cx="846013" cy="926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" y="-9838"/>
            <a:ext cx="9143999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ステッカー発行手続き</a:t>
            </a:r>
            <a:endParaRPr lang="ja-JP" altLang="en-US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466298" y="994548"/>
            <a:ext cx="74385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業者からの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申請と現地確認による審査の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上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、ゴールドステッカー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を交付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318088" y="1682269"/>
            <a:ext cx="2448898" cy="275298"/>
          </a:xfrm>
          <a:prstGeom prst="roundRect">
            <a:avLst/>
          </a:prstGeom>
          <a:noFill/>
          <a:ln w="603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事業者</a:t>
            </a:r>
            <a:endParaRPr lang="en-US" altLang="ja-JP" sz="16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-7489" y="457790"/>
            <a:ext cx="9151489" cy="3707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95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申請フロー</a:t>
            </a:r>
            <a:endParaRPr lang="ja-JP" altLang="ja-JP" sz="195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8" name="楕円 107"/>
          <p:cNvSpPr/>
          <p:nvPr/>
        </p:nvSpPr>
        <p:spPr>
          <a:xfrm>
            <a:off x="114664" y="1091990"/>
            <a:ext cx="1159624" cy="919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フローチャート: 代替処理 110"/>
          <p:cNvSpPr/>
          <p:nvPr/>
        </p:nvSpPr>
        <p:spPr>
          <a:xfrm>
            <a:off x="-890" y="1027995"/>
            <a:ext cx="1447248" cy="285006"/>
          </a:xfrm>
          <a:prstGeom prst="flowChartAlternateProcess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発行手続き</a:t>
            </a:r>
            <a:endParaRPr lang="ja-JP" altLang="ja-JP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cxnSp>
        <p:nvCxnSpPr>
          <p:cNvPr id="112" name="直線コネクタ 111"/>
          <p:cNvCxnSpPr/>
          <p:nvPr/>
        </p:nvCxnSpPr>
        <p:spPr>
          <a:xfrm>
            <a:off x="-890" y="449091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角丸四角形 129"/>
          <p:cNvSpPr/>
          <p:nvPr/>
        </p:nvSpPr>
        <p:spPr>
          <a:xfrm>
            <a:off x="3825295" y="1704424"/>
            <a:ext cx="2905924" cy="339611"/>
          </a:xfrm>
          <a:prstGeom prst="roundRect">
            <a:avLst/>
          </a:prstGeom>
          <a:noFill/>
          <a:ln w="603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　　　　　阪　　　　　府</a:t>
            </a:r>
            <a:endParaRPr lang="en-US" altLang="ja-JP" sz="16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1" name="角丸四角形 130"/>
          <p:cNvSpPr/>
          <p:nvPr/>
        </p:nvSpPr>
        <p:spPr>
          <a:xfrm>
            <a:off x="7645138" y="1668154"/>
            <a:ext cx="1378003" cy="418394"/>
          </a:xfrm>
          <a:prstGeom prst="roundRect">
            <a:avLst/>
          </a:prstGeom>
          <a:noFill/>
          <a:ln w="603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事業者</a:t>
            </a:r>
            <a:endParaRPr lang="en-US" altLang="ja-JP" sz="16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2" name="正方形/長方形 131"/>
          <p:cNvSpPr/>
          <p:nvPr/>
        </p:nvSpPr>
        <p:spPr>
          <a:xfrm>
            <a:off x="-623" y="3657374"/>
            <a:ext cx="9144000" cy="3707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95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一部先行発行について</a:t>
            </a:r>
            <a:endParaRPr lang="ja-JP" altLang="ja-JP" sz="195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1402311" y="4307718"/>
            <a:ext cx="72419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「見回り隊」による現地調査（</a:t>
            </a:r>
            <a:r>
              <a:rPr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lang="en-US" altLang="ja-JP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日～</a:t>
            </a:r>
            <a:r>
              <a:rPr lang="en-US" altLang="ja-JP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31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日）において、</a:t>
            </a:r>
            <a:endParaRPr lang="en-US" altLang="ja-JP" sz="14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「対策を全て実施していた」もしくは「対策未実施項目が１項目のみ」の店舗</a:t>
            </a:r>
            <a:endParaRPr lang="en-US" altLang="ja-JP" sz="14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4" name="正方形/長方形 133"/>
          <p:cNvSpPr/>
          <p:nvPr/>
        </p:nvSpPr>
        <p:spPr>
          <a:xfrm>
            <a:off x="1517059" y="4803014"/>
            <a:ext cx="7897308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店舗が申請手続きを行うまでの間、大阪府よりゴールドステッカー（期限付き）を発行。</a:t>
            </a:r>
            <a:endParaRPr lang="en-US" altLang="ja-JP" sz="135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3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速やかに（遅くとも２か月</a:t>
            </a:r>
            <a:r>
              <a:rPr lang="ja-JP" altLang="en-US" sz="13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以内</a:t>
            </a:r>
            <a:r>
              <a:rPr lang="ja-JP" altLang="en-US" sz="13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）本申請を完了。</a:t>
            </a:r>
            <a:r>
              <a:rPr lang="ja-JP" altLang="en-US" sz="135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２か月以内に本申請がない場合は、ステッカーを取り消し</a:t>
            </a:r>
            <a:r>
              <a:rPr lang="ja-JP" altLang="en-US" sz="135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endParaRPr lang="en-US" altLang="ja-JP" sz="135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35" name="フローチャート: 代替処理 134"/>
          <p:cNvSpPr/>
          <p:nvPr/>
        </p:nvSpPr>
        <p:spPr>
          <a:xfrm>
            <a:off x="257893" y="4338858"/>
            <a:ext cx="730458" cy="283580"/>
          </a:xfrm>
          <a:prstGeom prst="flowChartAlternateProcess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対象</a:t>
            </a:r>
            <a:endParaRPr lang="ja-JP" altLang="ja-JP" sz="14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6" name="フローチャート: 代替処理 135"/>
          <p:cNvSpPr/>
          <p:nvPr/>
        </p:nvSpPr>
        <p:spPr>
          <a:xfrm>
            <a:off x="-97070" y="4867645"/>
            <a:ext cx="1639607" cy="289382"/>
          </a:xfrm>
          <a:prstGeom prst="flowChartAlternateProcess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先行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発行手続き</a:t>
            </a:r>
            <a:endParaRPr lang="ja-JP" altLang="ja-JP" sz="14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47" name="角丸四角形 146"/>
          <p:cNvSpPr/>
          <p:nvPr/>
        </p:nvSpPr>
        <p:spPr>
          <a:xfrm>
            <a:off x="3193820" y="5217970"/>
            <a:ext cx="1378003" cy="418394"/>
          </a:xfrm>
          <a:prstGeom prst="roundRect">
            <a:avLst/>
          </a:prstGeom>
          <a:noFill/>
          <a:ln w="603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事業者</a:t>
            </a:r>
            <a:endParaRPr lang="en-US" altLang="ja-JP" sz="14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8" name="角丸四角形 147"/>
          <p:cNvSpPr/>
          <p:nvPr/>
        </p:nvSpPr>
        <p:spPr>
          <a:xfrm>
            <a:off x="6207559" y="5225305"/>
            <a:ext cx="1378003" cy="418394"/>
          </a:xfrm>
          <a:prstGeom prst="roundRect">
            <a:avLst/>
          </a:prstGeom>
          <a:noFill/>
          <a:ln w="603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事業者</a:t>
            </a:r>
            <a:endParaRPr lang="en-US" altLang="ja-JP" sz="14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49" name="角丸四角形 148"/>
          <p:cNvSpPr/>
          <p:nvPr/>
        </p:nvSpPr>
        <p:spPr>
          <a:xfrm>
            <a:off x="4680640" y="5251374"/>
            <a:ext cx="1378003" cy="373885"/>
          </a:xfrm>
          <a:prstGeom prst="roundRect">
            <a:avLst/>
          </a:prstGeom>
          <a:noFill/>
          <a:ln w="603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大阪府</a:t>
            </a:r>
            <a:endParaRPr lang="en-US" altLang="ja-JP" sz="14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50" name="角丸四角形 149"/>
          <p:cNvSpPr/>
          <p:nvPr/>
        </p:nvSpPr>
        <p:spPr>
          <a:xfrm>
            <a:off x="1786137" y="5211275"/>
            <a:ext cx="1195661" cy="403794"/>
          </a:xfrm>
          <a:prstGeom prst="roundRect">
            <a:avLst/>
          </a:prstGeom>
          <a:noFill/>
          <a:ln w="603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大阪府</a:t>
            </a:r>
            <a:endParaRPr lang="en-US" altLang="ja-JP" sz="14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8" name="楕円 67"/>
          <p:cNvSpPr/>
          <p:nvPr/>
        </p:nvSpPr>
        <p:spPr>
          <a:xfrm>
            <a:off x="188969" y="4155842"/>
            <a:ext cx="846013" cy="926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69" name="フローチャート: 代替処理 68"/>
          <p:cNvSpPr/>
          <p:nvPr/>
        </p:nvSpPr>
        <p:spPr>
          <a:xfrm>
            <a:off x="262380" y="4052988"/>
            <a:ext cx="730458" cy="283580"/>
          </a:xfrm>
          <a:prstGeom prst="flowChartAlternateProcess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目的</a:t>
            </a:r>
            <a:endParaRPr lang="ja-JP" altLang="ja-JP" sz="14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542537" y="4023150"/>
            <a:ext cx="72419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府民</a:t>
            </a:r>
            <a:r>
              <a:rPr lang="ja-JP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の皆様に安心してご利用いただける</a:t>
            </a:r>
            <a:r>
              <a:rPr lang="ja-JP" altLang="ja-JP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店舗であることを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速やか</a:t>
            </a:r>
            <a:r>
              <a:rPr lang="ja-JP" altLang="ja-JP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</a:t>
            </a:r>
            <a:r>
              <a:rPr lang="ja-JP" altLang="ja-JP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周知</a:t>
            </a:r>
            <a:r>
              <a:rPr lang="ja-JP" altLang="ja-JP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して</a:t>
            </a:r>
            <a:r>
              <a:rPr lang="ja-JP" altLang="en-US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いく</a:t>
            </a:r>
            <a:r>
              <a:rPr lang="ja-JP" altLang="ja-JP" sz="1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。</a:t>
            </a:r>
            <a:endParaRPr lang="en-US" altLang="ja-JP" sz="1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3438" y="5504922"/>
            <a:ext cx="5887235" cy="1368308"/>
          </a:xfrm>
          <a:prstGeom prst="rect">
            <a:avLst/>
          </a:prstGeom>
        </p:spPr>
      </p:pic>
      <p:sp>
        <p:nvSpPr>
          <p:cNvPr id="114" name="テキスト ボックス 113"/>
          <p:cNvSpPr txBox="1"/>
          <p:nvPr/>
        </p:nvSpPr>
        <p:spPr>
          <a:xfrm>
            <a:off x="8724375" y="6437735"/>
            <a:ext cx="3609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２</a:t>
            </a:r>
            <a:endParaRPr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137970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2656</TotalTime>
  <Words>454</Words>
  <Application>Microsoft Office PowerPoint</Application>
  <PresentationFormat>画面に合わせる (4:3)</PresentationFormat>
  <Paragraphs>48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UD デジタル 教科書体 NK-B</vt:lpstr>
      <vt:lpstr>UD デジタル 教科書体 NP-B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工藤　育久</dc:creator>
  <cp:revision>181</cp:revision>
  <cp:lastPrinted>2021-06-16T00:59:16Z</cp:lastPrinted>
  <dcterms:created xsi:type="dcterms:W3CDTF">2020-07-28T00:36:37Z</dcterms:created>
  <dcterms:modified xsi:type="dcterms:W3CDTF">2021-06-16T00:59:39Z</dcterms:modified>
</cp:coreProperties>
</file>