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3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5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912" y="72"/>
      </p:cViewPr>
      <p:guideLst>
        <p:guide orient="horz" pos="1933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43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831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3754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5848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3075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514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47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0117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5630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0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8657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B4E6E-616C-45F9-9E14-12F6B9E28F05}" type="datetimeFigureOut">
              <a:rPr kumimoji="1" lang="ja-JP" altLang="en-US" smtClean="0"/>
              <a:t>2021/6/16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15E5AA-303C-43E5-B7D0-AB92A209CD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897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1" y="12817"/>
            <a:ext cx="9905999" cy="392415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sz="1950" dirty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営業時間短縮要請の実効性確保に向けた取組み</a:t>
            </a:r>
          </a:p>
        </p:txBody>
      </p:sp>
      <p:sp>
        <p:nvSpPr>
          <p:cNvPr id="26" name="Freeform 13"/>
          <p:cNvSpPr>
            <a:spLocks/>
          </p:cNvSpPr>
          <p:nvPr/>
        </p:nvSpPr>
        <p:spPr bwMode="auto">
          <a:xfrm>
            <a:off x="2082470" y="2128037"/>
            <a:ext cx="142513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5334123" y="2020053"/>
            <a:ext cx="11700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④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協力要請の文書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103" name="Freeform 13"/>
          <p:cNvSpPr>
            <a:spLocks/>
          </p:cNvSpPr>
          <p:nvPr/>
        </p:nvSpPr>
        <p:spPr bwMode="auto">
          <a:xfrm>
            <a:off x="5163533" y="2139144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3662651" y="1977184"/>
            <a:ext cx="14625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③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未協力店舗への実地調査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（府による指導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・助言）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7" name="Rectangle 7"/>
          <p:cNvSpPr>
            <a:spLocks noChangeArrowheads="1"/>
          </p:cNvSpPr>
          <p:nvPr/>
        </p:nvSpPr>
        <p:spPr bwMode="auto">
          <a:xfrm>
            <a:off x="2257485" y="1964941"/>
            <a:ext cx="1170000" cy="1316250"/>
          </a:xfrm>
          <a:prstGeom prst="roundRect">
            <a:avLst/>
          </a:prstGeom>
          <a:solidFill>
            <a:schemeClr val="bg2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②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未協力確認済店舗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（架電による確認）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8" name="Freeform 13"/>
          <p:cNvSpPr>
            <a:spLocks/>
          </p:cNvSpPr>
          <p:nvPr/>
        </p:nvSpPr>
        <p:spPr bwMode="auto">
          <a:xfrm>
            <a:off x="3465469" y="2082487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463"/>
          </a:p>
        </p:txBody>
      </p:sp>
      <p:sp>
        <p:nvSpPr>
          <p:cNvPr id="61" name="Rectangle 7"/>
          <p:cNvSpPr>
            <a:spLocks noChangeArrowheads="1"/>
          </p:cNvSpPr>
          <p:nvPr/>
        </p:nvSpPr>
        <p:spPr bwMode="auto">
          <a:xfrm>
            <a:off x="6784776" y="2040982"/>
            <a:ext cx="1111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⑤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事前通知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８１店舗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62" name="角丸四角形 61"/>
          <p:cNvSpPr/>
          <p:nvPr/>
        </p:nvSpPr>
        <p:spPr>
          <a:xfrm>
            <a:off x="6008256" y="4331049"/>
            <a:ext cx="987298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⑨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営業時間短縮命令（通知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u="sng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1300" u="sng" dirty="0" smtClean="0">
                <a:solidFill>
                  <a:schemeClr val="tx1"/>
                </a:solidFill>
                <a:uFill>
                  <a:solidFill>
                    <a:schemeClr val="tx1"/>
                  </a:solidFill>
                </a:u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６店舗</a:t>
            </a:r>
            <a:endParaRPr lang="en-US" altLang="ja-JP" sz="1300" u="sng" dirty="0">
              <a:solidFill>
                <a:schemeClr val="tx1"/>
              </a:solidFill>
              <a:uFill>
                <a:solidFill>
                  <a:schemeClr val="tx1"/>
                </a:solidFill>
              </a:u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3" name="角丸四角形 62"/>
          <p:cNvSpPr/>
          <p:nvPr/>
        </p:nvSpPr>
        <p:spPr>
          <a:xfrm>
            <a:off x="4670412" y="4319725"/>
            <a:ext cx="100058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⑧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弁明の機会の付与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2W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４０店舗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4" name="角丸四角形 63"/>
          <p:cNvSpPr/>
          <p:nvPr/>
        </p:nvSpPr>
        <p:spPr>
          <a:xfrm>
            <a:off x="7239331" y="4319725"/>
            <a:ext cx="1170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50" tIns="29250" rIns="29250" bIns="29250"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⑩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店舗への現地確認（命令違反の確認）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u="sng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11</a:t>
            </a:r>
            <a:r>
              <a:rPr lang="ja-JP" altLang="en-US" sz="1300" u="sng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店舗</a:t>
            </a:r>
            <a:endParaRPr lang="en-US" altLang="ja-JP" sz="1300" u="sng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5" name="角丸四角形 64"/>
          <p:cNvSpPr/>
          <p:nvPr/>
        </p:nvSpPr>
        <p:spPr>
          <a:xfrm>
            <a:off x="8627803" y="4320922"/>
            <a:ext cx="9945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⑪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地方裁判所へ通知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（過料</a:t>
            </a:r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）</a:t>
            </a:r>
            <a:endParaRPr lang="en-US" altLang="ja-JP" sz="130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6" name="角丸四角形 65"/>
          <p:cNvSpPr/>
          <p:nvPr/>
        </p:nvSpPr>
        <p:spPr>
          <a:xfrm>
            <a:off x="2967712" y="4344718"/>
            <a:ext cx="1107459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⑦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営業時間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短縮命令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(</a:t>
            </a:r>
            <a:r>
              <a:rPr lang="ja-JP" altLang="en-US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事前通知</a:t>
            </a:r>
            <a:r>
              <a:rPr lang="en-US" altLang="ja-JP" sz="13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)</a:t>
            </a:r>
          </a:p>
          <a:p>
            <a:pPr algn="ctr"/>
            <a:r>
              <a:rPr lang="ja-JP" altLang="en-US" sz="13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４０店舗</a:t>
            </a:r>
            <a:endParaRPr lang="en-US" altLang="ja-JP" sz="13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r"/>
            <a:endParaRPr lang="en-US" altLang="ja-JP" sz="1138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0" name="二等辺三角形 69"/>
          <p:cNvSpPr/>
          <p:nvPr/>
        </p:nvSpPr>
        <p:spPr>
          <a:xfrm rot="5400000">
            <a:off x="3980160" y="4962306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71" name="Freeform 13"/>
          <p:cNvSpPr>
            <a:spLocks/>
          </p:cNvSpPr>
          <p:nvPr/>
        </p:nvSpPr>
        <p:spPr bwMode="auto">
          <a:xfrm>
            <a:off x="6549920" y="2155131"/>
            <a:ext cx="131841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72" name="Freeform 13"/>
          <p:cNvSpPr>
            <a:spLocks/>
          </p:cNvSpPr>
          <p:nvPr/>
        </p:nvSpPr>
        <p:spPr bwMode="auto">
          <a:xfrm>
            <a:off x="8296809" y="2179926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73" name="Rectangle 7"/>
          <p:cNvSpPr>
            <a:spLocks noChangeArrowheads="1"/>
          </p:cNvSpPr>
          <p:nvPr/>
        </p:nvSpPr>
        <p:spPr bwMode="auto">
          <a:xfrm>
            <a:off x="8448435" y="2057821"/>
            <a:ext cx="1053000" cy="1316250"/>
          </a:xfrm>
          <a:prstGeom prst="roundRect">
            <a:avLst/>
          </a:prstGeom>
          <a:solidFill>
            <a:srgbClr val="FFFF00"/>
          </a:solidFill>
          <a:ln>
            <a:noFill/>
          </a:ln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⑥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個別店舗への要請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(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通知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)</a:t>
            </a:r>
          </a:p>
          <a:p>
            <a:pPr algn="ctr"/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７７店舗</a:t>
            </a:r>
            <a:endParaRPr lang="ja-JP" altLang="en-US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87" name="二等辺三角形 86"/>
          <p:cNvSpPr/>
          <p:nvPr/>
        </p:nvSpPr>
        <p:spPr>
          <a:xfrm rot="5400000">
            <a:off x="5221497" y="4934211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6518835" y="4944343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89" name="二等辺三角形 88"/>
          <p:cNvSpPr/>
          <p:nvPr/>
        </p:nvSpPr>
        <p:spPr>
          <a:xfrm rot="5400000">
            <a:off x="7935487" y="4907968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0" name="Rectangle 7"/>
          <p:cNvSpPr>
            <a:spLocks noChangeArrowheads="1"/>
          </p:cNvSpPr>
          <p:nvPr/>
        </p:nvSpPr>
        <p:spPr bwMode="auto">
          <a:xfrm>
            <a:off x="32295" y="1966196"/>
            <a:ext cx="1999242" cy="298232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horz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①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〇まん延防止等重点措置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期間中（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５～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24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）の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協力要請の文書通知を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行った店舗</a:t>
            </a: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１０９店舗　（大阪市内）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以降、外観等に</a:t>
            </a:r>
            <a:r>
              <a:rPr lang="ja-JP" altLang="en-US" sz="13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よ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err="1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り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現地確認を行った結果、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営業中と思われる店舗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１</a:t>
            </a:r>
            <a:r>
              <a:rPr lang="en-US" altLang="ja-JP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74</a:t>
            </a:r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店舗（大阪市外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</a:t>
            </a:r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endParaRPr lang="en-US" altLang="ja-JP" sz="1300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〇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通報のあった店舗等</a:t>
            </a:r>
            <a:endParaRPr lang="ja-JP" altLang="en-US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1300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 約１，０００店舗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cxnSp>
        <p:nvCxnSpPr>
          <p:cNvPr id="92" name="直線コネクタ 91"/>
          <p:cNvCxnSpPr/>
          <p:nvPr/>
        </p:nvCxnSpPr>
        <p:spPr>
          <a:xfrm flipV="1">
            <a:off x="6725837" y="1550964"/>
            <a:ext cx="10816" cy="234000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直線コネクタ 92"/>
          <p:cNvCxnSpPr/>
          <p:nvPr/>
        </p:nvCxnSpPr>
        <p:spPr>
          <a:xfrm flipV="1">
            <a:off x="2652904" y="5820557"/>
            <a:ext cx="7107750" cy="30361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線コネクタ 94"/>
          <p:cNvCxnSpPr/>
          <p:nvPr/>
        </p:nvCxnSpPr>
        <p:spPr>
          <a:xfrm flipV="1">
            <a:off x="2671151" y="3928202"/>
            <a:ext cx="4065750" cy="19082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/>
          <p:nvPr/>
        </p:nvCxnSpPr>
        <p:spPr>
          <a:xfrm>
            <a:off x="6725837" y="1564784"/>
            <a:ext cx="3042000" cy="15179"/>
          </a:xfrm>
          <a:prstGeom prst="line">
            <a:avLst/>
          </a:prstGeom>
          <a:ln w="254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線コネクタ 97"/>
          <p:cNvCxnSpPr/>
          <p:nvPr/>
        </p:nvCxnSpPr>
        <p:spPr>
          <a:xfrm flipV="1">
            <a:off x="9763294" y="1574550"/>
            <a:ext cx="0" cy="424125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コネクタ 98"/>
          <p:cNvCxnSpPr/>
          <p:nvPr/>
        </p:nvCxnSpPr>
        <p:spPr>
          <a:xfrm flipV="1">
            <a:off x="2663372" y="3927024"/>
            <a:ext cx="0" cy="1959750"/>
          </a:xfrm>
          <a:prstGeom prst="line">
            <a:avLst/>
          </a:prstGeom>
          <a:ln w="25400" cmpd="sng">
            <a:solidFill>
              <a:srgbClr val="00B050"/>
            </a:solidFill>
            <a:prstDash val="sys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Freeform 13"/>
          <p:cNvSpPr>
            <a:spLocks/>
          </p:cNvSpPr>
          <p:nvPr/>
        </p:nvSpPr>
        <p:spPr bwMode="auto">
          <a:xfrm>
            <a:off x="9544031" y="2185581"/>
            <a:ext cx="146250" cy="1170000"/>
          </a:xfrm>
          <a:custGeom>
            <a:avLst/>
            <a:gdLst>
              <a:gd name="T0" fmla="*/ 0 w 115"/>
              <a:gd name="T1" fmla="*/ 0 h 751"/>
              <a:gd name="T2" fmla="*/ 115 w 115"/>
              <a:gd name="T3" fmla="*/ 376 h 751"/>
              <a:gd name="T4" fmla="*/ 0 w 115"/>
              <a:gd name="T5" fmla="*/ 751 h 751"/>
              <a:gd name="T6" fmla="*/ 0 w 115"/>
              <a:gd name="T7" fmla="*/ 0 h 7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15" h="751">
                <a:moveTo>
                  <a:pt x="0" y="0"/>
                </a:moveTo>
                <a:lnTo>
                  <a:pt x="115" y="376"/>
                </a:lnTo>
                <a:lnTo>
                  <a:pt x="0" y="751"/>
                </a:lnTo>
                <a:lnTo>
                  <a:pt x="0" y="0"/>
                </a:lnTo>
                <a:close/>
              </a:path>
            </a:pathLst>
          </a:cu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74295" tIns="37148" rIns="74295" bIns="37148" numCol="1" anchor="t" anchorCtr="0" compatLnSpc="1">
            <a:prstTxWarp prst="textNoShape">
              <a:avLst/>
            </a:prstTxWarp>
          </a:bodyPr>
          <a:lstStyle/>
          <a:p>
            <a:endParaRPr lang="ja-JP" altLang="en-US" sz="1300"/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2297347" y="4930674"/>
            <a:ext cx="1170000" cy="1170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0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62864" y="1624803"/>
            <a:ext cx="29746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条第２項に基づく要請の手続き　　　　</a:t>
            </a:r>
            <a:endParaRPr lang="ja-JP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8" name="Rectangle 7"/>
          <p:cNvSpPr>
            <a:spLocks noChangeArrowheads="1"/>
          </p:cNvSpPr>
          <p:nvPr/>
        </p:nvSpPr>
        <p:spPr bwMode="auto">
          <a:xfrm>
            <a:off x="7914804" y="2465763"/>
            <a:ext cx="350583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49" name="Rectangle 7"/>
          <p:cNvSpPr>
            <a:spLocks noChangeArrowheads="1"/>
          </p:cNvSpPr>
          <p:nvPr/>
        </p:nvSpPr>
        <p:spPr bwMode="auto">
          <a:xfrm>
            <a:off x="4121924" y="4770571"/>
            <a:ext cx="329899" cy="881359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txBody>
          <a:bodyPr vert="eaVert" wrap="square" lIns="74295" tIns="37148" rIns="74295" bIns="37148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ja-JP" altLang="en-US" sz="1300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実地調査</a:t>
            </a:r>
            <a:endParaRPr lang="en-US" altLang="ja-JP" sz="1300" dirty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8690660" y="55779"/>
            <a:ext cx="1161552" cy="32347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資料２ｰ１</a:t>
            </a:r>
            <a:endParaRPr kumimoji="1" lang="ja-JP" altLang="en-US" sz="1200" dirty="0">
              <a:solidFill>
                <a:schemeClr val="tx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59" name="フローチャート: 代替処理 58"/>
          <p:cNvSpPr/>
          <p:nvPr/>
        </p:nvSpPr>
        <p:spPr>
          <a:xfrm>
            <a:off x="96958" y="566334"/>
            <a:ext cx="3302590" cy="396000"/>
          </a:xfrm>
          <a:prstGeom prst="flowChartAlternateProcess">
            <a:avLst/>
          </a:prstGeom>
          <a:solidFill>
            <a:schemeClr val="accent4">
              <a:lumMod val="60000"/>
              <a:lumOff val="4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緊急事態措置期間</a:t>
            </a:r>
            <a:endParaRPr lang="ja-JP" altLang="ja-JP" sz="22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3344848" y="638024"/>
            <a:ext cx="26269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日～６月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日）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697288" y="643879"/>
            <a:ext cx="2029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※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６月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14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日時点　　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64801" y="1071308"/>
            <a:ext cx="3837498" cy="584775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大阪府内の飲食店約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万店舗を外観等</a:t>
            </a:r>
            <a:endParaRPr lang="en-US" altLang="ja-JP" sz="160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時～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21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en-US" altLang="ja-JP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30</a:t>
            </a:r>
            <a:r>
              <a:rPr lang="ja-JP" altLang="en-US" sz="16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分）で確認　　</a:t>
            </a:r>
            <a:endParaRPr lang="ja-JP" altLang="ja-JP" sz="16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801158" y="4051032"/>
            <a:ext cx="297463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法</a:t>
            </a:r>
            <a:r>
              <a:rPr lang="en-US" altLang="ja-JP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45</a:t>
            </a:r>
            <a:r>
              <a:rPr lang="ja-JP" altLang="en-US" sz="1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条第３項に基づく命令の手続き　　　　</a:t>
            </a:r>
            <a:endParaRPr lang="ja-JP" altLang="ja-JP" sz="13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008256" y="5956430"/>
            <a:ext cx="405835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※</a:t>
            </a:r>
            <a:r>
              <a:rPr kumimoji="1" lang="ja-JP" altLang="en-US" sz="1100" b="1" u="sng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100" b="1" u="sng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</a:t>
            </a:r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は、緊急事態宣言再延長以前（</a:t>
            </a:r>
            <a:r>
              <a:rPr kumimoji="1" lang="en-US" altLang="ja-JP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4/25</a:t>
            </a:r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～</a:t>
            </a:r>
            <a:r>
              <a:rPr kumimoji="1" lang="en-US" altLang="ja-JP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5/31</a:t>
            </a:r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）に</a:t>
            </a:r>
            <a:endParaRPr kumimoji="1" lang="en-US" altLang="ja-JP" sz="11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  <a:p>
            <a:r>
              <a:rPr kumimoji="1" lang="ja-JP" altLang="en-US" sz="1100" b="1" dirty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kumimoji="1" lang="ja-JP" altLang="en-US" sz="1100" b="1" dirty="0" smtClean="0"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　　　　　　　　　　　　　　　　　　　　　　　　　　命令を発出した店舗</a:t>
            </a:r>
            <a:endParaRPr kumimoji="1" lang="en-US" altLang="ja-JP" sz="1100" b="1" dirty="0" smtClean="0"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2" name="四角形吹き出し 1"/>
          <p:cNvSpPr/>
          <p:nvPr/>
        </p:nvSpPr>
        <p:spPr>
          <a:xfrm>
            <a:off x="7545264" y="3640386"/>
            <a:ext cx="2014927" cy="394716"/>
          </a:xfrm>
          <a:prstGeom prst="wedgeRectCallout">
            <a:avLst>
              <a:gd name="adj1" fmla="val -4893"/>
              <a:gd name="adj2" fmla="val 12451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地方裁判所への通知手続き中</a:t>
            </a:r>
            <a:endParaRPr kumimoji="1" lang="en-US" altLang="ja-JP" sz="1050" dirty="0" smtClean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１１店舗</a:t>
            </a:r>
            <a:endParaRPr kumimoji="1" lang="ja-JP" altLang="en-US" sz="105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02067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2387</TotalTime>
  <Words>333</Words>
  <Application>Microsoft Office PowerPoint</Application>
  <PresentationFormat>A4 210 x 297 mm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UD デジタル 教科書体 NK-B</vt:lpstr>
      <vt:lpstr>UD デジタル 教科書体 NP-B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南　道行</dc:creator>
  <cp:revision>199</cp:revision>
  <cp:lastPrinted>2021-06-15T05:17:12Z</cp:lastPrinted>
  <dcterms:created xsi:type="dcterms:W3CDTF">2021-05-06T08:00:56Z</dcterms:created>
  <dcterms:modified xsi:type="dcterms:W3CDTF">2021-06-16T00:58:38Z</dcterms:modified>
</cp:coreProperties>
</file>