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FAC"/>
    <a:srgbClr val="DEEB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CA93-7A05-450F-999F-F57E69762A8D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1942D-3376-4808-81F3-ADDC99F3D3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5969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CA93-7A05-450F-999F-F57E69762A8D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1942D-3376-4808-81F3-ADDC99F3D3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188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CA93-7A05-450F-999F-F57E69762A8D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1942D-3376-4808-81F3-ADDC99F3D3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7895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CA93-7A05-450F-999F-F57E69762A8D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1942D-3376-4808-81F3-ADDC99F3D3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4943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CA93-7A05-450F-999F-F57E69762A8D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1942D-3376-4808-81F3-ADDC99F3D3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9090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CA93-7A05-450F-999F-F57E69762A8D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1942D-3376-4808-81F3-ADDC99F3D3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5890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CA93-7A05-450F-999F-F57E69762A8D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1942D-3376-4808-81F3-ADDC99F3D3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4632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CA93-7A05-450F-999F-F57E69762A8D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1942D-3376-4808-81F3-ADDC99F3D3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633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CA93-7A05-450F-999F-F57E69762A8D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1942D-3376-4808-81F3-ADDC99F3D3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317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CA93-7A05-450F-999F-F57E69762A8D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1942D-3376-4808-81F3-ADDC99F3D3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1315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CA93-7A05-450F-999F-F57E69762A8D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1942D-3376-4808-81F3-ADDC99F3D3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367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0CA93-7A05-450F-999F-F57E69762A8D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1942D-3376-4808-81F3-ADDC99F3D3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5024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-2" y="0"/>
            <a:ext cx="9906002" cy="354842"/>
          </a:xfrm>
          <a:prstGeom prst="rect">
            <a:avLst/>
          </a:prstGeom>
          <a:solidFill>
            <a:srgbClr val="007FAC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spc="3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宿泊療養施設について</a:t>
            </a:r>
            <a:endParaRPr lang="ja-JP" altLang="en-US" sz="1600" b="1" spc="300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58243" y="399099"/>
            <a:ext cx="9604700" cy="890920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t" anchorCtr="0"/>
          <a:lstStyle/>
          <a:p>
            <a:pPr>
              <a:lnSpc>
                <a:spcPts val="1800"/>
              </a:lnSpc>
            </a:pPr>
            <a:r>
              <a:rPr lang="ja-JP" altLang="en-US" sz="16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宿泊療養施設については、第４波の新型コロナウイルス感染者数の急増により１５施設（３９８６室）を確保し、運営してきたところであるが、療養者が減少してきたことから、この度、改</a:t>
            </a:r>
            <a:r>
              <a:rPr lang="ja-JP" altLang="en-US" sz="14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定</a:t>
            </a:r>
            <a:r>
              <a:rPr lang="ja-JP" altLang="en-US" sz="14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された宿泊療養施設確保計画により</a:t>
            </a:r>
            <a:r>
              <a:rPr lang="en-US" altLang="ja-JP" sz="14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7</a:t>
            </a:r>
            <a:r>
              <a:rPr lang="ja-JP" altLang="en-US" sz="14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施設を待機施設</a:t>
            </a:r>
            <a:r>
              <a:rPr lang="en-US" altLang="ja-JP" sz="1400" baseline="300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</a:t>
            </a:r>
            <a:r>
              <a:rPr lang="ja-JP" altLang="en-US" sz="14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とし、残る８施設（</a:t>
            </a:r>
            <a:r>
              <a:rPr lang="en-US" altLang="ja-JP" sz="14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1878</a:t>
            </a:r>
            <a:r>
              <a:rPr lang="ja-JP" altLang="en-US" sz="14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室）の運用としている。</a:t>
            </a:r>
            <a:endParaRPr lang="en-US" altLang="ja-JP" sz="1400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ts val="500"/>
              </a:lnSpc>
            </a:pPr>
            <a:endParaRPr lang="en-US" altLang="ja-JP" sz="1400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 </a:t>
            </a:r>
            <a:r>
              <a:rPr lang="ja-JP" altLang="en-US" sz="12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待機施設：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安い単価で借り上げ</a:t>
            </a:r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契約を継続し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、感染急拡大時に備え、すぐ対応できるよう準備している施設</a:t>
            </a:r>
            <a:endParaRPr lang="en-US" altLang="ja-JP" sz="1200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507806"/>
              </p:ext>
            </p:extLst>
          </p:nvPr>
        </p:nvGraphicFramePr>
        <p:xfrm>
          <a:off x="260856" y="1849729"/>
          <a:ext cx="5817323" cy="23278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493">
                  <a:extLst>
                    <a:ext uri="{9D8B030D-6E8A-4147-A177-3AD203B41FA5}">
                      <a16:colId xmlns:a16="http://schemas.microsoft.com/office/drawing/2014/main" val="443164274"/>
                    </a:ext>
                  </a:extLst>
                </a:gridCol>
                <a:gridCol w="796454">
                  <a:extLst>
                    <a:ext uri="{9D8B030D-6E8A-4147-A177-3AD203B41FA5}">
                      <a16:colId xmlns:a16="http://schemas.microsoft.com/office/drawing/2014/main" val="2982293597"/>
                    </a:ext>
                  </a:extLst>
                </a:gridCol>
                <a:gridCol w="2143188">
                  <a:extLst>
                    <a:ext uri="{9D8B030D-6E8A-4147-A177-3AD203B41FA5}">
                      <a16:colId xmlns:a16="http://schemas.microsoft.com/office/drawing/2014/main" val="4247647115"/>
                    </a:ext>
                  </a:extLst>
                </a:gridCol>
                <a:gridCol w="2143188">
                  <a:extLst>
                    <a:ext uri="{9D8B030D-6E8A-4147-A177-3AD203B41FA5}">
                      <a16:colId xmlns:a16="http://schemas.microsoft.com/office/drawing/2014/main" val="2011885983"/>
                    </a:ext>
                  </a:extLst>
                </a:gridCol>
              </a:tblGrid>
              <a:tr h="380901"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❏ 宿泊療養者確保計画（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6/9 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新型コロナウイルス対策協議会にて改定）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l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   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➔感染収束時の基準新設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en-US" altLang="ja-JP" sz="1100" b="1" dirty="0" smtClean="0">
                        <a:solidFill>
                          <a:schemeClr val="bg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FA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bg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F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9975788"/>
                  </a:ext>
                </a:extLst>
              </a:tr>
              <a:tr h="375755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運用</a:t>
                      </a:r>
                      <a:endParaRPr kumimoji="1" lang="en-US" altLang="ja-JP" sz="1100" b="1" dirty="0" smtClean="0">
                        <a:solidFill>
                          <a:schemeClr val="bg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ﾌｪｰｽﾞ</a:t>
                      </a:r>
                      <a:endParaRPr kumimoji="1" lang="ja-JP" altLang="en-US" sz="1100" b="1" dirty="0">
                        <a:solidFill>
                          <a:schemeClr val="bg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FA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施設</a:t>
                      </a:r>
                      <a:endParaRPr kumimoji="1" lang="en-US" altLang="ja-JP" sz="1100" b="1" dirty="0" smtClean="0">
                        <a:solidFill>
                          <a:schemeClr val="bg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室数</a:t>
                      </a:r>
                      <a:endParaRPr kumimoji="1" lang="en-US" altLang="ja-JP" sz="1100" b="1" dirty="0" smtClean="0">
                        <a:solidFill>
                          <a:schemeClr val="bg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FA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次ﾌｪｰｽﾞ移行の判断基準</a:t>
                      </a:r>
                      <a:endParaRPr kumimoji="1" lang="en-US" altLang="ja-JP" sz="1100" b="1" dirty="0" smtClean="0">
                        <a:solidFill>
                          <a:schemeClr val="bg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（下記基準と感染拡大状況から総合的に判断）</a:t>
                      </a:r>
                      <a:endParaRPr kumimoji="1" lang="ja-JP" altLang="en-US" sz="1100" b="1" dirty="0">
                        <a:solidFill>
                          <a:schemeClr val="bg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F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1052618"/>
                  </a:ext>
                </a:extLst>
              </a:tr>
              <a:tr h="17457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感染拡大時</a:t>
                      </a:r>
                      <a:endParaRPr kumimoji="1" lang="ja-JP" altLang="en-US" sz="1100" b="1" dirty="0">
                        <a:solidFill>
                          <a:schemeClr val="bg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FA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感染収束時</a:t>
                      </a:r>
                      <a:endParaRPr kumimoji="1" lang="ja-JP" altLang="en-US" sz="1100" b="1" dirty="0">
                        <a:solidFill>
                          <a:schemeClr val="bg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F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5284621"/>
                  </a:ext>
                </a:extLst>
              </a:tr>
              <a:tr h="349159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ﾌｪｰｽﾞ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1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800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室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   およそ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240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人以上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➔ フェーズ１移行準備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err="1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‐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258450"/>
                  </a:ext>
                </a:extLst>
              </a:tr>
              <a:tr h="3491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ﾌｪｰｽﾞ</a:t>
                      </a:r>
                      <a:r>
                        <a:rPr kumimoji="1" lang="en-US" altLang="ja-JP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2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1,600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室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   およそ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800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人以上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➔ フェーズ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2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移行準備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   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およそ</a:t>
                      </a:r>
                      <a:r>
                        <a:rPr kumimoji="1" lang="en-US" altLang="ja-JP" sz="1100" u="none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240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人未満</a:t>
                      </a:r>
                      <a:endParaRPr kumimoji="1" lang="en-US" altLang="ja-JP" sz="1100" u="none" dirty="0" smtClean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➔ フェーズ１移行準備</a:t>
                      </a:r>
                      <a:endParaRPr kumimoji="1" lang="ja-JP" altLang="en-US" sz="1100" u="none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068998"/>
                  </a:ext>
                </a:extLst>
              </a:tr>
              <a:tr h="3491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ﾌｪｰｽﾞ</a:t>
                      </a:r>
                      <a:r>
                        <a:rPr kumimoji="1" lang="en-US" altLang="ja-JP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3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</a:txBody>
                  <a:tcPr marL="0" marR="0" marT="0" marB="0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2,400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室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   およそ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1,200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人以上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➔ フェーズ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3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移行準備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   およそ</a:t>
                      </a:r>
                      <a:r>
                        <a:rPr kumimoji="1" lang="en-US" altLang="ja-JP" sz="1100" u="none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800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人未満</a:t>
                      </a:r>
                      <a:endParaRPr kumimoji="1" lang="en-US" altLang="ja-JP" sz="1100" u="none" dirty="0" smtClean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➔ フェーズ</a:t>
                      </a:r>
                      <a:r>
                        <a:rPr kumimoji="1" lang="en-US" altLang="ja-JP" sz="1100" u="none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2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移行準備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007694"/>
                  </a:ext>
                </a:extLst>
              </a:tr>
              <a:tr h="3491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ﾌｪｰｽﾞ</a:t>
                      </a:r>
                      <a:r>
                        <a:rPr kumimoji="1" lang="en-US" altLang="ja-JP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4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4,000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室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1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‐</a:t>
                      </a:r>
                      <a:endParaRPr lang="ja-JP" altLang="en-US" sz="11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   およそ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1,200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人未満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➔ フェーズ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3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移行準備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6521673"/>
                  </a:ext>
                </a:extLst>
              </a:tr>
            </a:tbl>
          </a:graphicData>
        </a:graphic>
      </p:graphicFrame>
      <p:sp>
        <p:nvSpPr>
          <p:cNvPr id="33" name="角丸四角形 32"/>
          <p:cNvSpPr/>
          <p:nvPr/>
        </p:nvSpPr>
        <p:spPr>
          <a:xfrm>
            <a:off x="91976" y="4524659"/>
            <a:ext cx="3422523" cy="262642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t" anchorCtr="0"/>
          <a:lstStyle/>
          <a:p>
            <a:r>
              <a:rPr lang="en-US" altLang="ja-JP" sz="14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[</a:t>
            </a:r>
            <a:r>
              <a:rPr lang="ja-JP" altLang="en-US" sz="14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２</a:t>
            </a:r>
            <a:r>
              <a:rPr lang="en-US" altLang="ja-JP" sz="14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]</a:t>
            </a:r>
            <a:r>
              <a:rPr lang="ja-JP" altLang="en-US" sz="14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</a:t>
            </a:r>
            <a:r>
              <a:rPr lang="en-US" altLang="ja-JP" sz="14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『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運用施設</a:t>
            </a:r>
            <a:r>
              <a:rPr lang="en-US" altLang="ja-JP" sz="1400" b="1" u="sng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』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及び</a:t>
            </a:r>
            <a:r>
              <a:rPr lang="en-US" altLang="ja-JP" sz="1400" b="1" u="sng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『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待機施設</a:t>
            </a:r>
            <a:r>
              <a:rPr lang="en-US" altLang="ja-JP" sz="1400" b="1" u="sng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』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の考え方</a:t>
            </a:r>
            <a:endParaRPr lang="en-US" altLang="ja-JP" sz="1400" b="1" u="sng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58243" y="1571929"/>
            <a:ext cx="5726807" cy="262642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t" anchorCtr="0"/>
          <a:lstStyle/>
          <a:p>
            <a:r>
              <a:rPr lang="en-US" altLang="ja-JP" sz="14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[</a:t>
            </a:r>
            <a:r>
              <a:rPr lang="ja-JP" altLang="en-US" sz="14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１</a:t>
            </a:r>
            <a:r>
              <a:rPr lang="en-US" altLang="ja-JP" sz="14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]</a:t>
            </a:r>
            <a:r>
              <a:rPr lang="ja-JP" altLang="en-US" sz="14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宿泊療養施設確保計画における感染収束時の施設数</a:t>
            </a:r>
            <a:endParaRPr lang="en-US" altLang="ja-JP" sz="1400" b="1" u="sng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283350" y="4821463"/>
            <a:ext cx="4791980" cy="1403057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t" anchorCtr="0"/>
          <a:lstStyle/>
          <a:p>
            <a:r>
              <a:rPr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❏</a:t>
            </a:r>
            <a:r>
              <a:rPr lang="ja-JP" altLang="en-US" sz="12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施設は１棟借していることから、施設単位で運用・待機を決定</a:t>
            </a:r>
            <a:endParaRPr lang="en-US" altLang="ja-JP" sz="1200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ts val="1000"/>
              </a:lnSpc>
            </a:pPr>
            <a:endParaRPr lang="en-US" altLang="ja-JP" sz="1200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❏</a:t>
            </a:r>
            <a:r>
              <a:rPr lang="ja-JP" altLang="en-US" sz="12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男女別で施設運営を行っていることから、運用施設は偶数施設</a:t>
            </a:r>
            <a:endParaRPr lang="en-US" altLang="ja-JP" sz="1200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で運用</a:t>
            </a:r>
            <a:endParaRPr lang="en-US" altLang="ja-JP" sz="1200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</a:t>
            </a:r>
            <a:endParaRPr lang="en-US" altLang="ja-JP" sz="12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❏</a:t>
            </a:r>
            <a:r>
              <a:rPr lang="ja-JP" altLang="en-US" sz="12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直近の入所者数から宿泊療養施設確保計画に基づき、</a:t>
            </a:r>
            <a:endParaRPr lang="en-US" altLang="ja-JP" sz="1200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フェーズ２の１６００室を切らない範囲で施設を選定</a:t>
            </a:r>
            <a:endParaRPr lang="en-US" altLang="ja-JP" sz="1200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ts val="1000"/>
              </a:lnSpc>
            </a:pPr>
            <a:endParaRPr lang="en-US" altLang="ja-JP" sz="12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❏</a:t>
            </a:r>
            <a:r>
              <a:rPr lang="ja-JP" altLang="en-US" sz="12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経済性等を考慮し運用施設を決定</a:t>
            </a:r>
            <a:endParaRPr lang="en-US" altLang="ja-JP" sz="1200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lang="en-US" altLang="ja-JP" sz="12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</a:t>
            </a:r>
            <a:endParaRPr lang="en-US" altLang="ja-JP" sz="1200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51" name="二等辺三角形 50"/>
          <p:cNvSpPr/>
          <p:nvPr/>
        </p:nvSpPr>
        <p:spPr>
          <a:xfrm rot="10800000">
            <a:off x="1997311" y="6340614"/>
            <a:ext cx="682029" cy="143279"/>
          </a:xfrm>
          <a:prstGeom prst="triangle">
            <a:avLst/>
          </a:prstGeom>
          <a:solidFill>
            <a:srgbClr val="007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91976" y="6540458"/>
            <a:ext cx="4481641" cy="205184"/>
          </a:xfrm>
          <a:prstGeom prst="rect">
            <a:avLst/>
          </a:prstGeom>
          <a:solidFill>
            <a:srgbClr val="007FAC"/>
          </a:solidFill>
          <a:ln w="12700">
            <a:solidFill>
              <a:schemeClr val="accent1"/>
            </a:solidFill>
            <a:prstDash val="solid"/>
          </a:ln>
        </p:spPr>
        <p:txBody>
          <a:bodyPr wrap="square" lIns="36000" tIns="0" rIns="36000" bIns="0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ja-JP" altLang="en-US" sz="1200" b="1" dirty="0" smtClean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８施設 １８７８室（男性用施設 ９０９室、女性用施設 ９６９室）で運用</a:t>
            </a:r>
            <a:endParaRPr lang="en-US" altLang="ja-JP" sz="1200" b="1" dirty="0" smtClean="0">
              <a:solidFill>
                <a:schemeClr val="bg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68" name="角丸四角形 67"/>
          <p:cNvSpPr/>
          <p:nvPr/>
        </p:nvSpPr>
        <p:spPr>
          <a:xfrm>
            <a:off x="6639063" y="3402599"/>
            <a:ext cx="2981046" cy="869439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t" anchorCtr="0"/>
          <a:lstStyle/>
          <a:p>
            <a:r>
              <a:rPr lang="en-US" altLang="ja-JP" sz="12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 </a:t>
            </a:r>
            <a:r>
              <a:rPr lang="ja-JP" altLang="en-US" sz="12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確保計画を適用し、待機とした施設に事前</a:t>
            </a:r>
            <a:endParaRPr lang="en-US" altLang="ja-JP" sz="1200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通知を行ったうえで、</a:t>
            </a:r>
            <a:r>
              <a:rPr lang="en-US" altLang="ja-JP" sz="12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6/11</a:t>
            </a:r>
            <a:r>
              <a:rPr lang="ja-JP" altLang="en-US" sz="12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から新規入所者</a:t>
            </a:r>
            <a:endParaRPr lang="en-US" altLang="ja-JP" sz="1200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を止め、全員が</a:t>
            </a:r>
            <a:r>
              <a:rPr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退所</a:t>
            </a:r>
            <a:r>
              <a:rPr lang="ja-JP" altLang="en-US" sz="12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した段階で</a:t>
            </a:r>
            <a:r>
              <a:rPr lang="en-US" altLang="ja-JP" sz="12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『</a:t>
            </a:r>
            <a:r>
              <a:rPr lang="ja-JP" altLang="en-US" sz="12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待機</a:t>
            </a:r>
            <a:r>
              <a:rPr lang="en-US" altLang="ja-JP" sz="12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』</a:t>
            </a:r>
            <a:r>
              <a:rPr lang="ja-JP" altLang="en-US" sz="12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へ</a:t>
            </a:r>
            <a:endParaRPr lang="en-US" altLang="ja-JP" sz="12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</a:t>
            </a:r>
            <a:endParaRPr lang="en-US" altLang="ja-JP" sz="1200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6688758" y="2596162"/>
            <a:ext cx="2819258" cy="723507"/>
            <a:chOff x="6477274" y="2474842"/>
            <a:chExt cx="2819258" cy="844828"/>
          </a:xfrm>
        </p:grpSpPr>
        <p:sp>
          <p:nvSpPr>
            <p:cNvPr id="46" name="テキスト ボックス 45"/>
            <p:cNvSpPr txBox="1">
              <a:spLocks/>
            </p:cNvSpPr>
            <p:nvPr/>
          </p:nvSpPr>
          <p:spPr>
            <a:xfrm>
              <a:off x="6477275" y="2850776"/>
              <a:ext cx="2819257" cy="468894"/>
            </a:xfrm>
            <a:prstGeom prst="rect">
              <a:avLst/>
            </a:prstGeom>
            <a:solidFill>
              <a:schemeClr val="accent5"/>
            </a:solidFill>
            <a:ln w="28575">
              <a:solidFill>
                <a:schemeClr val="accent5"/>
              </a:solidFill>
              <a:prstDash val="solid"/>
            </a:ln>
          </p:spPr>
          <p:txBody>
            <a:bodyPr wrap="square" lIns="36000" tIns="0" rIns="36000" bIns="0" rtlCol="0" anchor="ctr" anchorCtr="1">
              <a:noAutofit/>
            </a:bodyPr>
            <a:lstStyle/>
            <a:p>
              <a:r>
                <a:rPr lang="ja-JP" altLang="en-US" sz="1600" b="1" dirty="0" smtClean="0">
                  <a:solidFill>
                    <a:schemeClr val="bg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</a:t>
              </a:r>
              <a:r>
                <a:rPr lang="ja-JP" altLang="en-US" sz="1200" b="1" dirty="0" smtClean="0">
                  <a:solidFill>
                    <a:schemeClr val="bg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フェーズ２移行準備</a:t>
              </a:r>
              <a:endParaRPr lang="en-US" altLang="ja-JP" sz="1200" b="1" dirty="0" smtClean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lang="ja-JP" altLang="en-US" sz="1200" b="1" dirty="0" smtClean="0">
                  <a:solidFill>
                    <a:schemeClr val="bg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　　（➔１６００室）</a:t>
              </a:r>
              <a:endParaRPr lang="en-US" altLang="ja-JP" sz="1200" b="1" dirty="0" smtClean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37" name="テキスト ボックス 36"/>
            <p:cNvSpPr txBox="1">
              <a:spLocks/>
            </p:cNvSpPr>
            <p:nvPr/>
          </p:nvSpPr>
          <p:spPr>
            <a:xfrm>
              <a:off x="6477274" y="2474842"/>
              <a:ext cx="2819257" cy="38512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5"/>
              </a:solidFill>
              <a:prstDash val="solid"/>
            </a:ln>
          </p:spPr>
          <p:txBody>
            <a:bodyPr wrap="square" lIns="36000" tIns="0" rIns="36000" bIns="0" rtlCol="0" anchor="ctr" anchorCtr="1">
              <a:noAutofit/>
            </a:bodyPr>
            <a:lstStyle/>
            <a:p>
              <a:r>
                <a:rPr lang="ja-JP" altLang="en-US" sz="1600" b="1" dirty="0" smtClean="0">
                  <a:solidFill>
                    <a:schemeClr val="bg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</a:t>
              </a:r>
              <a:r>
                <a:rPr lang="en-US" altLang="ja-JP" sz="1200" b="1" dirty="0" smtClean="0">
                  <a:solidFill>
                    <a:schemeClr val="accent5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6/9</a:t>
              </a:r>
              <a:r>
                <a:rPr lang="ja-JP" altLang="en-US" sz="1200" b="1" dirty="0" smtClean="0">
                  <a:solidFill>
                    <a:schemeClr val="accent5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時点　入所者数３０３人</a:t>
              </a:r>
              <a:endParaRPr lang="en-US" altLang="ja-JP" sz="1200" b="1" dirty="0" smtClean="0">
                <a:solidFill>
                  <a:schemeClr val="accent5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</p:grpSp>
      <p:sp>
        <p:nvSpPr>
          <p:cNvPr id="2" name="フリーフォーム 1"/>
          <p:cNvSpPr/>
          <p:nvPr/>
        </p:nvSpPr>
        <p:spPr>
          <a:xfrm rot="10800000">
            <a:off x="6126009" y="2943250"/>
            <a:ext cx="564615" cy="671920"/>
          </a:xfrm>
          <a:custGeom>
            <a:avLst/>
            <a:gdLst>
              <a:gd name="connsiteX0" fmla="*/ 0 w 363297"/>
              <a:gd name="connsiteY0" fmla="*/ 286327 h 637309"/>
              <a:gd name="connsiteX1" fmla="*/ 363297 w 363297"/>
              <a:gd name="connsiteY1" fmla="*/ 0 h 637309"/>
              <a:gd name="connsiteX2" fmla="*/ 0 w 363297"/>
              <a:gd name="connsiteY2" fmla="*/ 637309 h 637309"/>
              <a:gd name="connsiteX3" fmla="*/ 0 w 363297"/>
              <a:gd name="connsiteY3" fmla="*/ 286327 h 637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297" h="637309">
                <a:moveTo>
                  <a:pt x="0" y="286327"/>
                </a:moveTo>
                <a:lnTo>
                  <a:pt x="363297" y="0"/>
                </a:lnTo>
                <a:lnTo>
                  <a:pt x="0" y="637309"/>
                </a:lnTo>
                <a:cubicBezTo>
                  <a:pt x="1026" y="521341"/>
                  <a:pt x="2053" y="405374"/>
                  <a:pt x="0" y="286327"/>
                </a:cubicBezTo>
                <a:close/>
              </a:path>
            </a:pathLst>
          </a:cu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4771" y="4328798"/>
            <a:ext cx="5157663" cy="2462997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2161" y="4806884"/>
            <a:ext cx="1810669" cy="262151"/>
          </a:xfrm>
          <a:prstGeom prst="rect">
            <a:avLst/>
          </a:prstGeom>
        </p:spPr>
      </p:pic>
      <p:cxnSp>
        <p:nvCxnSpPr>
          <p:cNvPr id="50" name="直線コネクタ 49"/>
          <p:cNvCxnSpPr/>
          <p:nvPr/>
        </p:nvCxnSpPr>
        <p:spPr>
          <a:xfrm>
            <a:off x="5977414" y="4655980"/>
            <a:ext cx="2120972" cy="0"/>
          </a:xfrm>
          <a:prstGeom prst="line">
            <a:avLst/>
          </a:prstGeom>
          <a:ln w="12700" cap="rnd">
            <a:solidFill>
              <a:srgbClr val="FF0000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角丸四角形 39"/>
          <p:cNvSpPr/>
          <p:nvPr/>
        </p:nvSpPr>
        <p:spPr>
          <a:xfrm>
            <a:off x="8501391" y="31366"/>
            <a:ext cx="1161552" cy="28480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000"/>
              </a:lnSpc>
            </a:pPr>
            <a:r>
              <a:rPr kumimoji="1" lang="ja-JP" altLang="en-US" sz="120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資料１ｰ６</a:t>
            </a:r>
            <a:endParaRPr kumimoji="1" lang="ja-JP" altLang="en-US" sz="12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8248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559</TotalTime>
  <Words>428</Words>
  <Application>Microsoft Office PowerPoint</Application>
  <PresentationFormat>A4 210 x 297 mm</PresentationFormat>
  <Paragraphs>58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UD デジタル 教科書体 NK-B</vt:lpstr>
      <vt:lpstr>UD デジタル 教科書体 NK-R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小城　正樹</dc:creator>
  <cp:lastModifiedBy>松永　あかり</cp:lastModifiedBy>
  <cp:revision>28</cp:revision>
  <cp:lastPrinted>2021-06-15T03:38:26Z</cp:lastPrinted>
  <dcterms:created xsi:type="dcterms:W3CDTF">2021-06-14T05:53:32Z</dcterms:created>
  <dcterms:modified xsi:type="dcterms:W3CDTF">2021-06-16T04:53:51Z</dcterms:modified>
</cp:coreProperties>
</file>