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2021/6/16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2021/6/16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2021/6/16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2021/6/16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2021/6/16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74214"/>
            <a:ext cx="12496800" cy="4524315"/>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緊急事態宣言発令以降、新規陽性者数は減少が続いている</a:t>
            </a:r>
            <a:r>
              <a:rPr lang="ja-JP" altLang="en-US" sz="1600" dirty="0">
                <a:latin typeface="Meiryo UI" panose="020B0604030504040204" pitchFamily="50" charset="-128"/>
                <a:ea typeface="Meiryo UI" panose="020B0604030504040204" pitchFamily="50" charset="-128"/>
              </a:rPr>
              <a:t>が</a:t>
            </a:r>
            <a:r>
              <a:rPr lang="ja-JP" altLang="en-US" sz="1600" dirty="0" smtClean="0">
                <a:latin typeface="Meiryo UI" panose="020B0604030504040204" pitchFamily="50" charset="-128"/>
                <a:ea typeface="Meiryo UI" panose="020B0604030504040204" pitchFamily="50" charset="-128"/>
              </a:rPr>
              <a:t>、直近</a:t>
            </a:r>
            <a:r>
              <a:rPr lang="en-US" altLang="ja-JP" sz="1600" dirty="0" smtClean="0">
                <a:latin typeface="Meiryo UI" panose="020B0604030504040204" pitchFamily="50" charset="-128"/>
                <a:ea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rPr>
              <a:t>週間は、</a:t>
            </a:r>
            <a:r>
              <a:rPr lang="ja-JP" altLang="en-US" sz="1600" b="1" dirty="0" smtClean="0">
                <a:latin typeface="Meiryo UI" panose="020B0604030504040204" pitchFamily="50" charset="-128"/>
                <a:ea typeface="Meiryo UI" panose="020B0604030504040204" pitchFamily="50" charset="-128"/>
              </a:rPr>
              <a:t>減少幅がやや鈍化</a:t>
            </a:r>
            <a:r>
              <a:rPr lang="ja-JP" altLang="en-US" sz="1600" dirty="0" smtClean="0">
                <a:latin typeface="Meiryo UI" panose="020B0604030504040204" pitchFamily="50" charset="-128"/>
                <a:ea typeface="Meiryo UI" panose="020B0604030504040204" pitchFamily="50" charset="-128"/>
              </a:rPr>
              <a:t>の傾向</a:t>
            </a:r>
            <a:r>
              <a:rPr lang="ja-JP" altLang="en-US" sz="1600" b="1"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依然、</a:t>
            </a:r>
            <a:r>
              <a:rPr lang="ja-JP" altLang="en-US" sz="1600" b="1" dirty="0" smtClean="0">
                <a:latin typeface="Meiryo UI" panose="020B0604030504040204" pitchFamily="50" charset="-128"/>
                <a:ea typeface="Meiryo UI" panose="020B0604030504040204" pitchFamily="50" charset="-128"/>
              </a:rPr>
              <a:t>１日あたり</a:t>
            </a:r>
            <a:r>
              <a:rPr lang="en-US" altLang="ja-JP" sz="1600" b="1" dirty="0" smtClean="0">
                <a:latin typeface="Meiryo UI" panose="020B0604030504040204" pitchFamily="50" charset="-128"/>
                <a:ea typeface="Meiryo UI" panose="020B0604030504040204" pitchFamily="50" charset="-128"/>
              </a:rPr>
              <a:t>100</a:t>
            </a:r>
            <a:r>
              <a:rPr lang="ja-JP" altLang="en-US" sz="1600" b="1" dirty="0" smtClean="0">
                <a:latin typeface="Meiryo UI" panose="020B0604030504040204" pitchFamily="50" charset="-128"/>
                <a:ea typeface="Meiryo UI" panose="020B0604030504040204" pitchFamily="50" charset="-128"/>
              </a:rPr>
              <a:t>名を</a:t>
            </a:r>
            <a:r>
              <a:rPr lang="ja-JP" altLang="en-US" sz="1600" b="1" dirty="0">
                <a:latin typeface="Meiryo UI" panose="020B0604030504040204" pitchFamily="50" charset="-128"/>
                <a:ea typeface="Meiryo UI" panose="020B0604030504040204" pitchFamily="50" charset="-128"/>
              </a:rPr>
              <a:t>上回</a:t>
            </a:r>
            <a:r>
              <a:rPr lang="ja-JP" altLang="en-US" sz="1600" b="1" dirty="0" smtClean="0">
                <a:latin typeface="Meiryo UI" panose="020B0604030504040204" pitchFamily="50" charset="-128"/>
                <a:ea typeface="Meiryo UI" panose="020B0604030504040204" pitchFamily="50" charset="-128"/>
              </a:rPr>
              <a:t>る新規陽性者</a:t>
            </a:r>
            <a:r>
              <a:rPr lang="ja-JP" altLang="en-US" sz="1600" dirty="0" smtClean="0">
                <a:latin typeface="Meiryo UI" panose="020B0604030504040204" pitchFamily="50" charset="-128"/>
                <a:ea typeface="Meiryo UI" panose="020B0604030504040204" pitchFamily="50" charset="-128"/>
              </a:rPr>
              <a:t>が確認。</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直近１週間の人口</a:t>
            </a:r>
            <a:r>
              <a:rPr lang="en-US" altLang="ja-JP" sz="1600" b="1" dirty="0" smtClean="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万人</a:t>
            </a:r>
            <a:r>
              <a:rPr lang="ja-JP" altLang="en-US" sz="1600" b="1" dirty="0" smtClean="0">
                <a:latin typeface="Meiryo UI" panose="020B0604030504040204" pitchFamily="50" charset="-128"/>
                <a:ea typeface="Meiryo UI" panose="020B0604030504040204" pitchFamily="50" charset="-128"/>
              </a:rPr>
              <a:t>あたり新規陽性者数は、</a:t>
            </a:r>
            <a:r>
              <a:rPr lang="en-US" altLang="ja-JP" sz="1600" b="1" dirty="0" smtClean="0">
                <a:latin typeface="Meiryo UI" panose="020B0604030504040204" pitchFamily="50" charset="-128"/>
                <a:ea typeface="Meiryo UI" panose="020B0604030504040204" pitchFamily="50" charset="-128"/>
              </a:rPr>
              <a:t>9.35</a:t>
            </a:r>
            <a:r>
              <a:rPr lang="ja-JP" altLang="en-US" sz="1600" b="1" dirty="0" smtClean="0">
                <a:latin typeface="Meiryo UI" panose="020B0604030504040204" pitchFamily="50" charset="-128"/>
                <a:ea typeface="Meiryo UI" panose="020B0604030504040204" pitchFamily="50" charset="-128"/>
              </a:rPr>
              <a:t>人とステージ</a:t>
            </a:r>
            <a:r>
              <a:rPr lang="en-US" altLang="ja-JP" sz="1600" b="1" dirty="0">
                <a:latin typeface="Meiryo UI" panose="020B0604030504040204" pitchFamily="50" charset="-128"/>
                <a:ea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rPr>
              <a:t>の基準（</a:t>
            </a:r>
            <a:r>
              <a:rPr lang="en-US" altLang="ja-JP" sz="1600" b="1" dirty="0" smtClean="0">
                <a:latin typeface="Meiryo UI" panose="020B0604030504040204" pitchFamily="50" charset="-128"/>
                <a:ea typeface="Meiryo UI" panose="020B0604030504040204" pitchFamily="50" charset="-128"/>
              </a:rPr>
              <a:t>15</a:t>
            </a:r>
            <a:r>
              <a:rPr lang="ja-JP" altLang="en-US" sz="1600" b="1" dirty="0" smtClean="0">
                <a:latin typeface="Meiryo UI" panose="020B0604030504040204" pitchFamily="50" charset="-128"/>
                <a:ea typeface="Meiryo UI" panose="020B0604030504040204" pitchFamily="50" charset="-128"/>
              </a:rPr>
              <a:t>人）</a:t>
            </a:r>
            <a:r>
              <a:rPr lang="ja-JP" altLang="en-US" sz="1600" b="1" dirty="0">
                <a:latin typeface="Meiryo UI" panose="020B0604030504040204" pitchFamily="50" charset="-128"/>
                <a:ea typeface="Meiryo UI" panose="020B0604030504040204" pitchFamily="50" charset="-128"/>
              </a:rPr>
              <a:t>を</a:t>
            </a:r>
            <a:r>
              <a:rPr lang="ja-JP" altLang="en-US" sz="1600" b="1" dirty="0" smtClean="0">
                <a:latin typeface="Meiryo UI" panose="020B0604030504040204" pitchFamily="50" charset="-128"/>
                <a:ea typeface="Meiryo UI" panose="020B0604030504040204" pitchFamily="50" charset="-128"/>
              </a:rPr>
              <a:t>下回っている</a:t>
            </a:r>
            <a:r>
              <a:rPr lang="ja-JP" altLang="en-US" sz="1600" b="1" dirty="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緊急事態措置適用の４月</a:t>
            </a:r>
            <a:r>
              <a:rPr lang="en-US" altLang="ja-JP" sz="1600" b="1" dirty="0" smtClean="0">
                <a:latin typeface="Meiryo UI" panose="020B0604030504040204" pitchFamily="50" charset="-128"/>
                <a:ea typeface="Meiryo UI" panose="020B0604030504040204" pitchFamily="50" charset="-128"/>
              </a:rPr>
              <a:t>25</a:t>
            </a:r>
            <a:r>
              <a:rPr lang="ja-JP" altLang="en-US" sz="1600" b="1" dirty="0" smtClean="0">
                <a:latin typeface="Meiryo UI" panose="020B0604030504040204" pitchFamily="50" charset="-128"/>
                <a:ea typeface="Meiryo UI" panose="020B0604030504040204" pitchFamily="50" charset="-128"/>
              </a:rPr>
              <a:t>日以降、人流が大きく減少したが、ゴールデンウィーク後から昼間の人流が増加。</a:t>
            </a: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デルタ株</a:t>
            </a:r>
            <a:r>
              <a:rPr lang="ja-JP" altLang="en-US" sz="1600" dirty="0" smtClean="0">
                <a:latin typeface="Meiryo UI" panose="020B0604030504040204" pitchFamily="50" charset="-128"/>
                <a:ea typeface="Meiryo UI" panose="020B0604030504040204" pitchFamily="50" charset="-128"/>
              </a:rPr>
              <a:t>のスクリーニング検査実施率は約４割となり</a:t>
            </a:r>
            <a:r>
              <a:rPr lang="ja-JP" altLang="en-US" sz="1600" dirty="0" smtClean="0">
                <a:latin typeface="Meiryo UI" panose="020B0604030504040204" pitchFamily="50" charset="-128"/>
                <a:ea typeface="Meiryo UI" panose="020B0604030504040204" pitchFamily="50" charset="-128"/>
              </a:rPr>
              <a:t>、スクリーニング検査における</a:t>
            </a:r>
            <a:r>
              <a:rPr lang="ja-JP" altLang="en-US" sz="1600" b="1" dirty="0" smtClean="0">
                <a:latin typeface="Meiryo UI" panose="020B0604030504040204" pitchFamily="50" charset="-128"/>
                <a:ea typeface="Meiryo UI" panose="020B0604030504040204" pitchFamily="50" charset="-128"/>
              </a:rPr>
              <a:t>直</a:t>
            </a:r>
            <a:r>
              <a:rPr lang="ja-JP" altLang="en-US" sz="1600" b="1" dirty="0" smtClean="0">
                <a:latin typeface="Meiryo UI" panose="020B0604030504040204" pitchFamily="50" charset="-128"/>
                <a:ea typeface="Meiryo UI" panose="020B0604030504040204" pitchFamily="50" charset="-128"/>
              </a:rPr>
              <a:t>近の週の陽性率は</a:t>
            </a:r>
            <a:r>
              <a:rPr lang="en-US" altLang="ja-JP" sz="1600" b="1" dirty="0" smtClean="0">
                <a:latin typeface="Meiryo UI" panose="020B0604030504040204" pitchFamily="50" charset="-128"/>
                <a:ea typeface="Meiryo UI" panose="020B0604030504040204" pitchFamily="50" charset="-128"/>
              </a:rPr>
              <a:t>6.2%</a:t>
            </a:r>
            <a:r>
              <a:rPr lang="ja-JP" altLang="en-US" sz="1600" b="1" dirty="0" smtClean="0">
                <a:latin typeface="Meiryo UI" panose="020B0604030504040204" pitchFamily="50" charset="-128"/>
                <a:ea typeface="Meiryo UI" panose="020B0604030504040204" pitchFamily="50" charset="-128"/>
              </a:rPr>
              <a:t>と増加</a:t>
            </a:r>
            <a:r>
              <a:rPr lang="ja-JP" altLang="en-US" sz="1600" b="1" dirty="0" smtClean="0">
                <a:latin typeface="Meiryo UI" panose="020B0604030504040204" pitchFamily="50" charset="-128"/>
                <a:ea typeface="Meiryo UI" panose="020B0604030504040204" pitchFamily="50" charset="-128"/>
              </a:rPr>
              <a:t>傾向</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今後</a:t>
            </a:r>
            <a:r>
              <a:rPr lang="ja-JP" altLang="en-US" sz="1600" dirty="0" smtClean="0">
                <a:latin typeface="Meiryo UI" panose="020B0604030504040204" pitchFamily="50" charset="-128"/>
                <a:ea typeface="Meiryo UI" panose="020B0604030504040204" pitchFamily="50" charset="-128"/>
              </a:rPr>
              <a:t>、変異株による感染状況</a:t>
            </a:r>
            <a:r>
              <a:rPr lang="ja-JP" altLang="en-US" sz="1600" dirty="0" smtClean="0">
                <a:latin typeface="Meiryo UI" panose="020B0604030504040204" pitchFamily="50" charset="-128"/>
                <a:ea typeface="Meiryo UI" panose="020B0604030504040204" pitchFamily="50" charset="-128"/>
              </a:rPr>
              <a:t>や</a:t>
            </a:r>
            <a:r>
              <a:rPr lang="ja-JP" altLang="en-US" sz="1600" dirty="0">
                <a:latin typeface="Meiryo UI" panose="020B0604030504040204" pitchFamily="50" charset="-128"/>
                <a:ea typeface="Meiryo UI" panose="020B0604030504040204" pitchFamily="50" charset="-128"/>
              </a:rPr>
              <a:t>医療</a:t>
            </a:r>
            <a:r>
              <a:rPr lang="ja-JP" altLang="en-US" sz="1600" dirty="0" smtClean="0">
                <a:latin typeface="Meiryo UI" panose="020B0604030504040204" pitchFamily="50" charset="-128"/>
                <a:ea typeface="Meiryo UI" panose="020B0604030504040204" pitchFamily="50" charset="-128"/>
              </a:rPr>
              <a:t>提供</a:t>
            </a:r>
            <a:r>
              <a:rPr lang="ja-JP" altLang="en-US" sz="1600" dirty="0" smtClean="0">
                <a:latin typeface="Meiryo UI" panose="020B0604030504040204" pitchFamily="50" charset="-128"/>
                <a:ea typeface="Meiryo UI" panose="020B0604030504040204" pitchFamily="50" charset="-128"/>
              </a:rPr>
              <a:t>体制に与える影響が懸念。</a:t>
            </a:r>
            <a:endParaRPr lang="en-US" altLang="ja-JP" sz="1600" dirty="0" smtClean="0">
              <a:latin typeface="Meiryo UI" panose="020B0604030504040204" pitchFamily="50" charset="-128"/>
              <a:ea typeface="Meiryo UI" panose="020B0604030504040204" pitchFamily="50" charset="-128"/>
            </a:endParaRPr>
          </a:p>
          <a:p>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２）市内・市外居住者の発生動向（週・人口</a:t>
            </a:r>
            <a:r>
              <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万人あたり）</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週・人口</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万人</a:t>
            </a:r>
            <a:r>
              <a:rPr lang="ja-JP" altLang="en-US" sz="1600" dirty="0" smtClean="0">
                <a:latin typeface="Meiryo UI" panose="020B0604030504040204" pitchFamily="50" charset="-128"/>
                <a:ea typeface="Meiryo UI" panose="020B0604030504040204" pitchFamily="50" charset="-128"/>
              </a:rPr>
              <a:t>あたりの</a:t>
            </a:r>
            <a:r>
              <a:rPr lang="ja-JP" altLang="en-US" sz="1600" dirty="0">
                <a:latin typeface="Meiryo UI" panose="020B0604030504040204" pitchFamily="50" charset="-128"/>
                <a:ea typeface="Meiryo UI" panose="020B0604030504040204" pitchFamily="50" charset="-128"/>
              </a:rPr>
              <a:t>新規陽性者数は</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市外居住者はステージ</a:t>
            </a:r>
            <a:r>
              <a:rPr lang="en-US" altLang="ja-JP" sz="1600" b="1" dirty="0" smtClean="0">
                <a:latin typeface="Meiryo UI" panose="020B0604030504040204" pitchFamily="50" charset="-128"/>
                <a:ea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15</a:t>
            </a:r>
            <a:r>
              <a:rPr lang="ja-JP" altLang="en-US" sz="1600" b="1" dirty="0" smtClean="0">
                <a:latin typeface="Meiryo UI" panose="020B0604030504040204" pitchFamily="50" charset="-128"/>
                <a:ea typeface="Meiryo UI" panose="020B0604030504040204" pitchFamily="50" charset="-128"/>
              </a:rPr>
              <a:t>人）の基準を下回り、市内居住者もステージ</a:t>
            </a:r>
            <a:r>
              <a:rPr lang="en-US" altLang="ja-JP" sz="1600" b="1" dirty="0" smtClean="0">
                <a:latin typeface="Meiryo UI" panose="020B0604030504040204" pitchFamily="50" charset="-128"/>
                <a:ea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rPr>
              <a:t>の基準に近づいて</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いる。</a:t>
            </a: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　保健所管内別陽性者数は、各管内ともほぼステージ</a:t>
            </a:r>
            <a:r>
              <a:rPr lang="en-US" altLang="ja-JP" sz="1600" dirty="0" smtClean="0">
                <a:latin typeface="Meiryo UI" panose="020B0604030504040204" pitchFamily="50" charset="-128"/>
                <a:ea typeface="Meiryo UI" panose="020B0604030504040204" pitchFamily="50" charset="-128"/>
              </a:rPr>
              <a:t>Ⅲ</a:t>
            </a:r>
            <a:r>
              <a:rPr lang="ja-JP" altLang="en-US" sz="1600" dirty="0" smtClean="0">
                <a:latin typeface="Meiryo UI" panose="020B0604030504040204" pitchFamily="50" charset="-128"/>
                <a:ea typeface="Meiryo UI" panose="020B0604030504040204" pitchFamily="50" charset="-128"/>
              </a:rPr>
              <a:t>の基準を下回っている。</a:t>
            </a:r>
            <a:endParaRPr lang="en-US" altLang="ja-JP" sz="1600"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（３）夜の街関連やクラスターの発生動向</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kumimoji="1" lang="ja-JP" altLang="en-US" sz="1600" b="1" dirty="0">
                <a:latin typeface="Meiryo UI" panose="020B0604030504040204" pitchFamily="50" charset="-128"/>
                <a:ea typeface="Meiryo UI" panose="020B0604030504040204" pitchFamily="50" charset="-128"/>
              </a:rPr>
              <a:t>新規陽性者に占める夜の街の関係者及び</a:t>
            </a:r>
            <a:r>
              <a:rPr kumimoji="1" lang="ja-JP" altLang="en-US" sz="1600" b="1" dirty="0" smtClean="0">
                <a:latin typeface="Meiryo UI" panose="020B0604030504040204" pitchFamily="50" charset="-128"/>
                <a:ea typeface="Meiryo UI" panose="020B0604030504040204" pitchFamily="50" charset="-128"/>
              </a:rPr>
              <a:t>滞在者</a:t>
            </a:r>
            <a:r>
              <a:rPr lang="ja-JP" altLang="en-US" sz="1600" b="1" dirty="0" smtClean="0">
                <a:latin typeface="Meiryo UI" panose="020B0604030504040204" pitchFamily="50" charset="-128"/>
                <a:ea typeface="Meiryo UI" panose="020B0604030504040204" pitchFamily="50" charset="-128"/>
              </a:rPr>
              <a:t>数は</a:t>
            </a:r>
            <a:r>
              <a:rPr lang="ja-JP" altLang="en-US" sz="1600" dirty="0" smtClean="0">
                <a:latin typeface="Meiryo UI" panose="020B0604030504040204" pitchFamily="50" charset="-128"/>
                <a:ea typeface="Meiryo UI" panose="020B0604030504040204" pitchFamily="50" charset="-128"/>
              </a:rPr>
              <a:t>減少が続いており、</a:t>
            </a:r>
            <a:r>
              <a:rPr lang="ja-JP" altLang="en-US" sz="1600" b="1" dirty="0" smtClean="0">
                <a:latin typeface="Meiryo UI" panose="020B0604030504040204" pitchFamily="50" charset="-128"/>
                <a:ea typeface="Meiryo UI" panose="020B0604030504040204" pitchFamily="50" charset="-128"/>
              </a:rPr>
              <a:t>第三波緊急事態措置期間中の水準にまで低下。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滞在</a:t>
            </a:r>
            <a:r>
              <a:rPr lang="ja-JP" altLang="en-US" sz="1600" b="1" dirty="0">
                <a:latin typeface="Meiryo UI" panose="020B0604030504040204" pitchFamily="50" charset="-128"/>
                <a:ea typeface="Meiryo UI" panose="020B0604030504040204" pitchFamily="50" charset="-128"/>
              </a:rPr>
              <a:t>エリア</a:t>
            </a:r>
            <a:r>
              <a:rPr lang="ja-JP" altLang="en-US" sz="1600" b="1" dirty="0" smtClean="0">
                <a:latin typeface="Meiryo UI" panose="020B0604030504040204" pitchFamily="50" charset="-128"/>
                <a:ea typeface="Meiryo UI" panose="020B0604030504040204" pitchFamily="50" charset="-128"/>
              </a:rPr>
              <a:t>では市内外ともに減少</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クラスターとしては、６月に入り、大学・学校関連、企業事業所関連、飲食・イベント等関連の割合（施設数ベース）が増加。</a:t>
            </a:r>
            <a:endParaRPr lang="en-US" altLang="ja-JP" sz="1600" dirty="0" smtClean="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a:latin typeface="ＭＳ ゴシック" panose="020B0609070205080204" pitchFamily="49" charset="-128"/>
                <a:ea typeface="ＭＳ ゴシック" panose="020B0609070205080204" pitchFamily="49" charset="-128"/>
              </a:rPr>
              <a:t>資料１－４</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
        <p:nvSpPr>
          <p:cNvPr id="9" name="テキスト ボックス 8"/>
          <p:cNvSpPr txBox="1"/>
          <p:nvPr/>
        </p:nvSpPr>
        <p:spPr>
          <a:xfrm>
            <a:off x="0" y="5091650"/>
            <a:ext cx="12192000" cy="150810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重症者数は</a:t>
            </a:r>
            <a:r>
              <a:rPr lang="en-US" altLang="ja-JP" sz="1600" dirty="0" smtClean="0">
                <a:latin typeface="Meiryo UI" panose="020B0604030504040204" pitchFamily="50" charset="-128"/>
                <a:ea typeface="Meiryo UI" panose="020B0604030504040204" pitchFamily="50" charset="-128"/>
              </a:rPr>
              <a:t>5</a:t>
            </a:r>
            <a:r>
              <a:rPr lang="ja-JP" altLang="en-US" sz="1600" dirty="0" smtClean="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rPr>
              <a:t>日</a:t>
            </a:r>
            <a:r>
              <a:rPr lang="en-US" altLang="ja-JP" sz="1600" dirty="0" smtClean="0">
                <a:latin typeface="Meiryo UI" panose="020B0604030504040204" pitchFamily="50" charset="-128"/>
                <a:ea typeface="Meiryo UI" panose="020B0604030504040204" pitchFamily="50" charset="-128"/>
              </a:rPr>
              <a:t>449</a:t>
            </a:r>
            <a:r>
              <a:rPr lang="ja-JP" altLang="en-US" sz="1600" dirty="0" smtClean="0">
                <a:latin typeface="Meiryo UI" panose="020B0604030504040204" pitchFamily="50" charset="-128"/>
                <a:ea typeface="Meiryo UI" panose="020B0604030504040204" pitchFamily="50" charset="-128"/>
              </a:rPr>
              <a:t>名をピークに減少しているが、</a:t>
            </a:r>
            <a:r>
              <a:rPr lang="ja-JP" altLang="en-US" sz="1600" b="1" dirty="0" smtClean="0">
                <a:latin typeface="Meiryo UI" panose="020B0604030504040204" pitchFamily="50" charset="-128"/>
                <a:ea typeface="Meiryo UI" panose="020B0604030504040204" pitchFamily="50" charset="-128"/>
              </a:rPr>
              <a:t>確保病床（</a:t>
            </a:r>
            <a:r>
              <a:rPr lang="en-US" altLang="ja-JP" sz="1600" b="1" dirty="0" smtClean="0">
                <a:latin typeface="Meiryo UI" panose="020B0604030504040204" pitchFamily="50" charset="-128"/>
                <a:ea typeface="Meiryo UI" panose="020B0604030504040204" pitchFamily="50" charset="-128"/>
              </a:rPr>
              <a:t>224</a:t>
            </a:r>
            <a:r>
              <a:rPr lang="ja-JP" altLang="en-US" sz="1600" b="1" dirty="0" smtClean="0">
                <a:latin typeface="Meiryo UI" panose="020B0604030504040204" pitchFamily="50" charset="-128"/>
                <a:ea typeface="Meiryo UI" panose="020B0604030504040204" pitchFamily="50" charset="-128"/>
              </a:rPr>
              <a:t>床）における重症病床使用率は</a:t>
            </a:r>
            <a:r>
              <a:rPr lang="en-US" altLang="ja-JP" sz="1600" b="1" dirty="0" smtClean="0">
                <a:latin typeface="Meiryo UI" panose="020B0604030504040204" pitchFamily="50" charset="-128"/>
                <a:ea typeface="Meiryo UI" panose="020B0604030504040204" pitchFamily="50" charset="-128"/>
              </a:rPr>
              <a:t>59.4</a:t>
            </a:r>
            <a:r>
              <a:rPr lang="ja-JP" altLang="en-US" sz="1600" b="1" dirty="0" smtClean="0">
                <a:latin typeface="Meiryo UI" panose="020B0604030504040204" pitchFamily="50" charset="-128"/>
                <a:ea typeface="Meiryo UI" panose="020B0604030504040204" pitchFamily="50" charset="-128"/>
              </a:rPr>
              <a:t>％（大阪モデル）と高い水準。</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（３月中旬の重症者数は</a:t>
            </a:r>
            <a:r>
              <a:rPr lang="en-US" altLang="ja-JP" sz="1600" dirty="0" smtClean="0">
                <a:latin typeface="Meiryo UI" panose="020B0604030504040204" pitchFamily="50" charset="-128"/>
                <a:ea typeface="Meiryo UI" panose="020B0604030504040204" pitchFamily="50" charset="-128"/>
              </a:rPr>
              <a:t>50</a:t>
            </a:r>
            <a:r>
              <a:rPr lang="ja-JP" altLang="en-US" sz="1600" dirty="0" smtClean="0">
                <a:latin typeface="Meiryo UI" panose="020B0604030504040204" pitchFamily="50" charset="-128"/>
                <a:ea typeface="Meiryo UI" panose="020B0604030504040204" pitchFamily="50" charset="-128"/>
              </a:rPr>
              <a:t>名強）</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軽症中等症病床使用率は約</a:t>
            </a:r>
            <a:r>
              <a:rPr lang="en-US" altLang="ja-JP" sz="1600" b="1" dirty="0" smtClean="0">
                <a:latin typeface="Meiryo UI" panose="020B0604030504040204" pitchFamily="50" charset="-128"/>
                <a:ea typeface="Meiryo UI" panose="020B0604030504040204" pitchFamily="50" charset="-128"/>
              </a:rPr>
              <a:t>3</a:t>
            </a:r>
            <a:r>
              <a:rPr lang="ja-JP" altLang="en-US" sz="1600" b="1" dirty="0" smtClean="0">
                <a:latin typeface="Meiryo UI" panose="020B0604030504040204" pitchFamily="50" charset="-128"/>
                <a:ea typeface="Meiryo UI" panose="020B0604030504040204" pitchFamily="50" charset="-128"/>
              </a:rPr>
              <a:t>割弱に改善</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宿泊療養施設使用率は１割弱に低下。</a:t>
            </a:r>
            <a:endParaRPr lang="en-US" altLang="ja-JP" sz="1600" b="1" dirty="0" smtClean="0">
              <a:latin typeface="Meiryo UI" panose="020B0604030504040204" pitchFamily="50" charset="-128"/>
              <a:ea typeface="Meiryo UI" panose="020B0604030504040204" pitchFamily="50" charset="-128"/>
            </a:endParaRPr>
          </a:p>
        </p:txBody>
      </p:sp>
      <p:sp>
        <p:nvSpPr>
          <p:cNvPr id="10" name="角丸四角形 9"/>
          <p:cNvSpPr/>
          <p:nvPr/>
        </p:nvSpPr>
        <p:spPr>
          <a:xfrm>
            <a:off x="152104" y="5341347"/>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7" name="角丸四角形 6"/>
          <p:cNvSpPr/>
          <p:nvPr/>
        </p:nvSpPr>
        <p:spPr>
          <a:xfrm>
            <a:off x="48491" y="940692"/>
            <a:ext cx="11991404" cy="5806471"/>
          </a:xfrm>
          <a:prstGeom prst="roundRect">
            <a:avLst>
              <a:gd name="adj" fmla="val 231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○第四波における感染の急拡大と重症者数の急増は、３月１日からの緊急事態宣言解除によるリバウンドに加え、変異株や感染機会の</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増大による人流の活発化等が影響したと考えられる。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・変異株による影響：</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２</a:t>
            </a:r>
            <a:r>
              <a:rPr lang="ja-JP" altLang="en-US" sz="1600" dirty="0" smtClean="0">
                <a:solidFill>
                  <a:schemeClr val="tx1"/>
                </a:solidFill>
                <a:latin typeface="Meiryo UI" panose="020B0604030504040204" pitchFamily="50" charset="-128"/>
                <a:ea typeface="Meiryo UI" panose="020B0604030504040204" pitchFamily="50" charset="-128"/>
              </a:rPr>
              <a:t>月中旬にはスクリーニング検査に占める陽性率が４％強であったところ、３月上旬には従来株からアルファ株へ本格的に置き変わ</a:t>
            </a:r>
            <a:r>
              <a:rPr lang="ja-JP" altLang="en-US" sz="1600" dirty="0" smtClean="0">
                <a:solidFill>
                  <a:schemeClr val="tx1"/>
                </a:solidFill>
                <a:latin typeface="Meiryo UI" panose="020B0604030504040204" pitchFamily="50" charset="-128"/>
                <a:ea typeface="Meiryo UI" panose="020B0604030504040204" pitchFamily="50" charset="-128"/>
              </a:rPr>
              <a:t>り始め、</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５月上旬にはほぼ置き変わり。</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・感染機会の増大による人</a:t>
            </a:r>
            <a:r>
              <a:rPr lang="ja-JP" altLang="en-US" sz="1600" dirty="0">
                <a:solidFill>
                  <a:schemeClr val="tx1"/>
                </a:solidFill>
                <a:latin typeface="Meiryo UI" panose="020B0604030504040204" pitchFamily="50" charset="-128"/>
                <a:ea typeface="Meiryo UI" panose="020B0604030504040204" pitchFamily="50" charset="-128"/>
              </a:rPr>
              <a:t>流</a:t>
            </a:r>
            <a:r>
              <a:rPr lang="ja-JP" altLang="en-US" sz="1600" dirty="0" smtClean="0">
                <a:solidFill>
                  <a:schemeClr val="tx1"/>
                </a:solidFill>
                <a:latin typeface="Meiryo UI" panose="020B0604030504040204" pitchFamily="50" charset="-128"/>
                <a:ea typeface="Meiryo UI" panose="020B0604030504040204" pitchFamily="50" charset="-128"/>
              </a:rPr>
              <a:t>の活発化：２月より人流は増加の一途。３月</a:t>
            </a: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４月にかけて卒業式、謝恩会、入学式や花見、人事異動等。</a:t>
            </a:r>
            <a:endParaRPr lang="en-US" altLang="ja-JP" sz="1600" dirty="0" smtClean="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○現在、従来</a:t>
            </a:r>
            <a:r>
              <a:rPr lang="ja-JP" altLang="en-US" sz="1600" dirty="0" smtClean="0">
                <a:solidFill>
                  <a:schemeClr val="tx1"/>
                </a:solidFill>
                <a:latin typeface="Meiryo UI" panose="020B0604030504040204" pitchFamily="50" charset="-128"/>
                <a:ea typeface="Meiryo UI" panose="020B0604030504040204" pitchFamily="50" charset="-128"/>
              </a:rPr>
              <a:t>株に比べ、感染性が高い、あるいはワクチン</a:t>
            </a:r>
            <a:r>
              <a:rPr lang="ja-JP" altLang="en-US" sz="1600" dirty="0">
                <a:solidFill>
                  <a:schemeClr val="tx1"/>
                </a:solidFill>
                <a:latin typeface="Meiryo UI" panose="020B0604030504040204" pitchFamily="50" charset="-128"/>
                <a:ea typeface="Meiryo UI" panose="020B0604030504040204" pitchFamily="50" charset="-128"/>
              </a:rPr>
              <a:t>と抗体</a:t>
            </a:r>
            <a:r>
              <a:rPr lang="ja-JP" altLang="en-US" sz="1600" dirty="0" smtClean="0">
                <a:solidFill>
                  <a:schemeClr val="tx1"/>
                </a:solidFill>
                <a:latin typeface="Meiryo UI" panose="020B0604030504040204" pitchFamily="50" charset="-128"/>
                <a:ea typeface="Meiryo UI" panose="020B0604030504040204" pitchFamily="50" charset="-128"/>
              </a:rPr>
              <a:t>医薬</a:t>
            </a:r>
            <a:r>
              <a:rPr lang="ja-JP" altLang="en-US" sz="1600" dirty="0">
                <a:solidFill>
                  <a:schemeClr val="tx1"/>
                </a:solidFill>
                <a:latin typeface="Meiryo UI" panose="020B0604030504040204" pitchFamily="50" charset="-128"/>
                <a:ea typeface="Meiryo UI" panose="020B0604030504040204" pitchFamily="50" charset="-128"/>
              </a:rPr>
              <a:t>の</a:t>
            </a:r>
            <a:r>
              <a:rPr lang="ja-JP" altLang="en-US" sz="1600" dirty="0" smtClean="0">
                <a:solidFill>
                  <a:schemeClr val="tx1"/>
                </a:solidFill>
                <a:latin typeface="Meiryo UI" panose="020B0604030504040204" pitchFamily="50" charset="-128"/>
                <a:ea typeface="Meiryo UI" panose="020B0604030504040204" pitchFamily="50" charset="-128"/>
              </a:rPr>
              <a:t>効果</a:t>
            </a:r>
            <a:r>
              <a:rPr lang="ja-JP" altLang="en-US" sz="1600" dirty="0">
                <a:solidFill>
                  <a:schemeClr val="tx1"/>
                </a:solidFill>
                <a:latin typeface="Meiryo UI" panose="020B0604030504040204" pitchFamily="50" charset="-128"/>
                <a:ea typeface="Meiryo UI" panose="020B0604030504040204" pitchFamily="50" charset="-128"/>
              </a:rPr>
              <a:t>を弱める</a:t>
            </a:r>
            <a:r>
              <a:rPr lang="ja-JP" altLang="en-US" sz="1600" dirty="0" smtClean="0">
                <a:solidFill>
                  <a:schemeClr val="tx1"/>
                </a:solidFill>
                <a:latin typeface="Meiryo UI" panose="020B0604030504040204" pitchFamily="50" charset="-128"/>
                <a:ea typeface="Meiryo UI" panose="020B0604030504040204" pitchFamily="50" charset="-128"/>
              </a:rPr>
              <a:t>可能性があるとされるデルタ株のスクリーニング検査での</a:t>
            </a:r>
            <a:r>
              <a:rPr lang="ja-JP" altLang="en-US" sz="1600" dirty="0" smtClean="0">
                <a:solidFill>
                  <a:schemeClr val="tx1"/>
                </a:solidFill>
                <a:latin typeface="Meiryo UI" panose="020B0604030504040204" pitchFamily="50" charset="-128"/>
                <a:ea typeface="Meiryo UI" panose="020B0604030504040204" pitchFamily="50" charset="-128"/>
              </a:rPr>
              <a:t>陽性</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率が確実に上昇して</a:t>
            </a:r>
            <a:r>
              <a:rPr lang="ja-JP" altLang="en-US" sz="1600" dirty="0" smtClean="0">
                <a:solidFill>
                  <a:schemeClr val="tx1"/>
                </a:solidFill>
                <a:latin typeface="Meiryo UI" panose="020B0604030504040204" pitchFamily="50" charset="-128"/>
                <a:ea typeface="Meiryo UI" panose="020B0604030504040204" pitchFamily="50" charset="-128"/>
              </a:rPr>
              <a:t>おり、大阪府における</a:t>
            </a:r>
            <a:r>
              <a:rPr lang="ja-JP" altLang="en-US" sz="1600" b="1" dirty="0" smtClean="0">
                <a:solidFill>
                  <a:schemeClr val="tx1"/>
                </a:solidFill>
                <a:latin typeface="Meiryo UI" panose="020B0604030504040204" pitchFamily="50" charset="-128"/>
                <a:ea typeface="Meiryo UI" panose="020B0604030504040204" pitchFamily="50" charset="-128"/>
              </a:rPr>
              <a:t>新た</a:t>
            </a:r>
            <a:r>
              <a:rPr lang="ja-JP" altLang="en-US" sz="1600" b="1" dirty="0">
                <a:solidFill>
                  <a:schemeClr val="tx1"/>
                </a:solidFill>
                <a:latin typeface="Meiryo UI" panose="020B0604030504040204" pitchFamily="50" charset="-128"/>
                <a:ea typeface="Meiryo UI" panose="020B0604030504040204" pitchFamily="50" charset="-128"/>
              </a:rPr>
              <a:t>な変異株</a:t>
            </a:r>
            <a:r>
              <a:rPr lang="ja-JP" altLang="en-US" sz="1600" b="1" dirty="0" smtClean="0">
                <a:solidFill>
                  <a:schemeClr val="tx1"/>
                </a:solidFill>
                <a:latin typeface="Meiryo UI" panose="020B0604030504040204" pitchFamily="50" charset="-128"/>
                <a:ea typeface="Meiryo UI" panose="020B0604030504040204" pitchFamily="50" charset="-128"/>
              </a:rPr>
              <a:t>の</a:t>
            </a:r>
            <a:r>
              <a:rPr lang="ja-JP" altLang="en-US" sz="1600" b="1" dirty="0" smtClean="0">
                <a:solidFill>
                  <a:schemeClr val="tx1"/>
                </a:solidFill>
                <a:latin typeface="Meiryo UI" panose="020B0604030504040204" pitchFamily="50" charset="-128"/>
                <a:ea typeface="Meiryo UI" panose="020B0604030504040204" pitchFamily="50" charset="-128"/>
              </a:rPr>
              <a:t>市中</a:t>
            </a:r>
            <a:r>
              <a:rPr lang="ja-JP" altLang="en-US" sz="1600" b="1" dirty="0">
                <a:solidFill>
                  <a:schemeClr val="tx1"/>
                </a:solidFill>
                <a:latin typeface="Meiryo UI" panose="020B0604030504040204" pitchFamily="50" charset="-128"/>
                <a:ea typeface="Meiryo UI" panose="020B0604030504040204" pitchFamily="50" charset="-128"/>
              </a:rPr>
              <a:t>感染</a:t>
            </a:r>
            <a:r>
              <a:rPr lang="ja-JP" altLang="en-US" sz="1600" b="1" dirty="0" smtClean="0">
                <a:solidFill>
                  <a:schemeClr val="tx1"/>
                </a:solidFill>
                <a:latin typeface="Meiryo UI" panose="020B0604030504040204" pitchFamily="50" charset="-128"/>
                <a:ea typeface="Meiryo UI" panose="020B0604030504040204" pitchFamily="50" charset="-128"/>
              </a:rPr>
              <a:t>が</a:t>
            </a:r>
            <a:r>
              <a:rPr lang="ja-JP" altLang="en-US" sz="1600" b="1" dirty="0" smtClean="0">
                <a:solidFill>
                  <a:schemeClr val="tx1"/>
                </a:solidFill>
                <a:latin typeface="Meiryo UI" panose="020B0604030504040204" pitchFamily="50" charset="-128"/>
                <a:ea typeface="Meiryo UI" panose="020B0604030504040204" pitchFamily="50" charset="-128"/>
              </a:rPr>
              <a:t>懸念</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また、緊急事態措置下においてもゴールデンウィーク後から人流</a:t>
            </a:r>
            <a:r>
              <a:rPr lang="ja-JP" altLang="en-US" sz="1600" b="1" dirty="0">
                <a:solidFill>
                  <a:schemeClr val="tx1"/>
                </a:solidFill>
                <a:latin typeface="Meiryo UI" panose="020B0604030504040204" pitchFamily="50" charset="-128"/>
                <a:ea typeface="Meiryo UI" panose="020B0604030504040204" pitchFamily="50" charset="-128"/>
              </a:rPr>
              <a:t>が増加傾向に</a:t>
            </a:r>
            <a:r>
              <a:rPr lang="ja-JP" altLang="en-US" sz="1600" b="1" dirty="0" smtClean="0">
                <a:solidFill>
                  <a:schemeClr val="tx1"/>
                </a:solidFill>
                <a:latin typeface="Meiryo UI" panose="020B0604030504040204" pitchFamily="50" charset="-128"/>
                <a:ea typeface="Meiryo UI" panose="020B0604030504040204" pitchFamily="50" charset="-128"/>
              </a:rPr>
              <a:t>転じて</a:t>
            </a:r>
            <a:r>
              <a:rPr lang="ja-JP" altLang="en-US" sz="1600" b="1" dirty="0" smtClean="0">
                <a:solidFill>
                  <a:schemeClr val="tx1"/>
                </a:solidFill>
                <a:latin typeface="Meiryo UI" panose="020B0604030504040204" pitchFamily="50" charset="-128"/>
                <a:ea typeface="Meiryo UI" panose="020B0604030504040204" pitchFamily="50" charset="-128"/>
              </a:rPr>
              <a:t>おり、</a:t>
            </a:r>
            <a:r>
              <a:rPr lang="ja-JP" altLang="en-US" sz="1600" b="1" dirty="0" smtClean="0">
                <a:solidFill>
                  <a:schemeClr val="tx1"/>
                </a:solidFill>
                <a:latin typeface="Meiryo UI" panose="020B0604030504040204" pitchFamily="50" charset="-128"/>
                <a:ea typeface="Meiryo UI" panose="020B0604030504040204" pitchFamily="50" charset="-128"/>
              </a:rPr>
              <a:t>今後、夏休みやお盆など感染機会の増大に</a:t>
            </a:r>
            <a:r>
              <a:rPr lang="ja-JP" altLang="en-US" sz="1600" b="1" dirty="0" err="1" smtClean="0">
                <a:solidFill>
                  <a:schemeClr val="tx1"/>
                </a:solidFill>
                <a:latin typeface="Meiryo UI" panose="020B0604030504040204" pitchFamily="50" charset="-128"/>
                <a:ea typeface="Meiryo UI" panose="020B0604030504040204" pitchFamily="50" charset="-128"/>
              </a:rPr>
              <a:t>つな</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が</a:t>
            </a:r>
            <a:r>
              <a:rPr lang="ja-JP" altLang="en-US" sz="1600" b="1" dirty="0" err="1" smtClean="0">
                <a:solidFill>
                  <a:schemeClr val="tx1"/>
                </a:solidFill>
                <a:latin typeface="Meiryo UI" panose="020B0604030504040204" pitchFamily="50" charset="-128"/>
                <a:ea typeface="Meiryo UI" panose="020B0604030504040204" pitchFamily="50" charset="-128"/>
              </a:rPr>
              <a:t>る</a:t>
            </a:r>
            <a:r>
              <a:rPr lang="ja-JP" altLang="en-US" sz="1600" b="1" dirty="0" smtClean="0">
                <a:solidFill>
                  <a:schemeClr val="tx1"/>
                </a:solidFill>
                <a:latin typeface="Meiryo UI" panose="020B0604030504040204" pitchFamily="50" charset="-128"/>
                <a:ea typeface="Meiryo UI" panose="020B0604030504040204" pitchFamily="50" charset="-128"/>
              </a:rPr>
              <a:t>恒例行事等が増加。</a:t>
            </a:r>
            <a:endParaRPr lang="en-US" altLang="ja-JP" sz="1600" b="1" dirty="0">
              <a:solidFill>
                <a:schemeClr val="tx1"/>
              </a:solidFill>
              <a:latin typeface="Meiryo UI" panose="020B0604030504040204" pitchFamily="50" charset="-128"/>
              <a:ea typeface="Meiryo UI" panose="020B0604030504040204" pitchFamily="50" charset="-128"/>
            </a:endParaRPr>
          </a:p>
          <a:p>
            <a:r>
              <a:rPr lang="en-US" altLang="ja-JP" sz="1600" b="1" dirty="0" smtClean="0">
                <a:solidFill>
                  <a:schemeClr val="tx1"/>
                </a:solidFill>
                <a:latin typeface="Meiryo UI" panose="020B0604030504040204" pitchFamily="50" charset="-128"/>
                <a:ea typeface="Meiryo UI" panose="020B0604030504040204" pitchFamily="50" charset="-128"/>
              </a:rPr>
              <a:t>   </a:t>
            </a:r>
            <a:r>
              <a:rPr lang="ja-JP" altLang="en-US" sz="1600" b="1" u="sng" dirty="0" smtClean="0">
                <a:solidFill>
                  <a:schemeClr val="tx1"/>
                </a:solidFill>
                <a:latin typeface="Meiryo UI" panose="020B0604030504040204" pitchFamily="50" charset="-128"/>
                <a:ea typeface="Meiryo UI" panose="020B0604030504040204" pitchFamily="50" charset="-128"/>
              </a:rPr>
              <a:t>状況として、２月中旬から３月の状況と極めて類似している。</a:t>
            </a:r>
            <a:endParaRPr lang="en-US" altLang="ja-JP" sz="1600" b="1" u="sng"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○現在、緊急</a:t>
            </a:r>
            <a:r>
              <a:rPr lang="ja-JP" altLang="en-US" sz="1600" dirty="0">
                <a:solidFill>
                  <a:schemeClr val="tx1"/>
                </a:solidFill>
                <a:latin typeface="Meiryo UI" panose="020B0604030504040204" pitchFamily="50" charset="-128"/>
                <a:ea typeface="Meiryo UI" panose="020B0604030504040204" pitchFamily="50" charset="-128"/>
              </a:rPr>
              <a:t>事態措置の効果により、新規陽性者数は大きく減少しているものの、</a:t>
            </a:r>
            <a:r>
              <a:rPr lang="ja-JP" altLang="en-US" sz="1600" b="1" dirty="0">
                <a:solidFill>
                  <a:schemeClr val="tx1"/>
                </a:solidFill>
                <a:latin typeface="Meiryo UI" panose="020B0604030504040204" pitchFamily="50" charset="-128"/>
                <a:ea typeface="Meiryo UI" panose="020B0604030504040204" pitchFamily="50" charset="-128"/>
              </a:rPr>
              <a:t>依然、１日あたり</a:t>
            </a:r>
            <a:r>
              <a:rPr lang="en-US" altLang="ja-JP" sz="1600" b="1" dirty="0">
                <a:solidFill>
                  <a:schemeClr val="tx1"/>
                </a:solidFill>
                <a:latin typeface="Meiryo UI" panose="020B0604030504040204" pitchFamily="50" charset="-128"/>
                <a:ea typeface="Meiryo UI" panose="020B0604030504040204" pitchFamily="50" charset="-128"/>
              </a:rPr>
              <a:t>100</a:t>
            </a:r>
            <a:r>
              <a:rPr lang="ja-JP" altLang="en-US" sz="1600" b="1" dirty="0">
                <a:solidFill>
                  <a:schemeClr val="tx1"/>
                </a:solidFill>
                <a:latin typeface="Meiryo UI" panose="020B0604030504040204" pitchFamily="50" charset="-128"/>
                <a:ea typeface="Meiryo UI" panose="020B0604030504040204" pitchFamily="50" charset="-128"/>
              </a:rPr>
              <a:t>名を超える陽性者が確認。</a:t>
            </a: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また、医療提供体制のひっ迫は改善傾向にあるものの、</a:t>
            </a:r>
            <a:r>
              <a:rPr lang="ja-JP" altLang="en-US" sz="1600" b="1" dirty="0">
                <a:solidFill>
                  <a:schemeClr val="tx1"/>
                </a:solidFill>
                <a:latin typeface="Meiryo UI" panose="020B0604030504040204" pitchFamily="50" charset="-128"/>
                <a:ea typeface="Meiryo UI" panose="020B0604030504040204" pitchFamily="50" charset="-128"/>
              </a:rPr>
              <a:t>重症者数は</a:t>
            </a:r>
            <a:r>
              <a:rPr lang="en-US" altLang="ja-JP" sz="1600" b="1" dirty="0">
                <a:solidFill>
                  <a:schemeClr val="tx1"/>
                </a:solidFill>
                <a:latin typeface="Meiryo UI" panose="020B0604030504040204" pitchFamily="50" charset="-128"/>
                <a:ea typeface="Meiryo UI" panose="020B0604030504040204" pitchFamily="50" charset="-128"/>
              </a:rPr>
              <a:t>134</a:t>
            </a:r>
            <a:r>
              <a:rPr lang="ja-JP" altLang="en-US" sz="1600" b="1" dirty="0">
                <a:solidFill>
                  <a:schemeClr val="tx1"/>
                </a:solidFill>
                <a:latin typeface="Meiryo UI" panose="020B0604030504040204" pitchFamily="50" charset="-128"/>
                <a:ea typeface="Meiryo UI" panose="020B0604030504040204" pitchFamily="50" charset="-128"/>
              </a:rPr>
              <a:t>名（</a:t>
            </a:r>
            <a:r>
              <a:rPr lang="en-US" altLang="ja-JP" sz="1600" b="1" dirty="0">
                <a:solidFill>
                  <a:schemeClr val="tx1"/>
                </a:solidFill>
                <a:latin typeface="Meiryo UI" panose="020B0604030504040204" pitchFamily="50" charset="-128"/>
                <a:ea typeface="Meiryo UI" panose="020B0604030504040204" pitchFamily="50" charset="-128"/>
              </a:rPr>
              <a:t>6/15</a:t>
            </a:r>
            <a:r>
              <a:rPr lang="ja-JP" altLang="en-US" sz="1600" b="1" dirty="0">
                <a:solidFill>
                  <a:schemeClr val="tx1"/>
                </a:solidFill>
                <a:latin typeface="Meiryo UI" panose="020B0604030504040204" pitchFamily="50" charset="-128"/>
                <a:ea typeface="Meiryo UI" panose="020B0604030504040204" pitchFamily="50" charset="-128"/>
              </a:rPr>
              <a:t>時点）、病床使用率は６割程度と極めて高い状況。</a:t>
            </a:r>
          </a:p>
          <a:p>
            <a:r>
              <a:rPr lang="ja-JP" altLang="en-US" sz="1600" b="1" dirty="0" smtClean="0">
                <a:solidFill>
                  <a:schemeClr val="tx1"/>
                </a:solidFill>
                <a:latin typeface="Meiryo UI" panose="020B0604030504040204" pitchFamily="50" charset="-128"/>
                <a:ea typeface="Meiryo UI" panose="020B0604030504040204" pitchFamily="50" charset="-128"/>
              </a:rPr>
              <a:t>　 上記の状況を踏まえると、今後</a:t>
            </a:r>
            <a:r>
              <a:rPr lang="ja-JP" altLang="en-US" sz="1600" b="1" dirty="0">
                <a:solidFill>
                  <a:schemeClr val="tx1"/>
                </a:solidFill>
                <a:latin typeface="Meiryo UI" panose="020B0604030504040204" pitchFamily="50" charset="-128"/>
                <a:ea typeface="Meiryo UI" panose="020B0604030504040204" pitchFamily="50" charset="-128"/>
              </a:rPr>
              <a:t>の波に備え、第三波の緊急事態措置解除（</a:t>
            </a:r>
            <a:r>
              <a:rPr lang="en-US" altLang="ja-JP" sz="1600" b="1" dirty="0">
                <a:solidFill>
                  <a:schemeClr val="tx1"/>
                </a:solidFill>
                <a:latin typeface="Meiryo UI" panose="020B0604030504040204" pitchFamily="50" charset="-128"/>
                <a:ea typeface="Meiryo UI" panose="020B0604030504040204" pitchFamily="50" charset="-128"/>
              </a:rPr>
              <a:t>3/1</a:t>
            </a:r>
            <a:r>
              <a:rPr lang="ja-JP" altLang="en-US" sz="1600" b="1" dirty="0" smtClean="0">
                <a:solidFill>
                  <a:schemeClr val="tx1"/>
                </a:solidFill>
                <a:latin typeface="Meiryo UI" panose="020B0604030504040204" pitchFamily="50" charset="-128"/>
                <a:ea typeface="Meiryo UI" panose="020B0604030504040204" pitchFamily="50" charset="-128"/>
              </a:rPr>
              <a:t>）の</a:t>
            </a:r>
            <a:r>
              <a:rPr lang="ja-JP" altLang="en-US" sz="1600" b="1" dirty="0">
                <a:solidFill>
                  <a:schemeClr val="tx1"/>
                </a:solidFill>
                <a:latin typeface="Meiryo UI" panose="020B0604030504040204" pitchFamily="50" charset="-128"/>
                <a:ea typeface="Meiryo UI" panose="020B0604030504040204" pitchFamily="50" charset="-128"/>
              </a:rPr>
              <a:t>新規陽性者数</a:t>
            </a:r>
            <a:r>
              <a:rPr lang="en-US" altLang="ja-JP" sz="1600" b="1" dirty="0">
                <a:solidFill>
                  <a:schemeClr val="tx1"/>
                </a:solidFill>
                <a:latin typeface="Meiryo UI" panose="020B0604030504040204" pitchFamily="50" charset="-128"/>
                <a:ea typeface="Meiryo UI" panose="020B0604030504040204" pitchFamily="50" charset="-128"/>
              </a:rPr>
              <a:t>50</a:t>
            </a:r>
            <a:r>
              <a:rPr lang="ja-JP" altLang="en-US" sz="1600" b="1" dirty="0">
                <a:solidFill>
                  <a:schemeClr val="tx1"/>
                </a:solidFill>
                <a:latin typeface="Meiryo UI" panose="020B0604030504040204" pitchFamily="50" charset="-128"/>
                <a:ea typeface="Meiryo UI" panose="020B0604030504040204" pitchFamily="50" charset="-128"/>
              </a:rPr>
              <a:t>名強、重症者数</a:t>
            </a:r>
            <a:r>
              <a:rPr lang="en-US" altLang="ja-JP" sz="1600" b="1" dirty="0">
                <a:solidFill>
                  <a:schemeClr val="tx1"/>
                </a:solidFill>
                <a:latin typeface="Meiryo UI" panose="020B0604030504040204" pitchFamily="50" charset="-128"/>
                <a:ea typeface="Meiryo UI" panose="020B0604030504040204" pitchFamily="50" charset="-128"/>
              </a:rPr>
              <a:t>50</a:t>
            </a:r>
            <a:r>
              <a:rPr lang="ja-JP" altLang="en-US" sz="1600" b="1" dirty="0" smtClean="0">
                <a:solidFill>
                  <a:schemeClr val="tx1"/>
                </a:solidFill>
                <a:latin typeface="Meiryo UI" panose="020B0604030504040204" pitchFamily="50" charset="-128"/>
                <a:ea typeface="Meiryo UI" panose="020B0604030504040204" pitchFamily="50" charset="-128"/>
              </a:rPr>
              <a:t>名強</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３月中旬）まで感染状況等を改善させることが必要</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b="1" smtClean="0">
                <a:solidFill>
                  <a:schemeClr val="tx1"/>
                </a:solidFill>
                <a:latin typeface="Meiryo UI" panose="020B0604030504040204" pitchFamily="50" charset="-128"/>
                <a:ea typeface="Meiryo UI" panose="020B0604030504040204" pitchFamily="50" charset="-128"/>
              </a:rPr>
              <a:t>⇒今後の波に備え、できる</a:t>
            </a:r>
            <a:r>
              <a:rPr lang="ja-JP" altLang="en-US" b="1" dirty="0" smtClean="0">
                <a:solidFill>
                  <a:schemeClr val="tx1"/>
                </a:solidFill>
                <a:latin typeface="Meiryo UI" panose="020B0604030504040204" pitchFamily="50" charset="-128"/>
                <a:ea typeface="Meiryo UI" panose="020B0604030504040204" pitchFamily="50" charset="-128"/>
              </a:rPr>
              <a:t>限り新規陽性者数を減少</a:t>
            </a:r>
            <a:r>
              <a:rPr lang="ja-JP" altLang="en-US" b="1" dirty="0" smtClean="0">
                <a:solidFill>
                  <a:schemeClr val="tx1"/>
                </a:solidFill>
                <a:latin typeface="Meiryo UI" panose="020B0604030504040204" pitchFamily="50" charset="-128"/>
                <a:ea typeface="Meiryo UI" panose="020B0604030504040204" pitchFamily="50" charset="-128"/>
              </a:rPr>
              <a:t>させ、重症者数を最大限に減らすこと</a:t>
            </a:r>
            <a:r>
              <a:rPr lang="ja-JP" altLang="en-US" b="1" dirty="0" smtClean="0">
                <a:solidFill>
                  <a:schemeClr val="tx1"/>
                </a:solidFill>
                <a:latin typeface="Meiryo UI" panose="020B0604030504040204" pitchFamily="50" charset="-128"/>
                <a:ea typeface="Meiryo UI" panose="020B0604030504040204" pitchFamily="50" charset="-128"/>
              </a:rPr>
              <a:t>が必要</a:t>
            </a:r>
            <a:r>
              <a:rPr lang="ja-JP" altLang="en-US" b="1" dirty="0">
                <a:solidFill>
                  <a:schemeClr val="tx1"/>
                </a:solidFill>
                <a:latin typeface="Meiryo UI" panose="020B0604030504040204" pitchFamily="50" charset="-128"/>
                <a:ea typeface="Meiryo UI" panose="020B0604030504040204" pitchFamily="50" charset="-128"/>
              </a:rPr>
              <a:t>。</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そのため、飲食</a:t>
            </a:r>
            <a:r>
              <a:rPr lang="ja-JP" altLang="en-US" b="1" dirty="0">
                <a:solidFill>
                  <a:schemeClr val="tx1"/>
                </a:solidFill>
                <a:latin typeface="Meiryo UI" panose="020B0604030504040204" pitchFamily="50" charset="-128"/>
                <a:ea typeface="Meiryo UI" panose="020B0604030504040204" pitchFamily="50" charset="-128"/>
              </a:rPr>
              <a:t>の</a:t>
            </a:r>
            <a:r>
              <a:rPr lang="ja-JP" altLang="en-US" b="1" dirty="0" smtClean="0">
                <a:solidFill>
                  <a:schemeClr val="tx1"/>
                </a:solidFill>
                <a:latin typeface="Meiryo UI" panose="020B0604030504040204" pitchFamily="50" charset="-128"/>
                <a:ea typeface="Meiryo UI" panose="020B0604030504040204" pitchFamily="50" charset="-128"/>
              </a:rPr>
              <a:t>場面における感染リスクの最大限の低減や</a:t>
            </a:r>
            <a:r>
              <a:rPr lang="ja-JP" altLang="en-US" b="1" dirty="0">
                <a:solidFill>
                  <a:schemeClr val="tx1"/>
                </a:solidFill>
                <a:latin typeface="Meiryo UI" panose="020B0604030504040204" pitchFamily="50" charset="-128"/>
                <a:ea typeface="Meiryo UI" panose="020B0604030504040204" pitchFamily="50" charset="-128"/>
              </a:rPr>
              <a:t>、人と人との接触機会を減らすための人流対策など</a:t>
            </a:r>
            <a:r>
              <a:rPr lang="ja-JP" altLang="en-US" b="1" dirty="0" smtClean="0">
                <a:solidFill>
                  <a:schemeClr val="tx1"/>
                </a:solidFill>
                <a:latin typeface="Meiryo UI" panose="020B0604030504040204" pitchFamily="50" charset="-128"/>
                <a:ea typeface="Meiryo UI" panose="020B0604030504040204" pitchFamily="50" charset="-128"/>
              </a:rPr>
              <a:t>、効果的</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な取組みを</a:t>
            </a:r>
            <a:r>
              <a:rPr lang="ja-JP" altLang="en-US" b="1" dirty="0">
                <a:solidFill>
                  <a:schemeClr val="tx1"/>
                </a:solidFill>
                <a:latin typeface="Meiryo UI" panose="020B0604030504040204" pitchFamily="50" charset="-128"/>
                <a:ea typeface="Meiryo UI" panose="020B0604030504040204" pitchFamily="50" charset="-128"/>
              </a:rPr>
              <a:t>継続</a:t>
            </a:r>
            <a:r>
              <a:rPr lang="ja-JP" altLang="en-US" b="1" dirty="0" smtClean="0">
                <a:solidFill>
                  <a:schemeClr val="tx1"/>
                </a:solidFill>
                <a:latin typeface="Meiryo UI" panose="020B0604030504040204" pitchFamily="50" charset="-128"/>
                <a:ea typeface="Meiryo UI" panose="020B0604030504040204" pitchFamily="50" charset="-128"/>
              </a:rPr>
              <a:t>・徹底することが求められる。</a:t>
            </a:r>
            <a:endParaRPr lang="en-US" altLang="ja-JP" b="1" dirty="0" smtClean="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また、併せて、ワクチン</a:t>
            </a:r>
            <a:r>
              <a:rPr lang="ja-JP" altLang="en-US" sz="1600" dirty="0">
                <a:solidFill>
                  <a:schemeClr val="tx1"/>
                </a:solidFill>
                <a:latin typeface="Meiryo UI" panose="020B0604030504040204" pitchFamily="50" charset="-128"/>
                <a:ea typeface="Meiryo UI" panose="020B0604030504040204" pitchFamily="50" charset="-128"/>
              </a:rPr>
              <a:t>接種の円滑化・</a:t>
            </a:r>
            <a:r>
              <a:rPr lang="ja-JP" altLang="en-US" sz="1600" dirty="0" smtClean="0">
                <a:solidFill>
                  <a:schemeClr val="tx1"/>
                </a:solidFill>
                <a:latin typeface="Meiryo UI" panose="020B0604030504040204" pitchFamily="50" charset="-128"/>
                <a:ea typeface="Meiryo UI" panose="020B0604030504040204" pitchFamily="50" charset="-128"/>
              </a:rPr>
              <a:t>加速化</a:t>
            </a:r>
            <a:r>
              <a:rPr lang="ja-JP" altLang="en-US" sz="1600" dirty="0">
                <a:solidFill>
                  <a:schemeClr val="tx1"/>
                </a:solidFill>
                <a:latin typeface="Meiryo UI" panose="020B0604030504040204" pitchFamily="50" charset="-128"/>
                <a:ea typeface="Meiryo UI" panose="020B0604030504040204" pitchFamily="50" charset="-128"/>
              </a:rPr>
              <a:t>や</a:t>
            </a:r>
            <a:r>
              <a:rPr lang="ja-JP" altLang="en-US" sz="1600" dirty="0" smtClean="0">
                <a:solidFill>
                  <a:schemeClr val="tx1"/>
                </a:solidFill>
                <a:latin typeface="Meiryo UI" panose="020B0604030504040204" pitchFamily="50" charset="-128"/>
                <a:ea typeface="Meiryo UI" panose="020B0604030504040204" pitchFamily="50" charset="-128"/>
              </a:rPr>
              <a:t>、検査体制の強化や積極的疫学調査による感染拡大を抑制する取組み、病床確保など</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入院医療体制の強化及び宿泊・自宅療養における対応の充実など今後の医療提供整備を図る。</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242160" y="508003"/>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dirty="0"/>
          </a:p>
        </p:txBody>
      </p:sp>
      <p:sp>
        <p:nvSpPr>
          <p:cNvPr id="2" name="大かっこ 1"/>
          <p:cNvSpPr/>
          <p:nvPr/>
        </p:nvSpPr>
        <p:spPr>
          <a:xfrm>
            <a:off x="242160" y="1579418"/>
            <a:ext cx="11575767" cy="942109"/>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481138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4541</TotalTime>
  <Words>958</Words>
  <Application>Microsoft Office PowerPoint</Application>
  <PresentationFormat>ワイド画面</PresentationFormat>
  <Paragraphs>57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奥山　善之</dc:creator>
  <cp:lastModifiedBy>國本　由衣</cp:lastModifiedBy>
  <cp:revision>73</cp:revision>
  <cp:lastPrinted>2021-04-13T18:43:48Z</cp:lastPrinted>
  <dcterms:created xsi:type="dcterms:W3CDTF">2020-07-15T08:05:42Z</dcterms:created>
  <dcterms:modified xsi:type="dcterms:W3CDTF">2021-06-16T01:19:05Z</dcterms:modified>
</cp:coreProperties>
</file>