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68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127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3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6579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947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873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354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40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192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795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78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756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900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CC97C-CDBA-4A16-8213-8F17F58AF7A0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36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CB75FF3-1E61-4DCE-9CEE-317111E8F15C}"/>
              </a:ext>
            </a:extLst>
          </p:cNvPr>
          <p:cNvSpPr txBox="1"/>
          <p:nvPr/>
        </p:nvSpPr>
        <p:spPr>
          <a:xfrm flipH="1">
            <a:off x="223472" y="712694"/>
            <a:ext cx="8680123" cy="9387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緊急事態宣言の延長を受け、府立学校においては引き続き教育活動等の制限を行う。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ただし、部活動については、この間の感染状況（クラスター発生状況）や活動状況等を踏まえ、以下のとおりとする。　</a:t>
            </a:r>
            <a:endParaRPr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0" y="-4601"/>
            <a:ext cx="9144000" cy="55793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緊急事態宣言の延長を受けた府立学校の教育活動について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14416" y="1751527"/>
            <a:ext cx="8638413" cy="42842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CB75FF3-1E61-4DCE-9CEE-317111E8F15C}"/>
              </a:ext>
            </a:extLst>
          </p:cNvPr>
          <p:cNvSpPr txBox="1"/>
          <p:nvPr/>
        </p:nvSpPr>
        <p:spPr>
          <a:xfrm flipH="1">
            <a:off x="314416" y="5962241"/>
            <a:ext cx="9054591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kumimoji="1" lang="en-US" altLang="ja-JP" sz="1600" dirty="0" smtClean="0"/>
          </a:p>
          <a:p>
            <a:pPr lvl="0" defTabSz="914400">
              <a:defRPr/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●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市町村立学校及び私立学校について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は、府立学校と同様の対応を要請。</a:t>
            </a:r>
            <a:endParaRPr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CB75FF3-1E61-4DCE-9CEE-317111E8F15C}"/>
              </a:ext>
            </a:extLst>
          </p:cNvPr>
          <p:cNvSpPr txBox="1"/>
          <p:nvPr/>
        </p:nvSpPr>
        <p:spPr>
          <a:xfrm flipH="1">
            <a:off x="407028" y="1963760"/>
            <a:ext cx="8423718" cy="37856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授業</a:t>
            </a:r>
            <a:endParaRPr lang="ja-JP" altLang="en-US" sz="16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分散登校や短縮授業は行わず、通常形態</a:t>
            </a:r>
            <a:r>
              <a:rPr lang="en-US" altLang="ja-JP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(1</a:t>
            </a: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教室</a:t>
            </a:r>
            <a:r>
              <a:rPr lang="en-US" altLang="ja-JP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人まで</a:t>
            </a:r>
            <a:r>
              <a:rPr lang="en-US" altLang="ja-JP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を継続</a:t>
            </a:r>
          </a:p>
          <a:p>
            <a:r>
              <a:rPr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ただし、感染リスクの高い活動は実施しない</a:t>
            </a:r>
          </a:p>
          <a:p>
            <a:r>
              <a:rPr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感染拡大により不安を感じて登校しない児童生徒等については、オンライン等を活用して十分な学習</a:t>
            </a:r>
            <a:endParaRPr lang="en-US" altLang="ja-JP" sz="16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支援を行う</a:t>
            </a:r>
            <a:endParaRPr lang="en-US" altLang="ja-JP" sz="16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16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■修学旅行、府県間の移動を伴う教育活動、府内における校外学習等</a:t>
            </a:r>
            <a:endParaRPr lang="ja-JP" altLang="en-US" sz="16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中止または</a:t>
            </a:r>
            <a:r>
              <a:rPr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延期</a:t>
            </a:r>
            <a:endParaRPr lang="en-US" altLang="ja-JP" sz="16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16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■部活動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原則休止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・ただし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、公式大会への出場等、学校が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必要がある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と判断する場合は、感染防止策を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徹底した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うえで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　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活動時間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を短縮して実施する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</a:t>
            </a:r>
            <a:r>
              <a:rPr kumimoji="1" lang="ja-JP" altLang="en-US" sz="16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また、この間、活動ができていない文化部</a:t>
            </a:r>
            <a:r>
              <a:rPr lang="ja-JP" altLang="en-US" sz="16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は、平日</a:t>
            </a:r>
            <a:r>
              <a:rPr lang="ja-JP" altLang="en-US" sz="16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16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限り活動時間を短縮して行う。</a:t>
            </a:r>
            <a:endParaRPr lang="en-US" altLang="ja-JP" sz="1600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なお、いずれの場合においても、感染リスクの高い活動は実施しない。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7678086" y="33300"/>
            <a:ext cx="1408331" cy="2970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資料２－３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280742" y="330361"/>
            <a:ext cx="21765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R3.5</a:t>
            </a:r>
            <a:r>
              <a:rPr lang="ja-JP" altLang="en-US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教育庁</a:t>
            </a:r>
            <a:endParaRPr kumimoji="1" lang="en-US" altLang="ja-JP" sz="1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534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2699</TotalTime>
  <Words>280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メイリオ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　雅也</dc:creator>
  <cp:revision>278</cp:revision>
  <cp:lastPrinted>2021-05-28T01:10:40Z</cp:lastPrinted>
  <dcterms:created xsi:type="dcterms:W3CDTF">2020-03-31T00:25:54Z</dcterms:created>
  <dcterms:modified xsi:type="dcterms:W3CDTF">2021-05-28T07:03:36Z</dcterms:modified>
</cp:coreProperties>
</file>