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1235$\doc\00%20&#23460;&#20849;&#36890;\!!&#26032;&#22411;&#12467;&#12525;&#12490;&#12454;&#12452;&#12523;&#12473;\33&#22806;&#20986;&#21177;&#26524;&#26908;&#35388;&#12288;&#12489;&#12467;&#12514;&#12288;Yahoo\&#39154;&#39135;&#24215;&#33256;&#26178;&#20241;&#26989;&#31561;&#29366;&#27841;\&#33256;&#26178;&#20241;&#26989;&#31561;&#12398;&#22679;&#21152;&#29366;&#27841;0305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1235$\doc\00%20&#23460;&#20849;&#36890;\!!&#26032;&#22411;&#12467;&#12525;&#12490;&#12454;&#12452;&#12523;&#12473;\33&#22806;&#20986;&#21177;&#26524;&#26908;&#35388;&#12288;&#12489;&#12467;&#12514;&#12288;Yahoo\&#39154;&#39135;&#24215;&#33256;&#26178;&#20241;&#26989;&#31561;&#29366;&#27841;\&#33256;&#26178;&#20241;&#26989;&#31561;&#12398;&#22679;&#21152;&#29366;&#27841;0305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1235$\doc\00%20&#23460;&#20849;&#36890;\!!&#26032;&#22411;&#12467;&#12525;&#12490;&#12454;&#12452;&#12523;&#12473;\33&#22806;&#20986;&#21177;&#26524;&#26908;&#35388;&#12288;&#12489;&#12467;&#12514;&#12288;Yahoo\&#39154;&#39135;&#24215;&#33256;&#26178;&#20241;&#26989;&#31561;&#29366;&#27841;\&#33256;&#26178;&#20241;&#26989;&#31561;&#12398;&#22679;&#21152;&#29366;&#27841;0305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1235$\doc\00%20&#23460;&#20849;&#36890;\!!&#26032;&#22411;&#12467;&#12525;&#12490;&#12454;&#12452;&#12523;&#12473;\33&#22806;&#20986;&#21177;&#26524;&#26908;&#35388;&#12288;&#12489;&#12467;&#12514;&#12288;Yahoo\&#39154;&#39135;&#24215;&#33256;&#26178;&#20241;&#26989;&#31561;&#29366;&#27841;\&#33256;&#26178;&#20241;&#26989;&#31561;&#12398;&#22679;&#21152;&#29366;&#27841;0305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47894922279007"/>
          <c:y val="5.2152124424441393E-2"/>
          <c:w val="0.77902650810548701"/>
          <c:h val="0.767685991200215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Sheet1!$F$2</c:f>
              <c:strCache>
                <c:ptCount val="1"/>
                <c:pt idx="0">
                  <c:v>見回り店舗数
(まん防措置期間)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Sheet1!$C$3</c:f>
              <c:numCache>
                <c:formatCode>General</c:formatCode>
                <c:ptCount val="1"/>
                <c:pt idx="0">
                  <c:v>14862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75-4765-A987-ED4893135F29}"/>
            </c:ext>
          </c:extLst>
        </c:ser>
        <c:ser>
          <c:idx val="1"/>
          <c:order val="1"/>
          <c:tx>
            <c:strRef>
              <c:f>Sheet1!$F$3</c:f>
              <c:strCache>
                <c:ptCount val="1"/>
                <c:pt idx="0">
                  <c:v>臨時休業等
(まん防措置期間)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3.0071185837087103E-3"/>
                  <c:y val="4.174941213869088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8C6-46C2-9291-678FA586A959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Sheet1!$C$4</c:f>
              <c:numCache>
                <c:formatCode>General</c:formatCode>
                <c:ptCount val="1"/>
                <c:pt idx="0">
                  <c:v>3267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75-4765-A987-ED4893135F2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5613184"/>
        <c:axId val="175616096"/>
      </c:barChart>
      <c:catAx>
        <c:axId val="175613184"/>
        <c:scaling>
          <c:orientation val="minMax"/>
        </c:scaling>
        <c:delete val="1"/>
        <c:axPos val="b"/>
        <c:majorTickMark val="none"/>
        <c:minorTickMark val="none"/>
        <c:tickLblPos val="nextTo"/>
        <c:crossAx val="175616096"/>
        <c:crosses val="autoZero"/>
        <c:auto val="1"/>
        <c:lblAlgn val="ctr"/>
        <c:lblOffset val="100"/>
        <c:noMultiLvlLbl val="0"/>
      </c:catAx>
      <c:valAx>
        <c:axId val="175616096"/>
        <c:scaling>
          <c:orientation val="minMax"/>
          <c:max val="3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5613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6356991858522411"/>
          <c:y val="0.808464216644603"/>
          <c:w val="0.54423177353643348"/>
          <c:h val="0.189058730683741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257960011804099E-2"/>
          <c:y val="4.7330165340495986E-2"/>
          <c:w val="0.6503062139644824"/>
          <c:h val="0.7676519156012015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Sheet1!$G$2</c:f>
              <c:strCache>
                <c:ptCount val="1"/>
                <c:pt idx="0">
                  <c:v>見回り店舗数
(緊急事態措置期間)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Sheet1!$D$3</c:f>
              <c:numCache>
                <c:formatCode>General</c:formatCode>
                <c:ptCount val="1"/>
                <c:pt idx="0">
                  <c:v>26674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AB-4698-BD49-93D39169D03B}"/>
            </c:ext>
          </c:extLst>
        </c:ser>
        <c:ser>
          <c:idx val="3"/>
          <c:order val="1"/>
          <c:tx>
            <c:strRef>
              <c:f>Sheet1!$G$3</c:f>
              <c:strCache>
                <c:ptCount val="1"/>
                <c:pt idx="0">
                  <c:v>臨時休業等
(緊急事態措置期間)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Sheet1!$D$4</c:f>
              <c:numCache>
                <c:formatCode>General</c:formatCode>
                <c:ptCount val="1"/>
                <c:pt idx="0">
                  <c:v>20441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AB-4698-BD49-93D39169D0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5613184"/>
        <c:axId val="175616096"/>
      </c:barChart>
      <c:catAx>
        <c:axId val="175613184"/>
        <c:scaling>
          <c:orientation val="minMax"/>
        </c:scaling>
        <c:delete val="1"/>
        <c:axPos val="b"/>
        <c:majorTickMark val="none"/>
        <c:minorTickMark val="none"/>
        <c:tickLblPos val="nextTo"/>
        <c:crossAx val="175616096"/>
        <c:crosses val="autoZero"/>
        <c:auto val="1"/>
        <c:lblAlgn val="ctr"/>
        <c:lblOffset val="100"/>
        <c:noMultiLvlLbl val="0"/>
      </c:catAx>
      <c:valAx>
        <c:axId val="17561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5613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0816741716851239"/>
          <c:y val="0.80110827776891447"/>
          <c:w val="0.49568241196168139"/>
          <c:h val="0.18448668284317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defRPr>
            </a:pPr>
            <a:r>
              <a:rPr lang="ja-JP" altLang="en-US" dirty="0"/>
              <a:t>まん延防止等重点措置
（</a:t>
            </a:r>
            <a:r>
              <a:rPr lang="en-US" altLang="ja-JP" dirty="0" smtClean="0"/>
              <a:t>4/5</a:t>
            </a:r>
            <a:r>
              <a:rPr lang="ja-JP" altLang="en-US" dirty="0" smtClean="0"/>
              <a:t>～</a:t>
            </a:r>
            <a:r>
              <a:rPr lang="en-US" altLang="ja-JP" dirty="0" smtClean="0"/>
              <a:t>4/24</a:t>
            </a:r>
            <a:r>
              <a:rPr lang="ja-JP" altLang="en-US" dirty="0"/>
              <a:t>）</a:t>
            </a:r>
          </a:p>
        </c:rich>
      </c:tx>
      <c:layout>
        <c:manualLayout>
          <c:xMode val="edge"/>
          <c:yMode val="edge"/>
          <c:x val="0.29816943384672107"/>
          <c:y val="0.177091994222407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6586239923039515"/>
          <c:y val="0.25856412161709164"/>
          <c:w val="0.35678675903635731"/>
          <c:h val="0.65054114902303883"/>
        </c:manualLayout>
      </c:layout>
      <c:pieChart>
        <c:varyColors val="1"/>
        <c:ser>
          <c:idx val="0"/>
          <c:order val="0"/>
          <c:tx>
            <c:strRef>
              <c:f>Sheet1!$B$7</c:f>
              <c:strCache>
                <c:ptCount val="1"/>
                <c:pt idx="0">
                  <c:v>まん延防止等重点措置
（4/5-4/24）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4FE-46D5-B204-3BC92900B575}"/>
              </c:ext>
            </c:extLst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4FE-46D5-B204-3BC92900B57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4FE-46D5-B204-3BC92900B575}"/>
                </c:ext>
              </c:extLst>
            </c:dLbl>
            <c:dLbl>
              <c:idx val="1"/>
              <c:layout>
                <c:manualLayout>
                  <c:x val="0.12958899668489321"/>
                  <c:y val="-0.1211088870803363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4FE-46D5-B204-3BC92900B5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Sheet1!$D$6:$E$6</c:f>
              <c:strCache>
                <c:ptCount val="2"/>
                <c:pt idx="0">
                  <c:v>臨時休業等</c:v>
                </c:pt>
                <c:pt idx="1">
                  <c:v>営業等</c:v>
                </c:pt>
              </c:strCache>
            </c:strRef>
          </c:cat>
          <c:val>
            <c:numRef>
              <c:f>Sheet1!$D$7:$E$7</c:f>
              <c:numCache>
                <c:formatCode>General</c:formatCode>
                <c:ptCount val="2"/>
                <c:pt idx="0">
                  <c:v>3267</c:v>
                </c:pt>
                <c:pt idx="1">
                  <c:v>11595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4FE-46D5-B204-3BC92900B5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defRPr>
            </a:pPr>
            <a:endParaRPr lang="ja-JP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defRPr>
            </a:pPr>
            <a:endParaRPr lang="ja-JP"/>
          </a:p>
        </c:txPr>
      </c:legendEntry>
      <c:layout>
        <c:manualLayout>
          <c:xMode val="edge"/>
          <c:yMode val="edge"/>
          <c:x val="0.37625428956170454"/>
          <c:y val="0.79306783136299641"/>
          <c:w val="0.331091389516041"/>
          <c:h val="0.154939157932375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defRPr>
            </a:pPr>
            <a:r>
              <a:rPr lang="zh-TW" altLang="en-US" dirty="0"/>
              <a:t>緊急事態措置
（</a:t>
            </a:r>
            <a:r>
              <a:rPr lang="en-US" altLang="zh-TW" dirty="0" smtClean="0"/>
              <a:t>4/25</a:t>
            </a:r>
            <a:r>
              <a:rPr lang="ja-JP" altLang="en-US" dirty="0" smtClean="0"/>
              <a:t>～</a:t>
            </a:r>
            <a:r>
              <a:rPr lang="zh-TW" altLang="en-US" dirty="0" smtClean="0"/>
              <a:t>）</a:t>
            </a:r>
            <a:endParaRPr lang="zh-TW" altLang="en-US" dirty="0"/>
          </a:p>
        </c:rich>
      </c:tx>
      <c:layout>
        <c:manualLayout>
          <c:xMode val="edge"/>
          <c:yMode val="edge"/>
          <c:x val="0.3559764314468432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3335494218700229"/>
          <c:y val="0.24486269991090642"/>
          <c:w val="0.49821430282679485"/>
          <c:h val="0.46439322290184398"/>
        </c:manualLayout>
      </c:layout>
      <c:pieChart>
        <c:varyColors val="1"/>
        <c:ser>
          <c:idx val="0"/>
          <c:order val="0"/>
          <c:tx>
            <c:strRef>
              <c:f>Sheet1!$B$8</c:f>
              <c:strCache>
                <c:ptCount val="1"/>
                <c:pt idx="0">
                  <c:v>緊急事態措置
（4/25-）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569-4D89-ACB1-0060432379AC}"/>
              </c:ext>
            </c:extLst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569-4D89-ACB1-0060432379AC}"/>
              </c:ext>
            </c:extLst>
          </c:dPt>
          <c:dLbls>
            <c:dLbl>
              <c:idx val="0"/>
              <c:layout>
                <c:manualLayout>
                  <c:x val="-0.17415115393141425"/>
                  <c:y val="-0.1270059678257269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569-4D89-ACB1-0060432379AC}"/>
                </c:ext>
              </c:extLst>
            </c:dLbl>
            <c:dLbl>
              <c:idx val="1"/>
              <c:layout>
                <c:manualLayout>
                  <c:x val="0.15327234420668495"/>
                  <c:y val="0.1220338935358461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569-4D89-ACB1-0060432379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Sheet1!$D$6:$E$6</c:f>
              <c:strCache>
                <c:ptCount val="2"/>
                <c:pt idx="0">
                  <c:v>臨時休業等</c:v>
                </c:pt>
                <c:pt idx="1">
                  <c:v>営業等</c:v>
                </c:pt>
              </c:strCache>
            </c:strRef>
          </c:cat>
          <c:val>
            <c:numRef>
              <c:f>Sheet1!$D$8:$E$8</c:f>
              <c:numCache>
                <c:formatCode>General</c:formatCode>
                <c:ptCount val="2"/>
                <c:pt idx="0">
                  <c:v>20441</c:v>
                </c:pt>
                <c:pt idx="1">
                  <c:v>6233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69-4D89-ACB1-0060432379A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20630676732655"/>
          <c:y val="0.77626529282948031"/>
          <c:w val="0.53007281167286691"/>
          <c:h val="7.39908367184404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17BA1-D3D7-45E2-970A-CB7C24E57292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8E667-37A0-4A31-803A-441A98B804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564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BC7D-4C91-49C1-BD99-232958E3C57E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14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5619-2BD6-423F-8C55-FD16FB3D9C8F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79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614B-D2D5-4A6B-83D3-C589AC5F2E84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17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E0D3-7167-4D7D-B38F-BA45394410F0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4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ECAD-72BE-447E-893D-02EC0E6C07DA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76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6E6-3B54-4518-8500-A679242D8DE5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26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C598-779B-4446-A9A7-B0FAA4B43332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62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73AB-239A-4D36-B4CD-8C274AE5AFBB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5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8CA-C157-4E9E-A2BE-9C4676C62C41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11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F96C-CE19-4B1A-BB77-F6539E66B1A9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18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2A49-794C-4F63-9BD7-CC4A8D093EA2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36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16DFF-38CA-4EC3-A18F-AE4E183F6ACD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33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6232"/>
            <a:ext cx="12191999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飲食店における臨時休業等の増加状況について</a:t>
            </a:r>
            <a:endParaRPr lang="ja-JP" altLang="en-US" sz="24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464520"/>
            <a:ext cx="12192000" cy="7591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感染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防止対策の徹底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及び措置の要請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遵守の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ため個別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店舗訪問を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実施した「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昼の見回り調査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」において、まん延防止等重点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600"/>
              </a:lnSpc>
            </a:pP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措置期間と現在の緊急事態措置期間の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大阪市内の店舗における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臨時休業等の状況を比較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245657" y="1721711"/>
            <a:ext cx="5773004" cy="4055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フローチャート: 代替処理 25"/>
          <p:cNvSpPr/>
          <p:nvPr/>
        </p:nvSpPr>
        <p:spPr>
          <a:xfrm>
            <a:off x="1302307" y="1473327"/>
            <a:ext cx="3733335" cy="396000"/>
          </a:xfrm>
          <a:prstGeom prst="flowChartAlternateProcess">
            <a:avLst/>
          </a:prstGeom>
          <a:solidFill>
            <a:srgbClr val="FFC000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まん延防止等重点措置期間</a:t>
            </a:r>
            <a:endParaRPr lang="ja-JP" altLang="ja-JP" sz="22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193155" y="1721711"/>
            <a:ext cx="5773004" cy="4055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ローチャート: 代替処理 9"/>
          <p:cNvSpPr/>
          <p:nvPr/>
        </p:nvSpPr>
        <p:spPr>
          <a:xfrm>
            <a:off x="7414209" y="1486774"/>
            <a:ext cx="3302590" cy="396000"/>
          </a:xfrm>
          <a:prstGeom prst="flowChartAlternateProcess">
            <a:avLst/>
          </a:prstGeom>
          <a:solidFill>
            <a:srgbClr val="FF0000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緊急事態措置期間</a:t>
            </a:r>
            <a:endParaRPr lang="ja-JP" altLang="ja-JP" sz="22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70742" y="1904105"/>
            <a:ext cx="5747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■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期間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：４月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５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日～４月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24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■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店舗販売・店舗無し等を除く見回り店舗数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14,862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■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臨時休業等による不在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3,267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 ⇒ 臨時休業率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22.0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％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243283" y="1912348"/>
            <a:ext cx="5817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■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期間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：４月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日～</a:t>
            </a:r>
            <a:r>
              <a:rPr lang="ja-JP" altLang="en-US" sz="16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５月１１日</a:t>
            </a:r>
            <a:endParaRPr lang="en-US" altLang="ja-JP" sz="16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■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店舗販売・店舗無し等を除く見回り店舗数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26,674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</a:t>
            </a:r>
            <a:endParaRPr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■</a:t>
            </a:r>
            <a:r>
              <a:rPr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臨時休業等による不在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  <a:r>
              <a:rPr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20,441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 ⇒ 臨時休業率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76.6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％ 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10800000">
            <a:off x="2419844" y="5898015"/>
            <a:ext cx="7060329" cy="213231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74447" y="6080188"/>
            <a:ext cx="11695330" cy="75918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緊急事態措置期間は、酒類提供を行う場合は施設の休止を要請したことにより、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見回り店舗の約３／４以上の店舗で、</a:t>
            </a:r>
            <a:endParaRPr lang="en-US" altLang="ja-JP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600"/>
              </a:lnSpc>
            </a:pPr>
            <a:r>
              <a:rPr lang="ja-JP" altLang="en-US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臨時休業等を確認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まん延防止等重点措置期間と比較し、</a:t>
            </a:r>
            <a:r>
              <a:rPr lang="ja-JP" altLang="en-US" b="1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臨時休業等の割合が急増。</a:t>
            </a:r>
            <a:endParaRPr lang="en-US" altLang="ja-JP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20" name="グラフ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666544"/>
              </p:ext>
            </p:extLst>
          </p:nvPr>
        </p:nvGraphicFramePr>
        <p:xfrm>
          <a:off x="245657" y="2735102"/>
          <a:ext cx="4223312" cy="3041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グラフ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5995358"/>
              </p:ext>
            </p:extLst>
          </p:nvPr>
        </p:nvGraphicFramePr>
        <p:xfrm>
          <a:off x="6243283" y="2743345"/>
          <a:ext cx="4871185" cy="3033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" name="グラフ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9592249"/>
              </p:ext>
            </p:extLst>
          </p:nvPr>
        </p:nvGraphicFramePr>
        <p:xfrm>
          <a:off x="3037649" y="2367336"/>
          <a:ext cx="3775444" cy="3409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4" name="グラフ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9030733"/>
              </p:ext>
            </p:extLst>
          </p:nvPr>
        </p:nvGraphicFramePr>
        <p:xfrm>
          <a:off x="9385692" y="2933982"/>
          <a:ext cx="2684085" cy="2843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サブタイトル 2"/>
          <p:cNvSpPr txBox="1">
            <a:spLocks/>
          </p:cNvSpPr>
          <p:nvPr/>
        </p:nvSpPr>
        <p:spPr>
          <a:xfrm>
            <a:off x="10610210" y="96473"/>
            <a:ext cx="1501957" cy="285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112542" tIns="56271" rIns="112542" bIns="56271" rtlCol="0" anchor="ctr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資料１</a:t>
            </a:r>
            <a:r>
              <a:rPr lang="en-US" altLang="ja-JP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-</a:t>
            </a:r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５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5290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</TotalTime>
  <Words>244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NK-B</vt:lpstr>
      <vt:lpstr>UD デジタル 教科書体 NK-R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287</cp:revision>
  <cp:lastPrinted>2021-05-28T01:26:54Z</cp:lastPrinted>
  <dcterms:created xsi:type="dcterms:W3CDTF">2021-04-05T13:06:10Z</dcterms:created>
  <dcterms:modified xsi:type="dcterms:W3CDTF">2021-05-28T06:23:43Z</dcterms:modified>
</cp:coreProperties>
</file>