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7BA1-D3D7-45E2-970A-CB7C24E57292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8E667-37A0-4A31-803A-441A98B80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64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BC7D-4C91-49C1-BD99-232958E3C57E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5619-2BD6-423F-8C55-FD16FB3D9C8F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79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614B-D2D5-4A6B-83D3-C589AC5F2E84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1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E0D3-7167-4D7D-B38F-BA45394410F0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4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ECAD-72BE-447E-893D-02EC0E6C07DA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76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76E6-3B54-4518-8500-A679242D8DE5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2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C598-779B-4446-A9A7-B0FAA4B43332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62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373AB-239A-4D36-B4CD-8C274AE5AFBB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5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68CA-C157-4E9E-A2BE-9C4676C62C41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F96C-CE19-4B1A-BB77-F6539E66B1A9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18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2A49-794C-4F63-9BD7-CC4A8D093EA2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3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6DFF-38CA-4EC3-A18F-AE4E183F6ACD}" type="datetime3">
              <a:rPr kumimoji="1" lang="ja-JP" altLang="en-US" smtClean="0"/>
              <a:t>令和3年5月28日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2FA2-BC9A-47D4-898D-1328FFDC8D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33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56468" y="11282249"/>
            <a:ext cx="5649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割合は、調査店舗数を母数としている</a:t>
            </a:r>
            <a:endParaRPr kumimoji="1" lang="en-US" altLang="ja-JP" sz="14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大阪市内は４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５から、大阪市外は４</a:t>
            </a:r>
            <a:r>
              <a:rPr lang="en-US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/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３０から見回り実施</a:t>
            </a:r>
            <a:endParaRPr kumimoji="1" lang="en-US" altLang="ja-JP" sz="14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" y="6232"/>
            <a:ext cx="12191999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感染に強い飲食</a:t>
            </a:r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に向けた「見回り隊」について（昼間の見回り調査）</a:t>
            </a:r>
            <a:endParaRPr lang="ja-JP" altLang="en-US" sz="2400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3489" y="912395"/>
            <a:ext cx="11878678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dirty="0" smtClean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</a:t>
            </a:r>
            <a:r>
              <a:rPr lang="ja-JP" altLang="en-US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府内の飲食店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時以降通常開店する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店舗等を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除く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約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7.5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万店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を対象に、感染防止対策の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徹底及び措置内容の要請遵守のため</a:t>
            </a:r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、市町村と連携し、個別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店舗訪問</a:t>
            </a:r>
            <a:r>
              <a:rPr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実施済。</a:t>
            </a:r>
            <a:endParaRPr lang="ja-JP" altLang="ja-JP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68967" y="6473973"/>
            <a:ext cx="2743200" cy="365125"/>
          </a:xfrm>
        </p:spPr>
        <p:txBody>
          <a:bodyPr/>
          <a:lstStyle/>
          <a:p>
            <a:fld id="{885B2FA2-BC9A-47D4-898D-1328FFDC8D83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10610210" y="96473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</a:t>
            </a:r>
            <a:r>
              <a:rPr lang="en-US" altLang="ja-JP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377586"/>
              </p:ext>
            </p:extLst>
          </p:nvPr>
        </p:nvGraphicFramePr>
        <p:xfrm>
          <a:off x="233489" y="1644147"/>
          <a:ext cx="11878678" cy="47562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04329">
                  <a:extLst>
                    <a:ext uri="{9D8B030D-6E8A-4147-A177-3AD203B41FA5}">
                      <a16:colId xmlns:a16="http://schemas.microsoft.com/office/drawing/2014/main" val="1661096266"/>
                    </a:ext>
                  </a:extLst>
                </a:gridCol>
                <a:gridCol w="1168402">
                  <a:extLst>
                    <a:ext uri="{9D8B030D-6E8A-4147-A177-3AD203B41FA5}">
                      <a16:colId xmlns:a16="http://schemas.microsoft.com/office/drawing/2014/main" val="3767470958"/>
                    </a:ext>
                  </a:extLst>
                </a:gridCol>
                <a:gridCol w="1208128">
                  <a:extLst>
                    <a:ext uri="{9D8B030D-6E8A-4147-A177-3AD203B41FA5}">
                      <a16:colId xmlns:a16="http://schemas.microsoft.com/office/drawing/2014/main" val="1672504347"/>
                    </a:ext>
                  </a:extLst>
                </a:gridCol>
                <a:gridCol w="1137159">
                  <a:extLst>
                    <a:ext uri="{9D8B030D-6E8A-4147-A177-3AD203B41FA5}">
                      <a16:colId xmlns:a16="http://schemas.microsoft.com/office/drawing/2014/main" val="2432024245"/>
                    </a:ext>
                  </a:extLst>
                </a:gridCol>
                <a:gridCol w="1231923">
                  <a:extLst>
                    <a:ext uri="{9D8B030D-6E8A-4147-A177-3AD203B41FA5}">
                      <a16:colId xmlns:a16="http://schemas.microsoft.com/office/drawing/2014/main" val="3862191169"/>
                    </a:ext>
                  </a:extLst>
                </a:gridCol>
                <a:gridCol w="1475500">
                  <a:extLst>
                    <a:ext uri="{9D8B030D-6E8A-4147-A177-3AD203B41FA5}">
                      <a16:colId xmlns:a16="http://schemas.microsoft.com/office/drawing/2014/main" val="4185748728"/>
                    </a:ext>
                  </a:extLst>
                </a:gridCol>
                <a:gridCol w="1369160">
                  <a:extLst>
                    <a:ext uri="{9D8B030D-6E8A-4147-A177-3AD203B41FA5}">
                      <a16:colId xmlns:a16="http://schemas.microsoft.com/office/drawing/2014/main" val="2049506520"/>
                    </a:ext>
                  </a:extLst>
                </a:gridCol>
                <a:gridCol w="1043189">
                  <a:extLst>
                    <a:ext uri="{9D8B030D-6E8A-4147-A177-3AD203B41FA5}">
                      <a16:colId xmlns:a16="http://schemas.microsoft.com/office/drawing/2014/main" val="799547810"/>
                    </a:ext>
                  </a:extLst>
                </a:gridCol>
                <a:gridCol w="1017431">
                  <a:extLst>
                    <a:ext uri="{9D8B030D-6E8A-4147-A177-3AD203B41FA5}">
                      <a16:colId xmlns:a16="http://schemas.microsoft.com/office/drawing/2014/main" val="3274664961"/>
                    </a:ext>
                  </a:extLst>
                </a:gridCol>
                <a:gridCol w="1023457">
                  <a:extLst>
                    <a:ext uri="{9D8B030D-6E8A-4147-A177-3AD203B41FA5}">
                      <a16:colId xmlns:a16="http://schemas.microsoft.com/office/drawing/2014/main" val="506222711"/>
                    </a:ext>
                  </a:extLst>
                </a:gridCol>
              </a:tblGrid>
              <a:tr h="493683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見回り店舗数　</a:t>
                      </a:r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74,422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　（①＋②＋③＋④）</a:t>
                      </a:r>
                      <a:endParaRPr kumimoji="1" lang="ja-JP" altLang="en-US" sz="14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6706517"/>
                  </a:ext>
                </a:extLst>
              </a:tr>
              <a:tr h="495572"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訪問店舗数</a:t>
                      </a:r>
                      <a:r>
                        <a:rPr kumimoji="1" lang="ja-JP" altLang="en-US" sz="1800" baseline="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 </a:t>
                      </a:r>
                      <a:r>
                        <a:rPr kumimoji="1" lang="en-US" altLang="ja-JP" sz="1800" baseline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21,713</a:t>
                      </a:r>
                      <a:r>
                        <a:rPr kumimoji="1" lang="ja-JP" altLang="en-US" sz="180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（①＋②）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③臨時休業等に</a:t>
                      </a: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よる不在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④店頭販売・店舗無し等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6744875"/>
                  </a:ext>
                </a:extLst>
              </a:tr>
              <a:tr h="628650"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①調査店舗数  </a:t>
                      </a:r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21,120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店　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②協力いただけなかった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5671422"/>
                  </a:ext>
                </a:extLst>
              </a:tr>
              <a:tr h="509386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アクリル板の設置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（座席間隔の確保）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消毒液の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設置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換気の徹底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マスク会食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の徹底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酒類等の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提供の禁止</a:t>
                      </a: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593</a:t>
                      </a: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endParaRPr lang="ja-JP" altLang="en-US" sz="16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36,576</a:t>
                      </a:r>
                      <a:endParaRPr kumimoji="1" lang="en-US" altLang="ja-JP" sz="1600" dirty="0" smtClean="0">
                        <a:latin typeface="+mn-lt"/>
                        <a:ea typeface="+mn-ea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16,133</a:t>
                      </a:r>
                      <a:endParaRPr lang="ja-JP" altLang="en-US" sz="16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063023"/>
                  </a:ext>
                </a:extLst>
              </a:tr>
              <a:tr h="135686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定期的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な換気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CO2</a:t>
                      </a:r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ｾﾝｻｰ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の設置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364463"/>
                  </a:ext>
                </a:extLst>
              </a:tr>
              <a:tr h="579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アクリル板の設置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座席間隔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の確保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255450"/>
                  </a:ext>
                </a:extLst>
              </a:tr>
              <a:tr h="5093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目視・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目視・</a:t>
                      </a:r>
                      <a:endParaRPr kumimoji="1" lang="en-US" altLang="ja-JP" sz="1800" dirty="0" smtClean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聞き取り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253532"/>
                  </a:ext>
                </a:extLst>
              </a:tr>
              <a:tr h="5093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12,708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18,036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20,639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20,534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10,340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18,196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12,055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924966"/>
                  </a:ext>
                </a:extLst>
              </a:tr>
              <a:tr h="5093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60.2%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85.4%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97.7%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97.2%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49.0%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86.2%</a:t>
                      </a:r>
                      <a:endParaRPr kumimoji="1" lang="ja-JP" altLang="en-US" sz="1800" dirty="0"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96.1%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433181"/>
                  </a:ext>
                </a:extLst>
              </a:tr>
            </a:tbl>
          </a:graphicData>
        </a:graphic>
      </p:graphicFrame>
      <p:sp>
        <p:nvSpPr>
          <p:cNvPr id="10" name="フローチャート: 代替処理 9"/>
          <p:cNvSpPr/>
          <p:nvPr/>
        </p:nvSpPr>
        <p:spPr>
          <a:xfrm>
            <a:off x="60184" y="485568"/>
            <a:ext cx="5606519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まん延防止等重点措置・緊急事態措置期間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63672" y="641026"/>
            <a:ext cx="2759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日）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184" y="6531060"/>
            <a:ext cx="9135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「酒類等の提供の禁止」は、緊急事態措置期間中に調査した店舗を母数とする。</a:t>
            </a:r>
            <a:endParaRPr lang="en-US" altLang="ja-JP" sz="14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746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1288</TotalTime>
  <Words>269</Words>
  <Application>Microsoft Office PowerPoint</Application>
  <PresentationFormat>ワイド画面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UD デジタル 教科書体 NK-R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revision>190</cp:revision>
  <cp:lastPrinted>2021-05-28T01:30:20Z</cp:lastPrinted>
  <dcterms:created xsi:type="dcterms:W3CDTF">2021-04-05T13:06:10Z</dcterms:created>
  <dcterms:modified xsi:type="dcterms:W3CDTF">2021-05-28T02:12:13Z</dcterms:modified>
</cp:coreProperties>
</file>