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3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5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912" y="90"/>
      </p:cViewPr>
      <p:guideLst>
        <p:guide orient="horz" pos="1933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434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831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754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848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3075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514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472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011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630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066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657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B4E6E-616C-45F9-9E14-12F6B9E28F05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9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" y="12817"/>
            <a:ext cx="9905999" cy="392415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95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営業時間短縮要請の実効性確保に向けた取組み</a:t>
            </a:r>
          </a:p>
        </p:txBody>
      </p:sp>
      <p:sp>
        <p:nvSpPr>
          <p:cNvPr id="26" name="Freeform 13"/>
          <p:cNvSpPr>
            <a:spLocks/>
          </p:cNvSpPr>
          <p:nvPr/>
        </p:nvSpPr>
        <p:spPr bwMode="auto">
          <a:xfrm>
            <a:off x="2082470" y="2128037"/>
            <a:ext cx="142513" cy="117000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ja-JP" altLang="en-US" sz="1300"/>
          </a:p>
        </p:txBody>
      </p:sp>
      <p:sp>
        <p:nvSpPr>
          <p:cNvPr id="96" name="Rectangle 7"/>
          <p:cNvSpPr>
            <a:spLocks noChangeArrowheads="1"/>
          </p:cNvSpPr>
          <p:nvPr/>
        </p:nvSpPr>
        <p:spPr bwMode="auto">
          <a:xfrm>
            <a:off x="5334123" y="2020053"/>
            <a:ext cx="1170000" cy="131625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④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協力要請の文書通知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3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１２７店舗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3" name="Freeform 13"/>
          <p:cNvSpPr>
            <a:spLocks/>
          </p:cNvSpPr>
          <p:nvPr/>
        </p:nvSpPr>
        <p:spPr bwMode="auto">
          <a:xfrm>
            <a:off x="5163533" y="2139144"/>
            <a:ext cx="146250" cy="117000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ja-JP" altLang="en-US" sz="1300"/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3662651" y="1977184"/>
            <a:ext cx="1462500" cy="131625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未協力店舗への実地調査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（府による指導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・助言）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7" name="Rectangle 7"/>
          <p:cNvSpPr>
            <a:spLocks noChangeArrowheads="1"/>
          </p:cNvSpPr>
          <p:nvPr/>
        </p:nvSpPr>
        <p:spPr bwMode="auto">
          <a:xfrm>
            <a:off x="2257485" y="1964941"/>
            <a:ext cx="1170000" cy="131625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未協力確認済店舗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（架電による確認）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8" name="Freeform 13"/>
          <p:cNvSpPr>
            <a:spLocks/>
          </p:cNvSpPr>
          <p:nvPr/>
        </p:nvSpPr>
        <p:spPr bwMode="auto">
          <a:xfrm>
            <a:off x="3465469" y="2082487"/>
            <a:ext cx="146250" cy="117000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ja-JP" altLang="en-US" sz="1463"/>
          </a:p>
        </p:txBody>
      </p:sp>
      <p:sp>
        <p:nvSpPr>
          <p:cNvPr id="61" name="Rectangle 7"/>
          <p:cNvSpPr>
            <a:spLocks noChangeArrowheads="1"/>
          </p:cNvSpPr>
          <p:nvPr/>
        </p:nvSpPr>
        <p:spPr bwMode="auto">
          <a:xfrm>
            <a:off x="6784776" y="2040982"/>
            <a:ext cx="1111500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⑤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個別店舗への要請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事前通知</a:t>
            </a:r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</a:p>
          <a:p>
            <a:pPr algn="ctr"/>
            <a:r>
              <a:rPr lang="ja-JP" altLang="en-US" sz="13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４７店舗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5971804" y="4331049"/>
            <a:ext cx="1023750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⑨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営業時間短縮命令（通知）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4727344" y="4331049"/>
            <a:ext cx="1023750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⑧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弁明の機会の付与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</a:t>
            </a:r>
            <a:r>
              <a:rPr lang="en-US" altLang="ja-JP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2W</a:t>
            </a:r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en-US" altLang="ja-JP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17</a:t>
            </a:r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en-US" altLang="ja-JP" sz="731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731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うち</a:t>
            </a:r>
            <a:r>
              <a:rPr lang="en-US" altLang="ja-JP" sz="731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lang="ja-JP" altLang="en-US" sz="731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店舗は要請に応じる旨回答</a:t>
            </a:r>
            <a:endParaRPr lang="en-US" altLang="ja-JP" sz="731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7239331" y="4319725"/>
            <a:ext cx="1170000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50" tIns="29250" rIns="29250" bIns="29250" rtlCol="0" anchor="t"/>
          <a:lstStyle/>
          <a:p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⑩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店舗への現地確認（命令違反の確認）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8627803" y="4320922"/>
            <a:ext cx="994500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⑪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地方裁判所へ通知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（過料）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2967714" y="4344718"/>
            <a:ext cx="1082250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⑦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営業時間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短縮命令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en-US" altLang="ja-JP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事前通知</a:t>
            </a:r>
            <a:r>
              <a:rPr lang="en-US" altLang="ja-JP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</a:p>
          <a:p>
            <a:pPr algn="ctr"/>
            <a:r>
              <a:rPr lang="en-US" altLang="ja-JP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17</a:t>
            </a:r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r"/>
            <a:endParaRPr lang="en-US" altLang="ja-JP" sz="1138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0" name="二等辺三角形 69"/>
          <p:cNvSpPr/>
          <p:nvPr/>
        </p:nvSpPr>
        <p:spPr>
          <a:xfrm rot="5400000">
            <a:off x="4016939" y="4944343"/>
            <a:ext cx="1170000" cy="11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1" name="Freeform 13"/>
          <p:cNvSpPr>
            <a:spLocks/>
          </p:cNvSpPr>
          <p:nvPr/>
        </p:nvSpPr>
        <p:spPr bwMode="auto">
          <a:xfrm>
            <a:off x="6549920" y="2155131"/>
            <a:ext cx="131841" cy="117000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ja-JP" altLang="en-US" sz="1300"/>
          </a:p>
        </p:txBody>
      </p:sp>
      <p:sp>
        <p:nvSpPr>
          <p:cNvPr id="72" name="Freeform 13"/>
          <p:cNvSpPr>
            <a:spLocks/>
          </p:cNvSpPr>
          <p:nvPr/>
        </p:nvSpPr>
        <p:spPr bwMode="auto">
          <a:xfrm>
            <a:off x="8296809" y="2179926"/>
            <a:ext cx="146250" cy="117000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ja-JP" altLang="en-US" sz="1300"/>
          </a:p>
        </p:txBody>
      </p:sp>
      <p:sp>
        <p:nvSpPr>
          <p:cNvPr id="73" name="Rectangle 7"/>
          <p:cNvSpPr>
            <a:spLocks noChangeArrowheads="1"/>
          </p:cNvSpPr>
          <p:nvPr/>
        </p:nvSpPr>
        <p:spPr bwMode="auto">
          <a:xfrm>
            <a:off x="8448435" y="2057821"/>
            <a:ext cx="1053000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⑥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個別店舗への要請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通知</a:t>
            </a:r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</a:p>
          <a:p>
            <a:pPr algn="ctr"/>
            <a:r>
              <a:rPr lang="ja-JP" altLang="en-US" sz="13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４２店舗</a:t>
            </a:r>
            <a:endParaRPr lang="ja-JP" altLang="en-US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7" name="二等辺三角形 86"/>
          <p:cNvSpPr/>
          <p:nvPr/>
        </p:nvSpPr>
        <p:spPr>
          <a:xfrm rot="5400000">
            <a:off x="5284840" y="4944343"/>
            <a:ext cx="1170000" cy="11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8" name="二等辺三角形 87"/>
          <p:cNvSpPr/>
          <p:nvPr/>
        </p:nvSpPr>
        <p:spPr>
          <a:xfrm rot="5400000">
            <a:off x="6518835" y="4944343"/>
            <a:ext cx="1170000" cy="11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9" name="二等辺三角形 88"/>
          <p:cNvSpPr/>
          <p:nvPr/>
        </p:nvSpPr>
        <p:spPr>
          <a:xfrm rot="5400000">
            <a:off x="7935487" y="4907968"/>
            <a:ext cx="1170000" cy="11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0" name="Rectangle 7"/>
          <p:cNvSpPr>
            <a:spLocks noChangeArrowheads="1"/>
          </p:cNvSpPr>
          <p:nvPr/>
        </p:nvSpPr>
        <p:spPr bwMode="auto">
          <a:xfrm>
            <a:off x="32295" y="1966196"/>
            <a:ext cx="1999242" cy="29823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wrap="square" lIns="74295" tIns="37148" rIns="74295" bIns="37148" numCol="1" anchor="ctr" anchorCtr="0" compatLnSpc="1">
            <a:prstTxWarp prst="textNoShape">
              <a:avLst/>
            </a:prstTxWarp>
          </a:bodyPr>
          <a:lstStyle/>
          <a:p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〇まん延防止等重点措置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期間中（</a:t>
            </a:r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4/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５～</a:t>
            </a:r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24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）の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協力要請の文書通知を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行った店舗</a:t>
            </a:r>
          </a:p>
          <a:p>
            <a:pPr algn="ctr"/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１０９店舗　（大阪市内）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</a:t>
            </a:r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4/25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以降、外観等に</a:t>
            </a:r>
            <a:r>
              <a:rPr lang="ja-JP" altLang="en-US" sz="1300" dirty="0" err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よ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300" dirty="0" err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り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現地確認を行った結果、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営業中と思われる店舗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74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店舗（大阪市外</a:t>
            </a:r>
            <a:r>
              <a:rPr lang="ja-JP" altLang="en-US" sz="13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en-US" altLang="ja-JP" sz="13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3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</a:t>
            </a:r>
            <a:r>
              <a:rPr lang="ja-JP" altLang="en-US" sz="13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通報のあった店舗等</a:t>
            </a:r>
            <a:endParaRPr lang="ja-JP" altLang="en-US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3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約１，０００店舗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cxnSp>
        <p:nvCxnSpPr>
          <p:cNvPr id="92" name="直線コネクタ 91"/>
          <p:cNvCxnSpPr/>
          <p:nvPr/>
        </p:nvCxnSpPr>
        <p:spPr>
          <a:xfrm flipV="1">
            <a:off x="6725837" y="1550964"/>
            <a:ext cx="10816" cy="2340000"/>
          </a:xfrm>
          <a:prstGeom prst="line">
            <a:avLst/>
          </a:prstGeom>
          <a:ln w="25400" cmpd="sng">
            <a:solidFill>
              <a:srgbClr val="00B05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/>
          <p:cNvCxnSpPr/>
          <p:nvPr/>
        </p:nvCxnSpPr>
        <p:spPr>
          <a:xfrm flipV="1">
            <a:off x="2652904" y="5820557"/>
            <a:ext cx="7107750" cy="30361"/>
          </a:xfrm>
          <a:prstGeom prst="line">
            <a:avLst/>
          </a:prstGeom>
          <a:ln w="254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/>
          <p:cNvCxnSpPr/>
          <p:nvPr/>
        </p:nvCxnSpPr>
        <p:spPr>
          <a:xfrm flipV="1">
            <a:off x="2671151" y="3928202"/>
            <a:ext cx="4065750" cy="19082"/>
          </a:xfrm>
          <a:prstGeom prst="line">
            <a:avLst/>
          </a:prstGeom>
          <a:ln w="254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>
            <a:off x="6725837" y="1564784"/>
            <a:ext cx="3042000" cy="15179"/>
          </a:xfrm>
          <a:prstGeom prst="line">
            <a:avLst/>
          </a:prstGeom>
          <a:ln w="254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/>
          <p:cNvCxnSpPr/>
          <p:nvPr/>
        </p:nvCxnSpPr>
        <p:spPr>
          <a:xfrm flipV="1">
            <a:off x="9763294" y="1574550"/>
            <a:ext cx="0" cy="4241250"/>
          </a:xfrm>
          <a:prstGeom prst="line">
            <a:avLst/>
          </a:prstGeom>
          <a:ln w="25400" cmpd="sng">
            <a:solidFill>
              <a:srgbClr val="00B05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 flipV="1">
            <a:off x="2663372" y="3927024"/>
            <a:ext cx="0" cy="1959750"/>
          </a:xfrm>
          <a:prstGeom prst="line">
            <a:avLst/>
          </a:prstGeom>
          <a:ln w="25400" cmpd="sng">
            <a:solidFill>
              <a:srgbClr val="00B05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Freeform 13"/>
          <p:cNvSpPr>
            <a:spLocks/>
          </p:cNvSpPr>
          <p:nvPr/>
        </p:nvSpPr>
        <p:spPr bwMode="auto">
          <a:xfrm>
            <a:off x="9544031" y="2185581"/>
            <a:ext cx="146250" cy="117000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ja-JP" altLang="en-US" sz="1300"/>
          </a:p>
        </p:txBody>
      </p:sp>
      <p:sp>
        <p:nvSpPr>
          <p:cNvPr id="104" name="二等辺三角形 103"/>
          <p:cNvSpPr/>
          <p:nvPr/>
        </p:nvSpPr>
        <p:spPr>
          <a:xfrm rot="5400000">
            <a:off x="2297347" y="4930674"/>
            <a:ext cx="1170000" cy="11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263707" y="5811702"/>
            <a:ext cx="444104" cy="296664"/>
          </a:xfrm>
        </p:spPr>
        <p:txBody>
          <a:bodyPr/>
          <a:lstStyle/>
          <a:p>
            <a:fld id="{885B2FA2-BC9A-47D4-898D-1328FFDC8D83}" type="slidenum">
              <a:rPr kumimoji="1" lang="ja-JP" altLang="en-US" sz="1138"/>
              <a:t>1</a:t>
            </a:fld>
            <a:endParaRPr kumimoji="1" lang="ja-JP" altLang="en-US" sz="1138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801158" y="4051032"/>
            <a:ext cx="297463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法</a:t>
            </a:r>
            <a:r>
              <a:rPr lang="en-US" altLang="ja-JP" sz="13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45</a:t>
            </a:r>
            <a:r>
              <a:rPr lang="ja-JP" altLang="en-US" sz="13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条第３項に基づく命令の手続き　　　　</a:t>
            </a:r>
            <a:endParaRPr lang="ja-JP" altLang="ja-JP" sz="13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862864" y="1624803"/>
            <a:ext cx="297463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法</a:t>
            </a:r>
            <a:r>
              <a:rPr lang="en-US" altLang="ja-JP" sz="13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45</a:t>
            </a:r>
            <a:r>
              <a:rPr lang="ja-JP" altLang="en-US" sz="13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条第２項に基づく要請の手続き　　　　</a:t>
            </a:r>
            <a:endParaRPr lang="ja-JP" altLang="ja-JP" sz="13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8" name="Rectangle 7"/>
          <p:cNvSpPr>
            <a:spLocks noChangeArrowheads="1"/>
          </p:cNvSpPr>
          <p:nvPr/>
        </p:nvSpPr>
        <p:spPr bwMode="auto">
          <a:xfrm>
            <a:off x="7914804" y="2465763"/>
            <a:ext cx="350583" cy="8813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lIns="74295" tIns="37148" rIns="74295" bIns="3714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実地調査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9" name="Rectangle 7"/>
          <p:cNvSpPr>
            <a:spLocks noChangeArrowheads="1"/>
          </p:cNvSpPr>
          <p:nvPr/>
        </p:nvSpPr>
        <p:spPr bwMode="auto">
          <a:xfrm>
            <a:off x="4132741" y="4808684"/>
            <a:ext cx="329899" cy="8813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lIns="74295" tIns="37148" rIns="74295" bIns="3714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実地調査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463372" y="6131233"/>
            <a:ext cx="843677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（参考）飲食店検索サイト運営会社への協力依頼</a:t>
            </a:r>
            <a:endParaRPr kumimoji="1" lang="en-US" altLang="ja-JP" sz="13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3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3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⇒　「深夜営業店を紹介するＨＰ」掲載を自粛するよう働きかけ</a:t>
            </a:r>
            <a:endParaRPr kumimoji="1" lang="ja-JP" altLang="en-US" sz="13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8690660" y="55779"/>
            <a:ext cx="1161552" cy="32347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</a:pPr>
            <a:r>
              <a:rPr kumimoji="1" lang="ja-JP" altLang="en-US" sz="120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資料１ｰ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  <a:endParaRPr kumimoji="1" lang="ja-JP" altLang="en-US" sz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9" name="フローチャート: 代替処理 58"/>
          <p:cNvSpPr/>
          <p:nvPr/>
        </p:nvSpPr>
        <p:spPr>
          <a:xfrm>
            <a:off x="96958" y="566334"/>
            <a:ext cx="3302590" cy="39600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2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緊急事態措置期間</a:t>
            </a:r>
            <a:endParaRPr lang="ja-JP" altLang="ja-JP" sz="22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344848" y="638024"/>
            <a:ext cx="24959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25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日～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31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日）　　　　</a:t>
            </a:r>
            <a:endParaRPr lang="ja-JP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697288" y="643879"/>
            <a:ext cx="20297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※5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月２７日時点　　　　</a:t>
            </a:r>
            <a:endParaRPr lang="ja-JP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4801" y="1071308"/>
            <a:ext cx="3837498" cy="584775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大阪府内の飲食店約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万店舗を外観等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時～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21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分）で確認　　</a:t>
            </a:r>
            <a:endParaRPr lang="ja-JP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2067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2332</TotalTime>
  <Words>315</Words>
  <Application>Microsoft Office PowerPoint</Application>
  <PresentationFormat>A4 210 x 297 mm</PresentationFormat>
  <Paragraphs>64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UD デジタル 教科書体 NK-B</vt:lpstr>
      <vt:lpstr>UD デジタル 教科書体 NP-B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南　道行</dc:creator>
  <cp:revision>183</cp:revision>
  <cp:lastPrinted>2021-05-27T09:21:12Z</cp:lastPrinted>
  <dcterms:created xsi:type="dcterms:W3CDTF">2021-05-06T08:00:56Z</dcterms:created>
  <dcterms:modified xsi:type="dcterms:W3CDTF">2021-05-28T02:11:28Z</dcterms:modified>
</cp:coreProperties>
</file>