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7BA1-D3D7-45E2-970A-CB7C24E5729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E667-37A0-4A31-803A-441A98B80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6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BC7D-4C91-49C1-BD99-232958E3C57E}" type="datetime3">
              <a:rPr kumimoji="1" lang="ja-JP" altLang="en-US" smtClean="0"/>
              <a:t>令和3年5月25日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5619-2BD6-423F-8C55-FD16FB3D9C8F}" type="datetime3">
              <a:rPr kumimoji="1" lang="ja-JP" altLang="en-US" smtClean="0"/>
              <a:t>令和3年5月25日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614B-D2D5-4A6B-83D3-C589AC5F2E84}" type="datetime3">
              <a:rPr kumimoji="1" lang="ja-JP" altLang="en-US" smtClean="0"/>
              <a:t>令和3年5月25日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0D3-7167-4D7D-B38F-BA45394410F0}" type="datetime3">
              <a:rPr kumimoji="1" lang="ja-JP" altLang="en-US" smtClean="0"/>
              <a:t>令和3年5月25日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ECAD-72BE-447E-893D-02EC0E6C07DA}" type="datetime3">
              <a:rPr kumimoji="1" lang="ja-JP" altLang="en-US" smtClean="0"/>
              <a:t>令和3年5月25日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6E6-3B54-4518-8500-A679242D8DE5}" type="datetime3">
              <a:rPr kumimoji="1" lang="ja-JP" altLang="en-US" smtClean="0"/>
              <a:t>令和3年5月25日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2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C598-779B-4446-A9A7-B0FAA4B43332}" type="datetime3">
              <a:rPr kumimoji="1" lang="ja-JP" altLang="en-US" smtClean="0"/>
              <a:t>令和3年5月25日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73AB-239A-4D36-B4CD-8C274AE5AFBB}" type="datetime3">
              <a:rPr kumimoji="1" lang="ja-JP" altLang="en-US" smtClean="0"/>
              <a:t>令和3年5月25日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8CA-C157-4E9E-A2BE-9C4676C62C41}" type="datetime3">
              <a:rPr kumimoji="1" lang="ja-JP" altLang="en-US" smtClean="0"/>
              <a:t>令和3年5月25日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F96C-CE19-4B1A-BB77-F6539E66B1A9}" type="datetime3">
              <a:rPr kumimoji="1" lang="ja-JP" altLang="en-US" smtClean="0"/>
              <a:t>令和3年5月25日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2A49-794C-4F63-9BD7-CC4A8D093EA2}" type="datetime3">
              <a:rPr kumimoji="1" lang="ja-JP" altLang="en-US" smtClean="0"/>
              <a:t>令和3年5月25日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16DFF-38CA-4EC3-A18F-AE4E183F6ACD}" type="datetime3">
              <a:rPr kumimoji="1" lang="ja-JP" altLang="en-US" smtClean="0"/>
              <a:t>令和3年5月25日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12977"/>
            <a:ext cx="12191999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営業時間短縮要請の実効性確保に向けた取組み</a:t>
            </a:r>
            <a:endParaRPr lang="ja-JP" altLang="en-US" sz="2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4" name="フローチャート: 代替処理 23"/>
          <p:cNvSpPr/>
          <p:nvPr/>
        </p:nvSpPr>
        <p:spPr>
          <a:xfrm>
            <a:off x="96958" y="566334"/>
            <a:ext cx="3302590" cy="396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緊急事態措置期間</a:t>
            </a:r>
            <a:endParaRPr lang="ja-JP" altLang="ja-JP" sz="22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6" name="Freeform 13"/>
          <p:cNvSpPr>
            <a:spLocks/>
          </p:cNvSpPr>
          <p:nvPr/>
        </p:nvSpPr>
        <p:spPr bwMode="auto">
          <a:xfrm>
            <a:off x="2563039" y="1976766"/>
            <a:ext cx="175401" cy="144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600"/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6565075" y="1843863"/>
            <a:ext cx="1440000" cy="162000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協力要請の文書通知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１０８店舗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3" name="Freeform 13"/>
          <p:cNvSpPr>
            <a:spLocks/>
          </p:cNvSpPr>
          <p:nvPr/>
        </p:nvSpPr>
        <p:spPr bwMode="auto">
          <a:xfrm>
            <a:off x="6355117" y="1990436"/>
            <a:ext cx="180000" cy="144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600"/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4507878" y="1791101"/>
            <a:ext cx="1800000" cy="162000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未協力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店舗へ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の実地調査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（府による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指導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助言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344848" y="638024"/>
            <a:ext cx="2495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日）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697288" y="643879"/>
            <a:ext cx="2029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月２４日時点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2778443" y="1776032"/>
            <a:ext cx="1440000" cy="162000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未協力確認済店舗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（架電による確認）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8" name="Freeform 13"/>
          <p:cNvSpPr>
            <a:spLocks/>
          </p:cNvSpPr>
          <p:nvPr/>
        </p:nvSpPr>
        <p:spPr bwMode="auto">
          <a:xfrm>
            <a:off x="4265192" y="1920705"/>
            <a:ext cx="180000" cy="144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" name="Rectangle 7"/>
          <p:cNvSpPr>
            <a:spLocks noChangeArrowheads="1"/>
          </p:cNvSpPr>
          <p:nvPr/>
        </p:nvSpPr>
        <p:spPr bwMode="auto">
          <a:xfrm>
            <a:off x="8350494" y="1869622"/>
            <a:ext cx="1368000" cy="16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個別店舗への要請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事前通知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４６店舗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7349913" y="4688166"/>
            <a:ext cx="1260000" cy="16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⑨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営業時間短縮命令（通知）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5818270" y="4688166"/>
            <a:ext cx="1260000" cy="16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⑧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弁明の機会の付与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2W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17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9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9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うち</a:t>
            </a:r>
            <a:r>
              <a:rPr lang="en-US" altLang="ja-JP" sz="9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9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店舗は要請に応じる旨回答</a:t>
            </a:r>
            <a:endParaRPr lang="en-US" altLang="ja-JP" sz="9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8909946" y="4674228"/>
            <a:ext cx="1440000" cy="16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⑩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への現地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確認（命令違反の確認）</a:t>
            </a:r>
            <a:endParaRPr lang="en-US" altLang="ja-JP" sz="16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10618835" y="4675702"/>
            <a:ext cx="1224000" cy="16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⑪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地方裁判所へ通知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（過料）</a:t>
            </a:r>
            <a:endParaRPr lang="en-US" altLang="ja-JP" sz="16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3652571" y="4704989"/>
            <a:ext cx="1332000" cy="16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⑦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短縮命令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事前通知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17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endParaRPr lang="en-US" altLang="ja-JP" sz="16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r"/>
            <a:endParaRPr lang="en-US" altLang="ja-JP" sz="14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0" name="二等辺三角形 69"/>
          <p:cNvSpPr/>
          <p:nvPr/>
        </p:nvSpPr>
        <p:spPr>
          <a:xfrm rot="5400000">
            <a:off x="4943925" y="5442989"/>
            <a:ext cx="1440000" cy="14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1" name="Freeform 13"/>
          <p:cNvSpPr>
            <a:spLocks/>
          </p:cNvSpPr>
          <p:nvPr/>
        </p:nvSpPr>
        <p:spPr bwMode="auto">
          <a:xfrm>
            <a:off x="8061440" y="2010113"/>
            <a:ext cx="162266" cy="144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600"/>
          </a:p>
        </p:txBody>
      </p:sp>
      <p:sp>
        <p:nvSpPr>
          <p:cNvPr id="72" name="Freeform 13"/>
          <p:cNvSpPr>
            <a:spLocks/>
          </p:cNvSpPr>
          <p:nvPr/>
        </p:nvSpPr>
        <p:spPr bwMode="auto">
          <a:xfrm>
            <a:off x="10211457" y="2040629"/>
            <a:ext cx="180000" cy="144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600"/>
          </a:p>
        </p:txBody>
      </p:sp>
      <p:sp>
        <p:nvSpPr>
          <p:cNvPr id="73" name="Rectangle 7"/>
          <p:cNvSpPr>
            <a:spLocks noChangeArrowheads="1"/>
          </p:cNvSpPr>
          <p:nvPr/>
        </p:nvSpPr>
        <p:spPr bwMode="auto">
          <a:xfrm>
            <a:off x="10398074" y="1890347"/>
            <a:ext cx="1296000" cy="16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⑥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個別店舗への要請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通知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４１店舗</a:t>
            </a:r>
            <a:endParaRPr lang="ja-JP" altLang="en-US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7" name="二等辺三角形 86"/>
          <p:cNvSpPr/>
          <p:nvPr/>
        </p:nvSpPr>
        <p:spPr>
          <a:xfrm rot="5400000">
            <a:off x="6504418" y="5442989"/>
            <a:ext cx="1440000" cy="14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8" name="二等辺三角形 87"/>
          <p:cNvSpPr/>
          <p:nvPr/>
        </p:nvSpPr>
        <p:spPr>
          <a:xfrm rot="5400000">
            <a:off x="8023182" y="5442989"/>
            <a:ext cx="1440000" cy="14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9" name="二等辺三角形 88"/>
          <p:cNvSpPr/>
          <p:nvPr/>
        </p:nvSpPr>
        <p:spPr>
          <a:xfrm rot="5400000">
            <a:off x="9766753" y="5398220"/>
            <a:ext cx="1440000" cy="14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0" name="Rectangle 7"/>
          <p:cNvSpPr>
            <a:spLocks noChangeArrowheads="1"/>
          </p:cNvSpPr>
          <p:nvPr/>
        </p:nvSpPr>
        <p:spPr bwMode="auto">
          <a:xfrm>
            <a:off x="39748" y="1727926"/>
            <a:ext cx="2460605" cy="29463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〇まん延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防止等重点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措置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期間中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５～</a:t>
            </a:r>
            <a:r>
              <a:rPr lang="en-US" altLang="ja-JP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24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）の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協力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要請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の文書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通知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行った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</a:p>
          <a:p>
            <a:pPr algn="ctr"/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１０９店舗　（大阪市内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4/25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以降、外観等に</a:t>
            </a:r>
            <a:r>
              <a:rPr lang="ja-JP" altLang="en-US" sz="1600" dirty="0" err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dirty="0" err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り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現地確認を行った結果、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営業中と思われる店舗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74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店舗（大阪市外）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 flipV="1">
            <a:off x="8277953" y="1266523"/>
            <a:ext cx="13312" cy="2880000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V="1">
            <a:off x="3265113" y="6521406"/>
            <a:ext cx="8748000" cy="37367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flipV="1">
            <a:off x="3287570" y="4192353"/>
            <a:ext cx="5004000" cy="23486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>
            <a:off x="8277953" y="1283531"/>
            <a:ext cx="3744000" cy="18682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 flipV="1">
            <a:off x="12016362" y="1295551"/>
            <a:ext cx="0" cy="5220000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V="1">
            <a:off x="3277996" y="4190904"/>
            <a:ext cx="0" cy="2412000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Freeform 13"/>
          <p:cNvSpPr>
            <a:spLocks/>
          </p:cNvSpPr>
          <p:nvPr/>
        </p:nvSpPr>
        <p:spPr bwMode="auto">
          <a:xfrm>
            <a:off x="11746500" y="2047590"/>
            <a:ext cx="180000" cy="144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600"/>
          </a:p>
        </p:txBody>
      </p:sp>
      <p:sp>
        <p:nvSpPr>
          <p:cNvPr id="104" name="二等辺三角形 103"/>
          <p:cNvSpPr/>
          <p:nvPr/>
        </p:nvSpPr>
        <p:spPr>
          <a:xfrm rot="5400000">
            <a:off x="2827504" y="5426166"/>
            <a:ext cx="1440000" cy="14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1401485" y="6510507"/>
            <a:ext cx="546589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400" smtClean="0"/>
              <a:t>1</a:t>
            </a:fld>
            <a:endParaRPr kumimoji="1" lang="ja-JP" altLang="en-US" sz="14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678348" y="4343529"/>
            <a:ext cx="3661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法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条第３項に基づく命令の手続き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8446601" y="1357401"/>
            <a:ext cx="3661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法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条第２項に基づく要請の手続き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9741296" y="2392429"/>
            <a:ext cx="431487" cy="10847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実地調査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5086450" y="5276024"/>
            <a:ext cx="406030" cy="10847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実地調査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4801" y="1071308"/>
            <a:ext cx="3837498" cy="58477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大阪府内の飲食店約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万店舗を外観等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分）で確認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1" name="サブタイトル 2"/>
          <p:cNvSpPr txBox="1">
            <a:spLocks/>
          </p:cNvSpPr>
          <p:nvPr/>
        </p:nvSpPr>
        <p:spPr>
          <a:xfrm>
            <a:off x="10452408" y="75802"/>
            <a:ext cx="1501957" cy="285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</a:t>
            </a:r>
            <a:r>
              <a:rPr lang="ja-JP" altLang="en-US" sz="1400" b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１－７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6527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271</Words>
  <Application>Microsoft Office PowerPoint</Application>
  <PresentationFormat>ワイド画面</PresentationFormat>
  <Paragraphs>59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　育久</dc:creator>
  <cp:lastModifiedBy>廣瀨　令奈</cp:lastModifiedBy>
  <cp:revision>171</cp:revision>
  <cp:lastPrinted>2021-05-21T00:18:00Z</cp:lastPrinted>
  <dcterms:created xsi:type="dcterms:W3CDTF">2021-04-05T13:06:10Z</dcterms:created>
  <dcterms:modified xsi:type="dcterms:W3CDTF">2021-05-25T02:24:44Z</dcterms:modified>
</cp:coreProperties>
</file>