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2021/5/25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2021/5/25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607068"/>
            <a:ext cx="12496800" cy="5262979"/>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緊急事態宣言発令以降、新規陽性者数は減少傾向が続いている</a:t>
            </a:r>
            <a:r>
              <a:rPr lang="ja-JP" altLang="en-US" sz="1600" b="1" dirty="0">
                <a:latin typeface="Meiryo UI" panose="020B0604030504040204" pitchFamily="50" charset="-128"/>
                <a:ea typeface="Meiryo UI" panose="020B0604030504040204" pitchFamily="50" charset="-128"/>
              </a:rPr>
              <a:t>が</a:t>
            </a:r>
            <a:r>
              <a:rPr lang="ja-JP" altLang="en-US" sz="1600" b="1" dirty="0" smtClean="0">
                <a:latin typeface="Meiryo UI" panose="020B0604030504040204" pitchFamily="50" charset="-128"/>
                <a:ea typeface="Meiryo UI" panose="020B0604030504040204" pitchFamily="50" charset="-128"/>
              </a:rPr>
              <a:t>、一日</a:t>
            </a:r>
            <a:r>
              <a:rPr lang="ja-JP" altLang="en-US" sz="1600" b="1" dirty="0">
                <a:latin typeface="Meiryo UI" panose="020B0604030504040204" pitchFamily="50" charset="-128"/>
                <a:ea typeface="Meiryo UI" panose="020B0604030504040204" pitchFamily="50" charset="-128"/>
              </a:rPr>
              <a:t>平均</a:t>
            </a:r>
            <a:r>
              <a:rPr lang="ja-JP" altLang="en-US" sz="1600" b="1" dirty="0" smtClean="0">
                <a:latin typeface="Meiryo UI" panose="020B0604030504040204" pitchFamily="50" charset="-128"/>
                <a:ea typeface="Meiryo UI" panose="020B0604030504040204" pitchFamily="50" charset="-128"/>
              </a:rPr>
              <a:t>約</a:t>
            </a:r>
            <a:r>
              <a:rPr lang="en-US" altLang="ja-JP" sz="1600" b="1" dirty="0" smtClean="0">
                <a:latin typeface="Meiryo UI" panose="020B0604030504040204" pitchFamily="50" charset="-128"/>
                <a:ea typeface="Meiryo UI" panose="020B0604030504040204" pitchFamily="50" charset="-128"/>
              </a:rPr>
              <a:t>400</a:t>
            </a:r>
            <a:r>
              <a:rPr lang="ja-JP" altLang="en-US" sz="1600" b="1" dirty="0" smtClean="0">
                <a:latin typeface="Meiryo UI" panose="020B0604030504040204" pitchFamily="50" charset="-128"/>
                <a:ea typeface="Meiryo UI" panose="020B0604030504040204" pitchFamily="50" charset="-128"/>
              </a:rPr>
              <a:t>名の新規陽性者が発生しており、高水準</a:t>
            </a:r>
            <a:r>
              <a:rPr lang="ja-JP" altLang="en-US" sz="1600" b="1" dirty="0">
                <a:latin typeface="Meiryo UI" panose="020B0604030504040204" pitchFamily="50" charset="-128"/>
                <a:ea typeface="Meiryo UI" panose="020B0604030504040204" pitchFamily="50" charset="-128"/>
              </a:rPr>
              <a:t>で推移</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直近１週間の人口</a:t>
            </a:r>
            <a:r>
              <a:rPr lang="en-US" altLang="ja-JP" sz="1600" b="1" dirty="0" smtClean="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万人</a:t>
            </a:r>
            <a:r>
              <a:rPr lang="ja-JP" altLang="en-US" sz="1600" b="1" dirty="0" smtClean="0">
                <a:latin typeface="Meiryo UI" panose="020B0604030504040204" pitchFamily="50" charset="-128"/>
                <a:ea typeface="Meiryo UI" panose="020B0604030504040204" pitchFamily="50" charset="-128"/>
              </a:rPr>
              <a:t>あたり新規陽性者数は、</a:t>
            </a:r>
            <a:r>
              <a:rPr lang="en-US" altLang="ja-JP" sz="1600" b="1" dirty="0" smtClean="0">
                <a:latin typeface="Meiryo UI" panose="020B0604030504040204" pitchFamily="50" charset="-128"/>
                <a:ea typeface="Meiryo UI" panose="020B0604030504040204" pitchFamily="50" charset="-128"/>
              </a:rPr>
              <a:t>31.73</a:t>
            </a:r>
            <a:r>
              <a:rPr lang="ja-JP" altLang="en-US" sz="1600" b="1" dirty="0" smtClean="0">
                <a:latin typeface="Meiryo UI" panose="020B0604030504040204" pitchFamily="50" charset="-128"/>
                <a:ea typeface="Meiryo UI" panose="020B0604030504040204" pitchFamily="50" charset="-128"/>
              </a:rPr>
              <a:t>人とステージ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の基準（</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人）を依然、超過。</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シミュレーション（</a:t>
            </a:r>
            <a:r>
              <a:rPr lang="en-US" altLang="ja-JP" sz="1600" b="1" dirty="0" smtClean="0">
                <a:latin typeface="Meiryo UI" panose="020B0604030504040204" pitchFamily="50" charset="-128"/>
                <a:ea typeface="Meiryo UI" panose="020B0604030504040204" pitchFamily="50" charset="-128"/>
              </a:rPr>
              <a:t>5/6</a:t>
            </a:r>
            <a:r>
              <a:rPr lang="ja-JP" altLang="en-US" sz="1600" b="1" dirty="0" smtClean="0">
                <a:latin typeface="Meiryo UI" panose="020B0604030504040204" pitchFamily="50" charset="-128"/>
                <a:ea typeface="Meiryo UI" panose="020B0604030504040204" pitchFamily="50" charset="-128"/>
              </a:rPr>
              <a:t>時点）上の新規陽性者数減少速度より早期に減少</a:t>
            </a:r>
            <a:r>
              <a:rPr lang="ja-JP" altLang="en-US" sz="16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全年代で新規陽性者数が減少傾向</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緊急事態措置適用の４月</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日以降、人流が大きく減少し、推定感染日別陽性者数も大きく減少</a:t>
            </a:r>
            <a:r>
              <a:rPr lang="ja-JP" altLang="en-US" sz="1600" dirty="0" smtClean="0">
                <a:latin typeface="Meiryo UI" panose="020B0604030504040204" pitchFamily="50" charset="-128"/>
                <a:ea typeface="Meiryo UI" panose="020B0604030504040204" pitchFamily="50" charset="-128"/>
              </a:rPr>
              <a:t>。</a:t>
            </a:r>
            <a:endParaRPr lang="en-US" altLang="ja-JP"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（２）市内・市外居住者の発生動向（週・人口</a:t>
            </a:r>
            <a:r>
              <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万人あたり）</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週・人口</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万人</a:t>
            </a:r>
            <a:r>
              <a:rPr lang="ja-JP" altLang="en-US" sz="1600" dirty="0" smtClean="0">
                <a:latin typeface="Meiryo UI" panose="020B0604030504040204" pitchFamily="50" charset="-128"/>
                <a:ea typeface="Meiryo UI" panose="020B0604030504040204" pitchFamily="50" charset="-128"/>
              </a:rPr>
              <a:t>あたりの</a:t>
            </a:r>
            <a:r>
              <a:rPr lang="ja-JP" altLang="en-US" sz="1600" dirty="0">
                <a:latin typeface="Meiryo UI" panose="020B0604030504040204" pitchFamily="50" charset="-128"/>
                <a:ea typeface="Meiryo UI" panose="020B0604030504040204" pitchFamily="50" charset="-128"/>
              </a:rPr>
              <a:t>新規陽性者数は</a:t>
            </a:r>
            <a:r>
              <a:rPr lang="ja-JP" altLang="en-US" sz="1600" dirty="0" smtClean="0">
                <a:latin typeface="Meiryo UI" panose="020B0604030504040204" pitchFamily="50" charset="-128"/>
                <a:ea typeface="Meiryo UI" panose="020B0604030504040204" pitchFamily="50" charset="-128"/>
              </a:rPr>
              <a:t>、緊急事態措置適用以降、</a:t>
            </a:r>
            <a:r>
              <a:rPr lang="ja-JP" altLang="en-US" sz="1600" b="1" dirty="0" smtClean="0">
                <a:latin typeface="Meiryo UI" panose="020B0604030504040204" pitchFamily="50" charset="-128"/>
                <a:ea typeface="Meiryo UI" panose="020B0604030504040204" pitchFamily="50" charset="-128"/>
              </a:rPr>
              <a:t>市内・市外居住者ともに大きく減少。</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市外居住者はステージ</a:t>
            </a:r>
            <a:r>
              <a:rPr lang="en-US" altLang="ja-JP" sz="1600" b="1" dirty="0" smtClean="0">
                <a:latin typeface="Meiryo UI" panose="020B0604030504040204" pitchFamily="50" charset="-128"/>
                <a:ea typeface="Meiryo UI" panose="020B0604030504040204" pitchFamily="50" charset="-128"/>
              </a:rPr>
              <a:t>Ⅲ</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15</a:t>
            </a:r>
            <a:r>
              <a:rPr lang="ja-JP" altLang="en-US" sz="1600" b="1" dirty="0" smtClean="0">
                <a:latin typeface="Meiryo UI" panose="020B0604030504040204" pitchFamily="50" charset="-128"/>
                <a:ea typeface="Meiryo UI" panose="020B0604030504040204" pitchFamily="50" charset="-128"/>
              </a:rPr>
              <a:t>人）の基準に到達しつつある一方、市内居住者はステージ</a:t>
            </a:r>
            <a:r>
              <a:rPr lang="en-US" altLang="ja-JP" sz="1600" b="1" dirty="0" smtClean="0">
                <a:latin typeface="Meiryo UI" panose="020B0604030504040204" pitchFamily="50" charset="-128"/>
                <a:ea typeface="Meiryo UI" panose="020B0604030504040204" pitchFamily="50" charset="-128"/>
              </a:rPr>
              <a:t>Ⅳ</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25</a:t>
            </a:r>
            <a:r>
              <a:rPr lang="ja-JP" altLang="en-US" sz="1600" b="1" dirty="0" smtClean="0">
                <a:latin typeface="Meiryo UI" panose="020B0604030504040204" pitchFamily="50" charset="-128"/>
                <a:ea typeface="Meiryo UI" panose="020B0604030504040204" pitchFamily="50" charset="-128"/>
              </a:rPr>
              <a:t>人）を依然超過。</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特</a:t>
            </a:r>
            <a:r>
              <a:rPr lang="ja-JP" altLang="en-US" sz="1600" b="1" dirty="0">
                <a:latin typeface="Meiryo UI" panose="020B0604030504040204" pitchFamily="50" charset="-128"/>
                <a:ea typeface="Meiryo UI" panose="020B0604030504040204" pitchFamily="50" charset="-128"/>
              </a:rPr>
              <a:t>に</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代～</a:t>
            </a:r>
            <a:r>
              <a:rPr lang="en-US" altLang="ja-JP" sz="1600" b="1" dirty="0">
                <a:latin typeface="Meiryo UI" panose="020B0604030504040204" pitchFamily="50" charset="-128"/>
                <a:ea typeface="Meiryo UI" panose="020B0604030504040204" pitchFamily="50" charset="-128"/>
              </a:rPr>
              <a:t>50</a:t>
            </a:r>
            <a:r>
              <a:rPr lang="ja-JP" altLang="en-US" sz="1600" b="1" dirty="0">
                <a:latin typeface="Meiryo UI" panose="020B0604030504040204" pitchFamily="50" charset="-128"/>
                <a:ea typeface="Meiryo UI" panose="020B0604030504040204" pitchFamily="50" charset="-128"/>
              </a:rPr>
              <a:t>代の市内居住者の陽性者数が極めて多い。</a:t>
            </a: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感染経路不明者の</a:t>
            </a:r>
            <a:r>
              <a:rPr lang="ja-JP" altLang="en-US" sz="1600" dirty="0" smtClean="0">
                <a:latin typeface="Meiryo UI" panose="020B0604030504040204" pitchFamily="50" charset="-128"/>
                <a:ea typeface="Meiryo UI" panose="020B0604030504040204" pitchFamily="50" charset="-128"/>
              </a:rPr>
              <a:t>割合は、市内６割、市外５割であり、</a:t>
            </a:r>
            <a:r>
              <a:rPr lang="ja-JP" altLang="en-US" sz="1600" b="1" dirty="0" smtClean="0">
                <a:latin typeface="Meiryo UI" panose="020B0604030504040204" pitchFamily="50" charset="-128"/>
                <a:ea typeface="Meiryo UI" panose="020B0604030504040204" pitchFamily="50" charset="-128"/>
              </a:rPr>
              <a:t>市中</a:t>
            </a:r>
            <a:r>
              <a:rPr lang="ja-JP" altLang="en-US" sz="1600" b="1" dirty="0">
                <a:latin typeface="Meiryo UI" panose="020B0604030504040204" pitchFamily="50" charset="-128"/>
                <a:ea typeface="Meiryo UI" panose="020B0604030504040204" pitchFamily="50" charset="-128"/>
              </a:rPr>
              <a:t>感染</a:t>
            </a:r>
            <a:r>
              <a:rPr lang="ja-JP" altLang="en-US" sz="1600" b="1" dirty="0" smtClean="0">
                <a:latin typeface="Meiryo UI" panose="020B0604030504040204" pitchFamily="50" charset="-128"/>
                <a:ea typeface="Meiryo UI" panose="020B0604030504040204" pitchFamily="50" charset="-128"/>
              </a:rPr>
              <a:t>が依然多く</a:t>
            </a:r>
            <a:r>
              <a:rPr lang="ja-JP" altLang="en-US" sz="1600" b="1" dirty="0">
                <a:latin typeface="Meiryo UI" panose="020B0604030504040204" pitchFamily="50" charset="-128"/>
                <a:ea typeface="Meiryo UI" panose="020B0604030504040204" pitchFamily="50" charset="-128"/>
              </a:rPr>
              <a:t>発生。</a:t>
            </a:r>
            <a:endParaRPr lang="en-US" altLang="ja-JP" sz="1600" b="1"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（３）夜の街関連やクラスターの発生動向</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kumimoji="1" lang="ja-JP" altLang="en-US" sz="1600" b="1" dirty="0">
                <a:latin typeface="Meiryo UI" panose="020B0604030504040204" pitchFamily="50" charset="-128"/>
                <a:ea typeface="Meiryo UI" panose="020B0604030504040204" pitchFamily="50" charset="-128"/>
              </a:rPr>
              <a:t>新規陽性者に占める夜の街の関係者及び</a:t>
            </a:r>
            <a:r>
              <a:rPr kumimoji="1" lang="ja-JP" altLang="en-US" sz="1600" b="1" dirty="0" smtClean="0">
                <a:latin typeface="Meiryo UI" panose="020B0604030504040204" pitchFamily="50" charset="-128"/>
                <a:ea typeface="Meiryo UI" panose="020B0604030504040204" pitchFamily="50" charset="-128"/>
              </a:rPr>
              <a:t>滞在者</a:t>
            </a:r>
            <a:r>
              <a:rPr lang="ja-JP" altLang="en-US" sz="1600" b="1" dirty="0">
                <a:latin typeface="Meiryo UI" panose="020B0604030504040204" pitchFamily="50" charset="-128"/>
                <a:ea typeface="Meiryo UI" panose="020B0604030504040204" pitchFamily="50" charset="-128"/>
              </a:rPr>
              <a:t>数</a:t>
            </a:r>
            <a:r>
              <a:rPr lang="ja-JP" altLang="en-US" sz="1600" b="1" dirty="0" smtClean="0">
                <a:latin typeface="Meiryo UI" panose="020B0604030504040204" pitchFamily="50" charset="-128"/>
                <a:ea typeface="Meiryo UI" panose="020B0604030504040204" pitchFamily="50" charset="-128"/>
              </a:rPr>
              <a:t>、特に居酒屋</a:t>
            </a:r>
            <a:r>
              <a:rPr lang="ja-JP" altLang="en-US" sz="1600" b="1" dirty="0">
                <a:latin typeface="Meiryo UI" panose="020B0604030504040204" pitchFamily="50" charset="-128"/>
                <a:ea typeface="Meiryo UI" panose="020B0604030504040204" pitchFamily="50" charset="-128"/>
              </a:rPr>
              <a:t>・飲食店に滞在歴のある新規</a:t>
            </a:r>
            <a:r>
              <a:rPr lang="ja-JP" altLang="en-US" sz="1600" b="1" dirty="0" smtClean="0">
                <a:latin typeface="Meiryo UI" panose="020B0604030504040204" pitchFamily="50" charset="-128"/>
                <a:ea typeface="Meiryo UI" panose="020B0604030504040204" pitchFamily="50" charset="-128"/>
              </a:rPr>
              <a:t>陽性者数は減少しているが、第三波緊急</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事態措置期間中ほどには減少していない。</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滞在</a:t>
            </a:r>
            <a:r>
              <a:rPr lang="ja-JP" altLang="en-US" sz="1600" b="1" dirty="0">
                <a:latin typeface="Meiryo UI" panose="020B0604030504040204" pitchFamily="50" charset="-128"/>
                <a:ea typeface="Meiryo UI" panose="020B0604030504040204" pitchFamily="50" charset="-128"/>
              </a:rPr>
              <a:t>エリア</a:t>
            </a:r>
            <a:r>
              <a:rPr lang="ja-JP" altLang="en-US" sz="1600" b="1" dirty="0" smtClean="0">
                <a:latin typeface="Meiryo UI" panose="020B0604030504040204" pitchFamily="50" charset="-128"/>
                <a:ea typeface="Meiryo UI" panose="020B0604030504040204" pitchFamily="50" charset="-128"/>
              </a:rPr>
              <a:t>では市内外ともに減少している。</a:t>
            </a:r>
            <a:endParaRPr lang="en-US" altLang="ja-JP" sz="1600" b="1"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　陽性者のエピソードでは、３密のいずれかに該当するものや昼間の集まりでの感染事例も多くみられる。特に、会食は時間に関係なく発生。</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４月</a:t>
            </a:r>
            <a:r>
              <a:rPr lang="en-US" altLang="ja-JP" sz="1600" dirty="0" smtClean="0">
                <a:latin typeface="Meiryo UI" panose="020B0604030504040204" pitchFamily="50" charset="-128"/>
                <a:ea typeface="Meiryo UI" panose="020B0604030504040204" pitchFamily="50" charset="-128"/>
              </a:rPr>
              <a:t>25</a:t>
            </a:r>
            <a:r>
              <a:rPr lang="ja-JP" altLang="en-US" sz="1600" dirty="0" smtClean="0">
                <a:latin typeface="Meiryo UI" panose="020B0604030504040204" pitchFamily="50" charset="-128"/>
                <a:ea typeface="Meiryo UI" panose="020B0604030504040204" pitchFamily="50" charset="-128"/>
              </a:rPr>
              <a:t>日以降、</a:t>
            </a:r>
            <a:r>
              <a:rPr lang="ja-JP" altLang="en-US" sz="1600" b="1" dirty="0" smtClean="0">
                <a:latin typeface="Meiryo UI" panose="020B0604030504040204" pitchFamily="50" charset="-128"/>
                <a:ea typeface="Meiryo UI" panose="020B0604030504040204" pitchFamily="50" charset="-128"/>
              </a:rPr>
              <a:t>医療機関関連のクラスターが急増。</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施設数では</a:t>
            </a:r>
            <a:r>
              <a:rPr lang="ja-JP" altLang="en-US" sz="1600" dirty="0" smtClean="0">
                <a:latin typeface="Meiryo UI" panose="020B0604030504040204" pitchFamily="50" charset="-128"/>
                <a:ea typeface="Meiryo UI" panose="020B0604030504040204" pitchFamily="50" charset="-128"/>
              </a:rPr>
              <a:t>大学</a:t>
            </a:r>
            <a:r>
              <a:rPr lang="ja-JP" altLang="en-US" sz="1600" dirty="0">
                <a:latin typeface="Meiryo UI" panose="020B0604030504040204" pitchFamily="50" charset="-128"/>
                <a:ea typeface="Meiryo UI" panose="020B0604030504040204" pitchFamily="50" charset="-128"/>
              </a:rPr>
              <a:t>・学校</a:t>
            </a:r>
            <a:r>
              <a:rPr lang="ja-JP" altLang="en-US" sz="1600" dirty="0" smtClean="0">
                <a:latin typeface="Meiryo UI" panose="020B0604030504040204" pitchFamily="50" charset="-128"/>
                <a:ea typeface="Meiryo UI" panose="020B0604030504040204" pitchFamily="50" charset="-128"/>
              </a:rPr>
              <a:t>関連は減少しているが</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施設関連や企業</a:t>
            </a:r>
            <a:r>
              <a:rPr lang="ja-JP" altLang="en-US" sz="1600" b="1" dirty="0">
                <a:latin typeface="Meiryo UI" panose="020B0604030504040204" pitchFamily="50" charset="-128"/>
                <a:ea typeface="Meiryo UI" panose="020B0604030504040204" pitchFamily="50" charset="-128"/>
              </a:rPr>
              <a:t>事業所</a:t>
            </a:r>
            <a:r>
              <a:rPr lang="ja-JP" altLang="en-US" sz="1600" b="1" dirty="0" smtClean="0">
                <a:latin typeface="Meiryo UI" panose="020B0604030504040204" pitchFamily="50" charset="-128"/>
                <a:ea typeface="Meiryo UI" panose="020B0604030504040204" pitchFamily="50" charset="-128"/>
              </a:rPr>
              <a:t>関連に大きな減少傾向は見られない。</a:t>
            </a:r>
            <a:endParaRPr lang="en-US" altLang="ja-JP" sz="1600" b="1"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a:latin typeface="ＭＳ ゴシック" panose="020B0609070205080204" pitchFamily="49" charset="-128"/>
                <a:ea typeface="ＭＳ ゴシック" panose="020B0609070205080204" pitchFamily="49" charset="-128"/>
              </a:rPr>
              <a:t>資料１－４</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a:t>
            </a:r>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328288"/>
            <a:ext cx="12095018" cy="2739211"/>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重症者数は５月４日</a:t>
            </a:r>
            <a:r>
              <a:rPr lang="en-US" altLang="ja-JP" sz="1600" dirty="0" smtClean="0">
                <a:latin typeface="Meiryo UI" panose="020B0604030504040204" pitchFamily="50" charset="-128"/>
                <a:ea typeface="Meiryo UI" panose="020B0604030504040204" pitchFamily="50" charset="-128"/>
              </a:rPr>
              <a:t>449</a:t>
            </a:r>
            <a:r>
              <a:rPr lang="ja-JP" altLang="en-US" sz="1600" dirty="0" smtClean="0">
                <a:latin typeface="Meiryo UI" panose="020B0604030504040204" pitchFamily="50" charset="-128"/>
                <a:ea typeface="Meiryo UI" panose="020B0604030504040204" pitchFamily="50" charset="-128"/>
              </a:rPr>
              <a:t>名をピークに減少しているが、</a:t>
            </a:r>
            <a:r>
              <a:rPr lang="ja-JP" altLang="en-US" sz="1600" b="1" dirty="0" smtClean="0">
                <a:latin typeface="Meiryo UI" panose="020B0604030504040204" pitchFamily="50" charset="-128"/>
                <a:ea typeface="Meiryo UI" panose="020B0604030504040204" pitchFamily="50" charset="-128"/>
              </a:rPr>
              <a:t>確保病床（</a:t>
            </a:r>
            <a:r>
              <a:rPr lang="en-US" altLang="ja-JP" sz="1600" b="1" dirty="0" smtClean="0">
                <a:latin typeface="Meiryo UI" panose="020B0604030504040204" pitchFamily="50" charset="-128"/>
                <a:ea typeface="Meiryo UI" panose="020B0604030504040204" pitchFamily="50" charset="-128"/>
              </a:rPr>
              <a:t>224</a:t>
            </a:r>
            <a:r>
              <a:rPr lang="ja-JP" altLang="en-US" sz="1600" b="1" dirty="0" smtClean="0">
                <a:latin typeface="Meiryo UI" panose="020B0604030504040204" pitchFamily="50" charset="-128"/>
                <a:ea typeface="Meiryo UI" panose="020B0604030504040204" pitchFamily="50" charset="-128"/>
              </a:rPr>
              <a:t>床）における重症病床使用率は</a:t>
            </a:r>
            <a:r>
              <a:rPr lang="en-US" altLang="ja-JP" sz="1600" b="1" dirty="0" smtClean="0">
                <a:latin typeface="Meiryo UI" panose="020B0604030504040204" pitchFamily="50" charset="-128"/>
                <a:ea typeface="Meiryo UI" panose="020B0604030504040204" pitchFamily="50" charset="-128"/>
              </a:rPr>
              <a:t>129</a:t>
            </a:r>
            <a:r>
              <a:rPr lang="ja-JP" altLang="en-US" sz="1600" b="1" dirty="0" smtClean="0">
                <a:latin typeface="Meiryo UI" panose="020B0604030504040204" pitchFamily="50" charset="-128"/>
                <a:ea typeface="Meiryo UI" panose="020B0604030504040204" pitchFamily="50" charset="-128"/>
              </a:rPr>
              <a:t>％（大阪モデル）と</a:t>
            </a:r>
            <a:r>
              <a:rPr lang="en-US" altLang="ja-JP" sz="1600" b="1" dirty="0" smtClean="0">
                <a:latin typeface="Meiryo UI" panose="020B0604030504040204" pitchFamily="50" charset="-128"/>
                <a:ea typeface="Meiryo UI" panose="020B0604030504040204" pitchFamily="50" charset="-128"/>
              </a:rPr>
              <a:t>100</a:t>
            </a:r>
            <a:r>
              <a:rPr lang="ja-JP" altLang="en-US" sz="1600" b="1" dirty="0" smtClean="0">
                <a:latin typeface="Meiryo UI" panose="020B0604030504040204" pitchFamily="50" charset="-128"/>
                <a:ea typeface="Meiryo UI" panose="020B0604030504040204" pitchFamily="50" charset="-128"/>
              </a:rPr>
              <a:t>％を</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大きく超過</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軽症中等症病床使用率も依然、７割弱とひっ迫</a:t>
            </a:r>
            <a:r>
              <a:rPr lang="ja-JP" altLang="en-US" sz="1600" dirty="0" smtClean="0">
                <a:latin typeface="Meiryo UI" panose="020B0604030504040204" pitchFamily="50" charset="-128"/>
                <a:ea typeface="Meiryo UI" panose="020B0604030504040204" pitchFamily="50" charset="-128"/>
              </a:rPr>
              <a:t>している状況が続いている。</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緊急事態措置解除基準の目安となる</a:t>
            </a:r>
            <a:r>
              <a:rPr lang="ja-JP" altLang="en-US" sz="1600" b="1" dirty="0" smtClean="0">
                <a:latin typeface="Meiryo UI" panose="020B0604030504040204" pitchFamily="50" charset="-128"/>
                <a:ea typeface="Meiryo UI" panose="020B0604030504040204" pitchFamily="50" charset="-128"/>
              </a:rPr>
              <a:t>医療のひっ迫具合を示す分科会の各指標は依然、基準を大きく超過</a:t>
            </a:r>
            <a:r>
              <a:rPr lang="ja-JP" altLang="en-US" sz="1600" dirty="0" smtClean="0">
                <a:latin typeface="Meiryo UI" panose="020B0604030504040204" pitchFamily="50" charset="-128"/>
                <a:ea typeface="Meiryo UI" panose="020B0604030504040204" pitchFamily="50" charset="-128"/>
              </a:rPr>
              <a:t>しており、</a:t>
            </a:r>
            <a:r>
              <a:rPr lang="ja-JP" altLang="en-US" sz="1600" b="1" dirty="0" smtClean="0">
                <a:latin typeface="Meiryo UI" panose="020B0604030504040204" pitchFamily="50" charset="-128"/>
                <a:ea typeface="Meiryo UI" panose="020B0604030504040204" pitchFamily="50" charset="-128"/>
              </a:rPr>
              <a:t>第三波における緊急事態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措置解除時（３月１日）の水準から大きく乖離。</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（例　入院率　</a:t>
            </a:r>
            <a:r>
              <a:rPr lang="en-US" altLang="ja-JP" sz="1600" dirty="0" smtClean="0">
                <a:latin typeface="Meiryo UI" panose="020B0604030504040204" pitchFamily="50" charset="-128"/>
                <a:ea typeface="Meiryo UI" panose="020B0604030504040204" pitchFamily="50" charset="-128"/>
              </a:rPr>
              <a:t>3/1 56.1</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5/24 16.4</a:t>
            </a:r>
            <a:r>
              <a:rPr lang="ja-JP" altLang="en-US" sz="1600" dirty="0" smtClean="0">
                <a:latin typeface="Meiryo UI" panose="020B0604030504040204" pitchFamily="50" charset="-128"/>
                <a:ea typeface="Meiryo UI" panose="020B0604030504040204" pitchFamily="50" charset="-128"/>
              </a:rPr>
              <a:t>％、病床占有率　</a:t>
            </a:r>
            <a:r>
              <a:rPr lang="en-US" altLang="ja-JP" sz="1600" dirty="0" smtClean="0">
                <a:latin typeface="Meiryo UI" panose="020B0604030504040204" pitchFamily="50" charset="-128"/>
                <a:ea typeface="Meiryo UI" panose="020B0604030504040204" pitchFamily="50" charset="-128"/>
              </a:rPr>
              <a:t>3/1 30.4%</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5/24 68.2</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新規</a:t>
            </a:r>
            <a:r>
              <a:rPr lang="ja-JP" altLang="en-US" sz="1600" b="1" dirty="0">
                <a:latin typeface="Meiryo UI" panose="020B0604030504040204" pitchFamily="50" charset="-128"/>
                <a:ea typeface="Meiryo UI" panose="020B0604030504040204" pitchFamily="50" charset="-128"/>
              </a:rPr>
              <a:t>陽性者数に占める</a:t>
            </a:r>
            <a:r>
              <a:rPr lang="en-US" altLang="ja-JP" sz="1600" b="1" dirty="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代以上の高齢者の割合は</a:t>
            </a:r>
            <a:r>
              <a:rPr lang="ja-JP" altLang="en-US" sz="1600" b="1" dirty="0" smtClean="0">
                <a:latin typeface="Meiryo UI" panose="020B0604030504040204" pitchFamily="50" charset="-128"/>
                <a:ea typeface="Meiryo UI" panose="020B0604030504040204" pitchFamily="50" charset="-128"/>
              </a:rPr>
              <a:t>３割弱、</a:t>
            </a:r>
            <a:r>
              <a:rPr lang="en-US" altLang="ja-JP" sz="1600" b="1" dirty="0" smtClean="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代以上新規陽性者数（７日間移動</a:t>
            </a:r>
            <a:r>
              <a:rPr lang="ja-JP" altLang="en-US" sz="1600" b="1" dirty="0" smtClean="0">
                <a:latin typeface="Meiryo UI" panose="020B0604030504040204" pitchFamily="50" charset="-128"/>
                <a:ea typeface="Meiryo UI" panose="020B0604030504040204" pitchFamily="50" charset="-128"/>
              </a:rPr>
              <a:t>平均</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は</a:t>
            </a:r>
            <a:r>
              <a:rPr lang="en-US" altLang="ja-JP" sz="1600" b="1" dirty="0">
                <a:latin typeface="Meiryo UI" panose="020B0604030504040204" pitchFamily="50" charset="-128"/>
                <a:ea typeface="Meiryo UI" panose="020B0604030504040204" pitchFamily="50" charset="-128"/>
              </a:rPr>
              <a:t>105</a:t>
            </a:r>
            <a:r>
              <a:rPr lang="ja-JP" altLang="en-US" sz="1600" b="1" dirty="0">
                <a:latin typeface="Meiryo UI" panose="020B0604030504040204" pitchFamily="50" charset="-128"/>
                <a:ea typeface="Meiryo UI" panose="020B0604030504040204" pitchFamily="50" charset="-128"/>
              </a:rPr>
              <a:t>名程度と</a:t>
            </a:r>
            <a:r>
              <a:rPr lang="ja-JP" altLang="en-US" sz="1600" b="1" dirty="0" smtClean="0">
                <a:latin typeface="Meiryo UI" panose="020B0604030504040204" pitchFamily="50" charset="-128"/>
                <a:ea typeface="Meiryo UI" panose="020B0604030504040204" pitchFamily="50" charset="-128"/>
              </a:rPr>
              <a:t>依然、多い</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状況</a:t>
            </a:r>
            <a:r>
              <a:rPr lang="ja-JP" altLang="en-US" sz="1600" dirty="0" smtClean="0">
                <a:latin typeface="Meiryo UI" panose="020B0604030504040204" pitchFamily="50" charset="-128"/>
                <a:ea typeface="Meiryo UI" panose="020B0604030504040204" pitchFamily="50" charset="-128"/>
              </a:rPr>
              <a:t>であり</a:t>
            </a:r>
            <a:r>
              <a:rPr lang="ja-JP" altLang="en-US" sz="1600" dirty="0">
                <a:latin typeface="Meiryo UI" panose="020B0604030504040204" pitchFamily="50" charset="-128"/>
                <a:ea typeface="Meiryo UI" panose="020B0604030504040204" pitchFamily="50" charset="-128"/>
              </a:rPr>
              <a:t>、引き続き、重症者数が一定数</a:t>
            </a:r>
            <a:r>
              <a:rPr lang="ja-JP" altLang="en-US" sz="1600" dirty="0" smtClean="0">
                <a:latin typeface="Meiryo UI" panose="020B0604030504040204" pitchFamily="50" charset="-128"/>
                <a:ea typeface="Meiryo UI" panose="020B0604030504040204" pitchFamily="50" charset="-128"/>
              </a:rPr>
              <a:t>発生する</a:t>
            </a:r>
            <a:r>
              <a:rPr lang="ja-JP" altLang="en-US" sz="1600" dirty="0">
                <a:latin typeface="Meiryo UI" panose="020B0604030504040204" pitchFamily="50" charset="-128"/>
                <a:ea typeface="Meiryo UI" panose="020B0604030504040204" pitchFamily="50" charset="-128"/>
              </a:rPr>
              <a:t>ことが</a:t>
            </a:r>
            <a:r>
              <a:rPr lang="ja-JP" altLang="en-US" sz="1600" dirty="0" smtClean="0">
                <a:latin typeface="Meiryo UI" panose="020B0604030504040204" pitchFamily="50" charset="-128"/>
                <a:ea typeface="Meiryo UI" panose="020B0604030504040204" pitchFamily="50" charset="-128"/>
              </a:rPr>
              <a:t>想定。</a:t>
            </a:r>
            <a:r>
              <a:rPr lang="ja-JP" altLang="en-US" sz="1600" b="1" dirty="0" smtClean="0">
                <a:latin typeface="Meiryo UI" panose="020B0604030504040204" pitchFamily="50" charset="-128"/>
                <a:ea typeface="Meiryo UI" panose="020B0604030504040204" pitchFamily="50" charset="-128"/>
              </a:rPr>
              <a:t>重症者数の減少の推移は注視が必要。</a:t>
            </a:r>
            <a:endParaRPr lang="en-US" altLang="ja-JP" sz="1600" b="1" dirty="0" smtClean="0">
              <a:latin typeface="Meiryo UI" panose="020B0604030504040204" pitchFamily="50" charset="-128"/>
              <a:ea typeface="Meiryo UI" panose="020B0604030504040204" pitchFamily="50" charset="-128"/>
            </a:endParaRPr>
          </a:p>
        </p:txBody>
      </p:sp>
      <p:sp>
        <p:nvSpPr>
          <p:cNvPr id="5" name="角丸四角形 4"/>
          <p:cNvSpPr/>
          <p:nvPr/>
        </p:nvSpPr>
        <p:spPr>
          <a:xfrm>
            <a:off x="152104" y="577985"/>
            <a:ext cx="283006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医療提供体制の状況</a:t>
            </a:r>
          </a:p>
        </p:txBody>
      </p:sp>
      <p:sp>
        <p:nvSpPr>
          <p:cNvPr id="7" name="角丸四角形 6"/>
          <p:cNvSpPr/>
          <p:nvPr/>
        </p:nvSpPr>
        <p:spPr>
          <a:xfrm>
            <a:off x="103614" y="3973984"/>
            <a:ext cx="11991404" cy="2537652"/>
          </a:xfrm>
          <a:prstGeom prst="roundRect">
            <a:avLst>
              <a:gd name="adj" fmla="val 1234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○緊急事態措置の効果により、新規陽性者数は大きく減少しており、</a:t>
            </a:r>
            <a:r>
              <a:rPr lang="ja-JP" altLang="en-US" sz="1600" b="1" dirty="0" smtClean="0">
                <a:solidFill>
                  <a:schemeClr val="tx1"/>
                </a:solidFill>
                <a:latin typeface="Meiryo UI" panose="020B0604030504040204" pitchFamily="50" charset="-128"/>
                <a:ea typeface="Meiryo UI" panose="020B0604030504040204" pitchFamily="50" charset="-128"/>
              </a:rPr>
              <a:t>感染状況については改善</a:t>
            </a:r>
            <a:r>
              <a:rPr lang="ja-JP" altLang="en-US" sz="1600" dirty="0" smtClean="0">
                <a:solidFill>
                  <a:schemeClr val="tx1"/>
                </a:solidFill>
                <a:latin typeface="Meiryo UI" panose="020B0604030504040204" pitchFamily="50" charset="-128"/>
                <a:ea typeface="Meiryo UI" panose="020B0604030504040204" pitchFamily="50" charset="-128"/>
              </a:rPr>
              <a:t>している。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一方で、</a:t>
            </a:r>
            <a:r>
              <a:rPr lang="ja-JP" altLang="en-US" sz="1600" b="1" dirty="0" smtClean="0">
                <a:solidFill>
                  <a:schemeClr val="tx1"/>
                </a:solidFill>
                <a:latin typeface="Meiryo UI" panose="020B0604030504040204" pitchFamily="50" charset="-128"/>
                <a:ea typeface="Meiryo UI" panose="020B0604030504040204" pitchFamily="50" charset="-128"/>
              </a:rPr>
              <a:t>重症病床・軽症中等症病床のひっ迫状況は、</a:t>
            </a:r>
            <a:r>
              <a:rPr lang="ja-JP" altLang="en-US" sz="1600" dirty="0" smtClean="0">
                <a:solidFill>
                  <a:schemeClr val="tx1"/>
                </a:solidFill>
                <a:latin typeface="Meiryo UI" panose="020B0604030504040204" pitchFamily="50" charset="-128"/>
                <a:ea typeface="Meiryo UI" panose="020B0604030504040204" pitchFamily="50" charset="-128"/>
              </a:rPr>
              <a:t>改善傾向にはあるものの、</a:t>
            </a:r>
            <a:r>
              <a:rPr lang="ja-JP" altLang="en-US" sz="1600" b="1" dirty="0" smtClean="0">
                <a:solidFill>
                  <a:schemeClr val="tx1"/>
                </a:solidFill>
                <a:latin typeface="Meiryo UI" panose="020B0604030504040204" pitchFamily="50" charset="-128"/>
                <a:ea typeface="Meiryo UI" panose="020B0604030504040204" pitchFamily="50" charset="-128"/>
              </a:rPr>
              <a:t>依然、極めて厳しい状況。</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病床使用率や入院率など医療のひっ迫を示す指標は、第三波緊急事態措置解除時点の水準か</a:t>
            </a:r>
            <a:r>
              <a:rPr lang="ja-JP" altLang="en-US" sz="1600" b="1" dirty="0">
                <a:solidFill>
                  <a:schemeClr val="tx1"/>
                </a:solidFill>
                <a:latin typeface="Meiryo UI" panose="020B0604030504040204" pitchFamily="50" charset="-128"/>
                <a:ea typeface="Meiryo UI" panose="020B0604030504040204" pitchFamily="50" charset="-128"/>
              </a:rPr>
              <a:t>ら</a:t>
            </a:r>
            <a:r>
              <a:rPr lang="ja-JP" altLang="en-US" sz="1600" b="1" dirty="0" smtClean="0">
                <a:solidFill>
                  <a:schemeClr val="tx1"/>
                </a:solidFill>
                <a:latin typeface="Meiryo UI" panose="020B0604030504040204" pitchFamily="50" charset="-128"/>
                <a:ea typeface="Meiryo UI" panose="020B0604030504040204" pitchFamily="50" charset="-128"/>
              </a:rPr>
              <a:t>大きく乖離。</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今後</a:t>
            </a:r>
            <a:r>
              <a:rPr lang="ja-JP" altLang="en-US" sz="1600" b="1" dirty="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感染性</a:t>
            </a:r>
            <a:r>
              <a:rPr lang="ja-JP" altLang="en-US" sz="1600" b="1" dirty="0">
                <a:solidFill>
                  <a:schemeClr val="tx1"/>
                </a:solidFill>
                <a:latin typeface="Meiryo UI" panose="020B0604030504040204" pitchFamily="50" charset="-128"/>
                <a:ea typeface="Meiryo UI" panose="020B0604030504040204" pitchFamily="50" charset="-128"/>
              </a:rPr>
              <a:t>が高い可能性があるインド株</a:t>
            </a:r>
            <a:r>
              <a:rPr lang="ja-JP" altLang="en-US" sz="1600" b="1" dirty="0" smtClean="0">
                <a:solidFill>
                  <a:schemeClr val="tx1"/>
                </a:solidFill>
                <a:latin typeface="Meiryo UI" panose="020B0604030504040204" pitchFamily="50" charset="-128"/>
                <a:ea typeface="Meiryo UI" panose="020B0604030504040204" pitchFamily="50" charset="-128"/>
              </a:rPr>
              <a:t>など、新た</a:t>
            </a:r>
            <a:r>
              <a:rPr lang="ja-JP" altLang="en-US" sz="1600" b="1" dirty="0">
                <a:solidFill>
                  <a:schemeClr val="tx1"/>
                </a:solidFill>
                <a:latin typeface="Meiryo UI" panose="020B0604030504040204" pitchFamily="50" charset="-128"/>
                <a:ea typeface="Meiryo UI" panose="020B0604030504040204" pitchFamily="50" charset="-128"/>
              </a:rPr>
              <a:t>な変異株の流行が懸念され、また、</a:t>
            </a:r>
            <a:r>
              <a:rPr lang="ja-JP" altLang="en-US" sz="1600" b="1" dirty="0" smtClean="0">
                <a:solidFill>
                  <a:schemeClr val="tx1"/>
                </a:solidFill>
                <a:latin typeface="Meiryo UI" panose="020B0604030504040204" pitchFamily="50" charset="-128"/>
                <a:ea typeface="Meiryo UI" panose="020B0604030504040204" pitchFamily="50" charset="-128"/>
              </a:rPr>
              <a:t>夏に向けて恒例行事等による感染リスク</a:t>
            </a:r>
            <a:r>
              <a:rPr lang="ja-JP" altLang="en-US" sz="1600" b="1" dirty="0">
                <a:solidFill>
                  <a:schemeClr val="tx1"/>
                </a:solidFill>
                <a:latin typeface="Meiryo UI" panose="020B0604030504040204" pitchFamily="50" charset="-128"/>
                <a:ea typeface="Meiryo UI" panose="020B0604030504040204" pitchFamily="50" charset="-128"/>
              </a:rPr>
              <a:t>機会</a:t>
            </a:r>
            <a:r>
              <a:rPr lang="ja-JP" altLang="en-US" sz="1600" b="1" dirty="0" smtClean="0">
                <a:solidFill>
                  <a:schemeClr val="tx1"/>
                </a:solidFill>
                <a:latin typeface="Meiryo UI" panose="020B0604030504040204" pitchFamily="50" charset="-128"/>
                <a:ea typeface="Meiryo UI" panose="020B0604030504040204" pitchFamily="50" charset="-128"/>
              </a:rPr>
              <a:t>の</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増大</a:t>
            </a:r>
            <a:r>
              <a:rPr lang="ja-JP" altLang="en-US" sz="1600" b="1" dirty="0">
                <a:solidFill>
                  <a:schemeClr val="tx1"/>
                </a:solidFill>
                <a:latin typeface="Meiryo UI" panose="020B0604030504040204" pitchFamily="50" charset="-128"/>
                <a:ea typeface="Meiryo UI" panose="020B0604030504040204" pitchFamily="50" charset="-128"/>
              </a:rPr>
              <a:t>も想定されるなか、感染収束を確実な</a:t>
            </a:r>
            <a:r>
              <a:rPr lang="ja-JP" altLang="en-US" sz="1600" b="1" dirty="0" smtClean="0">
                <a:solidFill>
                  <a:schemeClr val="tx1"/>
                </a:solidFill>
                <a:latin typeface="Meiryo UI" panose="020B0604030504040204" pitchFamily="50" charset="-128"/>
                <a:ea typeface="Meiryo UI" panose="020B0604030504040204" pitchFamily="50" charset="-128"/>
              </a:rPr>
              <a:t>ものとし、次の感染拡大に至る前に医療</a:t>
            </a:r>
            <a:r>
              <a:rPr lang="ja-JP" altLang="en-US" sz="1600" b="1" dirty="0">
                <a:solidFill>
                  <a:schemeClr val="tx1"/>
                </a:solidFill>
                <a:latin typeface="Meiryo UI" panose="020B0604030504040204" pitchFamily="50" charset="-128"/>
                <a:ea typeface="Meiryo UI" panose="020B0604030504040204" pitchFamily="50" charset="-128"/>
              </a:rPr>
              <a:t>提供体制への負荷を十分</a:t>
            </a:r>
            <a:r>
              <a:rPr lang="ja-JP" altLang="en-US" sz="1600" b="1" dirty="0" smtClean="0">
                <a:solidFill>
                  <a:schemeClr val="tx1"/>
                </a:solidFill>
                <a:latin typeface="Meiryo UI" panose="020B0604030504040204" pitchFamily="50" charset="-128"/>
                <a:ea typeface="Meiryo UI" panose="020B0604030504040204" pitchFamily="50" charset="-128"/>
              </a:rPr>
              <a:t>に減らしておくことが必要。</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b="1" u="sng" dirty="0" smtClean="0">
                <a:solidFill>
                  <a:schemeClr val="tx1"/>
                </a:solidFill>
                <a:latin typeface="Meiryo UI" panose="020B0604030504040204" pitchFamily="50" charset="-128"/>
                <a:ea typeface="Meiryo UI" panose="020B0604030504040204" pitchFamily="50" charset="-128"/>
              </a:rPr>
              <a:t>府</a:t>
            </a:r>
            <a:r>
              <a:rPr lang="ja-JP" altLang="en-US" b="1" u="sng" dirty="0">
                <a:solidFill>
                  <a:schemeClr val="tx1"/>
                </a:solidFill>
                <a:latin typeface="Meiryo UI" panose="020B0604030504040204" pitchFamily="50" charset="-128"/>
                <a:ea typeface="Meiryo UI" panose="020B0604030504040204" pitchFamily="50" charset="-128"/>
              </a:rPr>
              <a:t>全域での接触機会の大幅な</a:t>
            </a:r>
            <a:r>
              <a:rPr lang="ja-JP" altLang="en-US" b="1" u="sng" dirty="0" smtClean="0">
                <a:solidFill>
                  <a:schemeClr val="tx1"/>
                </a:solidFill>
                <a:latin typeface="Meiryo UI" panose="020B0604030504040204" pitchFamily="50" charset="-128"/>
                <a:ea typeface="Meiryo UI" panose="020B0604030504040204" pitchFamily="50" charset="-128"/>
              </a:rPr>
              <a:t>削減に向けた取組みの継続が必要。</a:t>
            </a:r>
            <a:endParaRPr lang="ja-JP" altLang="en-US" b="1" u="sng" dirty="0">
              <a:solidFill>
                <a:schemeClr val="tx1"/>
              </a:solidFill>
              <a:latin typeface="Meiryo UI" panose="020B0604030504040204" pitchFamily="50" charset="-128"/>
              <a:ea typeface="Meiryo UI" panose="020B0604030504040204" pitchFamily="50" charset="-128"/>
            </a:endParaRPr>
          </a:p>
        </p:txBody>
      </p:sp>
      <p:sp>
        <p:nvSpPr>
          <p:cNvPr id="8" name="角丸四角形 7"/>
          <p:cNvSpPr/>
          <p:nvPr/>
        </p:nvSpPr>
        <p:spPr>
          <a:xfrm>
            <a:off x="152103" y="3325357"/>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
        <p:nvSpPr>
          <p:cNvPr id="3" name="スライド番号プレースホルダー 2"/>
          <p:cNvSpPr>
            <a:spLocks noGrp="1"/>
          </p:cNvSpPr>
          <p:nvPr>
            <p:ph type="sldNum" sz="quarter" idx="12"/>
          </p:nvPr>
        </p:nvSpPr>
        <p:spPr>
          <a:xfrm>
            <a:off x="9296695" y="6511636"/>
            <a:ext cx="2743200" cy="365125"/>
          </a:xfrm>
        </p:spPr>
        <p:txBody>
          <a:bodyPr/>
          <a:lstStyle/>
          <a:p>
            <a:fld id="{9AE8D62C-51FD-4D41-806D-1D2DE4710F3C}" type="slidenum">
              <a:rPr kumimoji="1" lang="ja-JP" altLang="en-US" smtClean="0"/>
              <a:t>2</a:t>
            </a:fld>
            <a:endParaRPr kumimoji="1" lang="ja-JP" altLang="en-US" dirty="0"/>
          </a:p>
        </p:txBody>
      </p:sp>
    </p:spTree>
    <p:extLst>
      <p:ext uri="{BB962C8B-B14F-4D97-AF65-F5344CB8AC3E}">
        <p14:creationId xmlns:p14="http://schemas.microsoft.com/office/powerpoint/2010/main" val="24811381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4315</TotalTime>
  <Words>852</Words>
  <Application>Microsoft Office PowerPoint</Application>
  <PresentationFormat>ワイド画面</PresentationFormat>
  <Paragraphs>50</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奥山　善之</dc:creator>
  <cp:lastModifiedBy>國本　由衣</cp:lastModifiedBy>
  <cp:revision>50</cp:revision>
  <cp:lastPrinted>2021-04-13T18:43:48Z</cp:lastPrinted>
  <dcterms:created xsi:type="dcterms:W3CDTF">2020-07-15T08:05:42Z</dcterms:created>
  <dcterms:modified xsi:type="dcterms:W3CDTF">2021-05-25T04:51:47Z</dcterms:modified>
</cp:coreProperties>
</file>