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830" r:id="rId2"/>
    <p:sldId id="831" r:id="rId3"/>
    <p:sldId id="827" r:id="rId4"/>
    <p:sldId id="825" r:id="rId5"/>
    <p:sldId id="826" r:id="rId6"/>
    <p:sldId id="829" r:id="rId7"/>
    <p:sldId id="832" r:id="rId8"/>
    <p:sldId id="828" r:id="rId9"/>
    <p:sldId id="809" r:id="rId10"/>
    <p:sldId id="810" r:id="rId11"/>
    <p:sldId id="824" r:id="rId12"/>
    <p:sldId id="811" r:id="rId13"/>
    <p:sldId id="834" r:id="rId14"/>
    <p:sldId id="833" r:id="rId15"/>
    <p:sldId id="815" r:id="rId16"/>
    <p:sldId id="816" r:id="rId17"/>
    <p:sldId id="820" r:id="rId18"/>
    <p:sldId id="821" r:id="rId19"/>
    <p:sldId id="822" r:id="rId20"/>
    <p:sldId id="823" r:id="rId21"/>
    <p:sldId id="814" r:id="rId2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99"/>
    <a:srgbClr val="FFB28B"/>
    <a:srgbClr val="FF6699"/>
    <a:srgbClr val="E7EDEF"/>
    <a:srgbClr val="FF6600"/>
    <a:srgbClr val="99FF66"/>
    <a:srgbClr val="33CC33"/>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278" autoAdjust="0"/>
  </p:normalViewPr>
  <p:slideViewPr>
    <p:cSldViewPr snapToGrid="0">
      <p:cViewPr varScale="1">
        <p:scale>
          <a:sx n="63" d="100"/>
          <a:sy n="63" d="100"/>
        </p:scale>
        <p:origin x="1020" y="78"/>
      </p:cViewPr>
      <p:guideLst/>
    </p:cSldViewPr>
  </p:slideViewPr>
  <p:notesTextViewPr>
    <p:cViewPr>
      <p:scale>
        <a:sx n="1" d="1"/>
        <a:sy n="1" d="1"/>
      </p:scale>
      <p:origin x="0" y="0"/>
    </p:cViewPr>
  </p:notesText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9575" cy="498475"/>
          </a:xfrm>
          <a:prstGeom prst="rect">
            <a:avLst/>
          </a:prstGeom>
        </p:spPr>
        <p:txBody>
          <a:bodyPr vert="horz" lIns="91417" tIns="45709" rIns="91417"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17" tIns="45709" rIns="91417" bIns="45709" rtlCol="0"/>
          <a:lstStyle>
            <a:lvl1pPr algn="r">
              <a:defRPr sz="1200"/>
            </a:lvl1pPr>
          </a:lstStyle>
          <a:p>
            <a:fld id="{D64E24C0-EAE7-42C3-A2C6-11E03F4A7047}" type="datetimeFigureOut">
              <a:rPr kumimoji="1" lang="ja-JP" altLang="en-US" smtClean="0"/>
              <a:t>2021/5/25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17" tIns="45709" rIns="91417" bIns="45709" rtlCol="0" anchor="ctr"/>
          <a:lstStyle/>
          <a:p>
            <a:endParaRPr lang="ja-JP" altLang="en-US"/>
          </a:p>
        </p:txBody>
      </p:sp>
      <p:sp>
        <p:nvSpPr>
          <p:cNvPr id="5" name="ノート プレースホルダー 4"/>
          <p:cNvSpPr>
            <a:spLocks noGrp="1"/>
          </p:cNvSpPr>
          <p:nvPr>
            <p:ph type="body" sz="quarter" idx="3"/>
          </p:nvPr>
        </p:nvSpPr>
        <p:spPr>
          <a:xfrm>
            <a:off x="681040" y="4783141"/>
            <a:ext cx="5445125" cy="3913187"/>
          </a:xfrm>
          <a:prstGeom prst="rect">
            <a:avLst/>
          </a:prstGeom>
        </p:spPr>
        <p:txBody>
          <a:bodyPr vert="horz" lIns="91417" tIns="45709" rIns="91417" bIns="4570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5"/>
            <a:ext cx="2949575" cy="498475"/>
          </a:xfrm>
          <a:prstGeom prst="rect">
            <a:avLst/>
          </a:prstGeom>
        </p:spPr>
        <p:txBody>
          <a:bodyPr vert="horz" lIns="91417" tIns="45709" rIns="91417"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5"/>
            <a:ext cx="2949575" cy="498475"/>
          </a:xfrm>
          <a:prstGeom prst="rect">
            <a:avLst/>
          </a:prstGeom>
        </p:spPr>
        <p:txBody>
          <a:bodyPr vert="horz" lIns="91417" tIns="45709" rIns="91417" bIns="45709" rtlCol="0" anchor="b"/>
          <a:lstStyle>
            <a:lvl1pPr algn="r">
              <a:defRPr sz="1200"/>
            </a:lvl1pPr>
          </a:lstStyle>
          <a:p>
            <a:fld id="{2F0EEB81-DB16-4A68-B055-8A38956DB515}" type="slidenum">
              <a:rPr kumimoji="1" lang="ja-JP" altLang="en-US" smtClean="0"/>
              <a:t>‹#›</a:t>
            </a:fld>
            <a:endParaRPr kumimoji="1" lang="ja-JP" altLang="en-US"/>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a:t>
            </a:fld>
            <a:endParaRPr kumimoji="1" lang="ja-JP" altLang="en-US"/>
          </a:p>
        </p:txBody>
      </p:sp>
    </p:spTree>
    <p:extLst>
      <p:ext uri="{BB962C8B-B14F-4D97-AF65-F5344CB8AC3E}">
        <p14:creationId xmlns:p14="http://schemas.microsoft.com/office/powerpoint/2010/main" val="128897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11</a:t>
            </a:fld>
            <a:endParaRPr kumimoji="1" lang="ja-JP" altLang="en-US"/>
          </a:p>
        </p:txBody>
      </p:sp>
    </p:spTree>
    <p:extLst>
      <p:ext uri="{BB962C8B-B14F-4D97-AF65-F5344CB8AC3E}">
        <p14:creationId xmlns:p14="http://schemas.microsoft.com/office/powerpoint/2010/main" val="210315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12</a:t>
            </a:fld>
            <a:endParaRPr kumimoji="1" lang="ja-JP" altLang="en-US" dirty="0"/>
          </a:p>
        </p:txBody>
      </p:sp>
    </p:spTree>
    <p:extLst>
      <p:ext uri="{BB962C8B-B14F-4D97-AF65-F5344CB8AC3E}">
        <p14:creationId xmlns:p14="http://schemas.microsoft.com/office/powerpoint/2010/main" val="318059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13</a:t>
            </a:fld>
            <a:endParaRPr kumimoji="1" lang="ja-JP" altLang="en-US" dirty="0"/>
          </a:p>
        </p:txBody>
      </p:sp>
    </p:spTree>
    <p:extLst>
      <p:ext uri="{BB962C8B-B14F-4D97-AF65-F5344CB8AC3E}">
        <p14:creationId xmlns:p14="http://schemas.microsoft.com/office/powerpoint/2010/main" val="510802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14</a:t>
            </a:fld>
            <a:endParaRPr kumimoji="1" lang="ja-JP" altLang="en-US"/>
          </a:p>
        </p:txBody>
      </p:sp>
    </p:spTree>
    <p:extLst>
      <p:ext uri="{BB962C8B-B14F-4D97-AF65-F5344CB8AC3E}">
        <p14:creationId xmlns:p14="http://schemas.microsoft.com/office/powerpoint/2010/main" val="854236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19</a:t>
            </a:fld>
            <a:endParaRPr kumimoji="1" lang="ja-JP" altLang="en-US" dirty="0"/>
          </a:p>
        </p:txBody>
      </p:sp>
    </p:spTree>
    <p:extLst>
      <p:ext uri="{BB962C8B-B14F-4D97-AF65-F5344CB8AC3E}">
        <p14:creationId xmlns:p14="http://schemas.microsoft.com/office/powerpoint/2010/main" val="4198412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20</a:t>
            </a:fld>
            <a:endParaRPr kumimoji="1" lang="ja-JP" altLang="en-US" dirty="0"/>
          </a:p>
        </p:txBody>
      </p:sp>
    </p:spTree>
    <p:extLst>
      <p:ext uri="{BB962C8B-B14F-4D97-AF65-F5344CB8AC3E}">
        <p14:creationId xmlns:p14="http://schemas.microsoft.com/office/powerpoint/2010/main" val="407515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a:t>
            </a:fld>
            <a:endParaRPr kumimoji="1" lang="ja-JP" altLang="en-US"/>
          </a:p>
        </p:txBody>
      </p:sp>
    </p:spTree>
    <p:extLst>
      <p:ext uri="{BB962C8B-B14F-4D97-AF65-F5344CB8AC3E}">
        <p14:creationId xmlns:p14="http://schemas.microsoft.com/office/powerpoint/2010/main" val="257831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a:t>
            </a:fld>
            <a:endParaRPr kumimoji="1" lang="ja-JP" altLang="en-US"/>
          </a:p>
        </p:txBody>
      </p:sp>
    </p:spTree>
    <p:extLst>
      <p:ext uri="{BB962C8B-B14F-4D97-AF65-F5344CB8AC3E}">
        <p14:creationId xmlns:p14="http://schemas.microsoft.com/office/powerpoint/2010/main" val="42412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4</a:t>
            </a:fld>
            <a:endParaRPr kumimoji="1" lang="ja-JP" altLang="en-US"/>
          </a:p>
        </p:txBody>
      </p:sp>
    </p:spTree>
    <p:extLst>
      <p:ext uri="{BB962C8B-B14F-4D97-AF65-F5344CB8AC3E}">
        <p14:creationId xmlns:p14="http://schemas.microsoft.com/office/powerpoint/2010/main" val="181273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5</a:t>
            </a:fld>
            <a:endParaRPr kumimoji="1" lang="ja-JP" altLang="en-US"/>
          </a:p>
        </p:txBody>
      </p:sp>
    </p:spTree>
    <p:extLst>
      <p:ext uri="{BB962C8B-B14F-4D97-AF65-F5344CB8AC3E}">
        <p14:creationId xmlns:p14="http://schemas.microsoft.com/office/powerpoint/2010/main" val="266516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6</a:t>
            </a:fld>
            <a:endParaRPr kumimoji="1" lang="ja-JP" altLang="en-US"/>
          </a:p>
        </p:txBody>
      </p:sp>
    </p:spTree>
    <p:extLst>
      <p:ext uri="{BB962C8B-B14F-4D97-AF65-F5344CB8AC3E}">
        <p14:creationId xmlns:p14="http://schemas.microsoft.com/office/powerpoint/2010/main" val="3556371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7</a:t>
            </a:fld>
            <a:endParaRPr kumimoji="1" lang="ja-JP" altLang="en-US"/>
          </a:p>
        </p:txBody>
      </p:sp>
    </p:spTree>
    <p:extLst>
      <p:ext uri="{BB962C8B-B14F-4D97-AF65-F5344CB8AC3E}">
        <p14:creationId xmlns:p14="http://schemas.microsoft.com/office/powerpoint/2010/main" val="3464818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FB98CA-D6EC-4BA5-A9B2-86EEAB6615F3}" type="slidenum">
              <a:rPr kumimoji="1" lang="ja-JP" altLang="en-US" smtClean="0"/>
              <a:t>9</a:t>
            </a:fld>
            <a:endParaRPr kumimoji="1" lang="ja-JP" altLang="en-US"/>
          </a:p>
        </p:txBody>
      </p:sp>
    </p:spTree>
    <p:extLst>
      <p:ext uri="{BB962C8B-B14F-4D97-AF65-F5344CB8AC3E}">
        <p14:creationId xmlns:p14="http://schemas.microsoft.com/office/powerpoint/2010/main" val="645055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10</a:t>
            </a:fld>
            <a:endParaRPr kumimoji="1" lang="ja-JP" altLang="en-US"/>
          </a:p>
        </p:txBody>
      </p:sp>
    </p:spTree>
    <p:extLst>
      <p:ext uri="{BB962C8B-B14F-4D97-AF65-F5344CB8AC3E}">
        <p14:creationId xmlns:p14="http://schemas.microsoft.com/office/powerpoint/2010/main" val="322797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214A32F-0E8C-4D91-BAC6-EA2E81F1CF45}" type="datetime1">
              <a:rPr kumimoji="1" lang="ja-JP" altLang="en-US" smtClean="0"/>
              <a:t>2021/5/25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5DF179-10CB-45A6-B13C-93904DC17FE4}" type="datetime1">
              <a:rPr kumimoji="1" lang="ja-JP" altLang="en-US" smtClean="0"/>
              <a:t>2021/5/25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6242DB-F35F-4377-94B7-B7ED4323D95B}" type="datetime1">
              <a:rPr kumimoji="1" lang="ja-JP" altLang="en-US" smtClean="0"/>
              <a:t>2021/5/25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583C5E-CF60-4334-9FD4-141CAC84472E}" type="datetime1">
              <a:rPr kumimoji="1" lang="ja-JP" altLang="en-US" smtClean="0"/>
              <a:t>2021/5/25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771D1FA-B226-445F-B72F-F5654B8E355B}" type="datetime1">
              <a:rPr kumimoji="1" lang="ja-JP" altLang="en-US" smtClean="0"/>
              <a:t>2021/5/25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BACE846-7A07-4EDA-B2BD-6340DA55CC0B}" type="datetime1">
              <a:rPr kumimoji="1" lang="ja-JP" altLang="en-US" smtClean="0"/>
              <a:t>2021/5/25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1CB574D-5CAF-477E-894B-F08871D0771C}" type="datetime1">
              <a:rPr kumimoji="1" lang="ja-JP" altLang="en-US" smtClean="0"/>
              <a:t>2021/5/25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622300-6663-4891-BD5D-793907E96D35}" type="datetime1">
              <a:rPr kumimoji="1" lang="ja-JP" altLang="en-US" smtClean="0"/>
              <a:t>2021/5/25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63E0D3-56EB-460F-ABA6-3FE4DA800664}" type="datetime1">
              <a:rPr kumimoji="1" lang="ja-JP" altLang="en-US" smtClean="0"/>
              <a:t>2021/5/25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9D1D72-1EAB-4C54-83FC-667B976995F2}" type="datetime1">
              <a:rPr kumimoji="1" lang="ja-JP" altLang="en-US" smtClean="0"/>
              <a:t>2021/5/25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3F1E87-BAE2-4B8B-8BEA-3C5827EB6F87}" type="datetime1">
              <a:rPr kumimoji="1" lang="ja-JP" altLang="en-US" smtClean="0"/>
              <a:t>2021/5/25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C00F3-FD50-4284-B304-AA55E7B077B8}" type="datetime1">
              <a:rPr kumimoji="1" lang="ja-JP" altLang="en-US" smtClean="0"/>
              <a:t>2021/5/25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emf"/><Relationship Id="rId11" Type="http://schemas.openxmlformats.org/officeDocument/2006/relationships/image" Target="../media/image21.png"/><Relationship Id="rId5" Type="http://schemas.openxmlformats.org/officeDocument/2006/relationships/oleObject" Target="../embeddings/oleObject3.bin"/><Relationship Id="rId10" Type="http://schemas.openxmlformats.org/officeDocument/2006/relationships/image" Target="../media/image20.png"/><Relationship Id="rId4" Type="http://schemas.openxmlformats.org/officeDocument/2006/relationships/image" Target="../media/image16.emf"/><Relationship Id="rId9" Type="http://schemas.openxmlformats.org/officeDocument/2006/relationships/image" Target="../media/image18.emf"/></Relationships>
</file>

<file path=ppt/slides/_rels/slide16.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3.emf"/><Relationship Id="rId11" Type="http://schemas.openxmlformats.org/officeDocument/2006/relationships/image" Target="../media/image26.png"/><Relationship Id="rId5" Type="http://schemas.openxmlformats.org/officeDocument/2006/relationships/oleObject" Target="../embeddings/oleObject6.bin"/><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4371"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現在の療養状況について</a:t>
            </a:r>
            <a:endParaRPr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5"/>
          <p:cNvSpPr txBox="1"/>
          <p:nvPr/>
        </p:nvSpPr>
        <p:spPr>
          <a:xfrm>
            <a:off x="10295083" y="87827"/>
            <a:ext cx="1647354" cy="369332"/>
          </a:xfrm>
          <a:prstGeom prst="rect">
            <a:avLst/>
          </a:prstGeom>
          <a:solidFill>
            <a:schemeClr val="bg1"/>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t>資料１－２</a:t>
            </a:r>
            <a:endParaRPr kumimoji="1" lang="ja-JP" altLang="en-US" dirty="0"/>
          </a:p>
        </p:txBody>
      </p:sp>
      <p:sp>
        <p:nvSpPr>
          <p:cNvPr id="4" name="テキスト ボックス 3"/>
          <p:cNvSpPr txBox="1"/>
          <p:nvPr/>
        </p:nvSpPr>
        <p:spPr>
          <a:xfrm>
            <a:off x="2042160" y="2072640"/>
            <a:ext cx="9631680" cy="1938992"/>
          </a:xfrm>
          <a:prstGeom prst="rect">
            <a:avLst/>
          </a:prstGeom>
          <a:noFill/>
        </p:spPr>
        <p:txBody>
          <a:bodyPr wrap="square" rtlCol="0">
            <a:spAutoFit/>
          </a:bodyPr>
          <a:lstStyle/>
          <a:p>
            <a:r>
              <a:rPr lang="ja-JP" altLang="en-US" sz="2400" dirty="0" smtClean="0">
                <a:latin typeface="UD デジタル 教科書体 NK-B" panose="02020700000000000000" pitchFamily="18" charset="-128"/>
                <a:ea typeface="UD デジタル 教科書体 NK-B" panose="02020700000000000000" pitchFamily="18" charset="-128"/>
              </a:rPr>
              <a:t>１　入院・療養状況　　　　　　　　　　　　   </a:t>
            </a:r>
            <a:r>
              <a:rPr lang="en-US" altLang="ja-JP" sz="2400" dirty="0" smtClean="0">
                <a:latin typeface="UD デジタル 教科書体 NK-B" panose="02020700000000000000" pitchFamily="18" charset="-128"/>
                <a:ea typeface="UD デジタル 教科書体 NK-B" panose="02020700000000000000" pitchFamily="18" charset="-128"/>
              </a:rPr>
              <a:t>P2</a:t>
            </a:r>
            <a:r>
              <a:rPr lang="ja-JP" altLang="en-US" sz="2400" dirty="0" smtClean="0">
                <a:latin typeface="UD デジタル 教科書体 NK-B" panose="02020700000000000000" pitchFamily="18" charset="-128"/>
                <a:ea typeface="UD デジタル 教科書体 NK-B" panose="02020700000000000000" pitchFamily="18" charset="-128"/>
              </a:rPr>
              <a:t>～６</a:t>
            </a:r>
            <a:endParaRPr lang="en-US" altLang="ja-JP" sz="2400" dirty="0" smtClean="0">
              <a:latin typeface="UD デジタル 教科書体 NK-B" panose="02020700000000000000" pitchFamily="18" charset="-128"/>
              <a:ea typeface="UD デジタル 教科書体 NK-B" panose="02020700000000000000" pitchFamily="18" charset="-128"/>
            </a:endParaRPr>
          </a:p>
          <a:p>
            <a:endParaRPr lang="en-US" altLang="ja-JP" sz="2400" dirty="0" smtClean="0">
              <a:latin typeface="UD デジタル 教科書体 NK-B" panose="02020700000000000000" pitchFamily="18" charset="-128"/>
              <a:ea typeface="UD デジタル 教科書体 NK-B" panose="02020700000000000000" pitchFamily="18" charset="-128"/>
            </a:endParaRPr>
          </a:p>
          <a:p>
            <a:r>
              <a:rPr lang="ja-JP" altLang="en-US" sz="2400" dirty="0" smtClean="0">
                <a:latin typeface="UD デジタル 教科書体 NK-B" panose="02020700000000000000" pitchFamily="18" charset="-128"/>
                <a:ea typeface="UD デジタル 教科書体 NK-B" panose="02020700000000000000" pitchFamily="18" charset="-128"/>
              </a:rPr>
              <a:t>２　重症者数の推移と年代別内訳　　　</a:t>
            </a:r>
            <a:r>
              <a:rPr lang="en-US" altLang="ja-JP" sz="2400" dirty="0" smtClean="0">
                <a:latin typeface="UD デジタル 教科書体 NK-B" panose="02020700000000000000" pitchFamily="18" charset="-128"/>
                <a:ea typeface="UD デジタル 教科書体 NK-B" panose="02020700000000000000" pitchFamily="18" charset="-128"/>
              </a:rPr>
              <a:t>P</a:t>
            </a:r>
            <a:r>
              <a:rPr lang="en-US" altLang="ja-JP" sz="2400" dirty="0">
                <a:latin typeface="UD デジタル 教科書体 NK-B" panose="02020700000000000000" pitchFamily="18" charset="-128"/>
                <a:ea typeface="UD デジタル 教科書体 NK-B" panose="02020700000000000000" pitchFamily="18" charset="-128"/>
              </a:rPr>
              <a:t>7</a:t>
            </a:r>
            <a:r>
              <a:rPr lang="ja-JP" altLang="en-US" sz="2400" dirty="0" smtClean="0">
                <a:latin typeface="UD デジタル 教科書体 NK-B" panose="02020700000000000000" pitchFamily="18" charset="-128"/>
                <a:ea typeface="UD デジタル 教科書体 NK-B" panose="02020700000000000000" pitchFamily="18" charset="-128"/>
              </a:rPr>
              <a:t>～</a:t>
            </a:r>
            <a:r>
              <a:rPr lang="en-US" altLang="ja-JP" sz="2400" dirty="0">
                <a:latin typeface="UD デジタル 教科書体 NK-B" panose="02020700000000000000" pitchFamily="18" charset="-128"/>
                <a:ea typeface="UD デジタル 教科書体 NK-B" panose="02020700000000000000" pitchFamily="18" charset="-128"/>
              </a:rPr>
              <a:t>13</a:t>
            </a:r>
            <a:endParaRPr lang="en-US" altLang="ja-JP" sz="2400" dirty="0" smtClean="0">
              <a:latin typeface="UD デジタル 教科書体 NK-B" panose="02020700000000000000" pitchFamily="18" charset="-128"/>
              <a:ea typeface="UD デジタル 教科書体 NK-B" panose="02020700000000000000" pitchFamily="18" charset="-128"/>
            </a:endParaRPr>
          </a:p>
          <a:p>
            <a:endParaRPr lang="en-US" altLang="ja-JP" sz="2400" dirty="0" smtClean="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３</a:t>
            </a:r>
            <a:r>
              <a:rPr lang="ja-JP" altLang="en-US" sz="2400" dirty="0" smtClean="0">
                <a:latin typeface="UD デジタル 教科書体 NK-B" panose="02020700000000000000" pitchFamily="18" charset="-128"/>
                <a:ea typeface="UD デジタル 教科書体 NK-B" panose="02020700000000000000" pitchFamily="18" charset="-128"/>
              </a:rPr>
              <a:t>　重症・死亡例のまとめ　　　　　　　　　</a:t>
            </a:r>
            <a:r>
              <a:rPr lang="en-US" altLang="ja-JP" sz="2400" dirty="0" smtClean="0">
                <a:latin typeface="UD デジタル 教科書体 NK-B" panose="02020700000000000000" pitchFamily="18" charset="-128"/>
                <a:ea typeface="UD デジタル 教科書体 NK-B" panose="02020700000000000000" pitchFamily="18" charset="-128"/>
              </a:rPr>
              <a:t>P</a:t>
            </a:r>
            <a:r>
              <a:rPr lang="ja-JP" altLang="en-US" sz="2400" dirty="0" smtClean="0">
                <a:latin typeface="UD デジタル 教科書体 NK-B" panose="02020700000000000000" pitchFamily="18" charset="-128"/>
                <a:ea typeface="UD デジタル 教科書体 NK-B" panose="02020700000000000000" pitchFamily="18" charset="-128"/>
              </a:rPr>
              <a:t>１</a:t>
            </a:r>
            <a:r>
              <a:rPr lang="en-US" altLang="ja-JP" sz="2400" dirty="0" smtClean="0">
                <a:latin typeface="UD デジタル 教科書体 NK-B" panose="02020700000000000000" pitchFamily="18" charset="-128"/>
                <a:ea typeface="UD デジタル 教科書体 NK-B" panose="02020700000000000000" pitchFamily="18" charset="-128"/>
              </a:rPr>
              <a:t>4</a:t>
            </a:r>
            <a:r>
              <a:rPr lang="ja-JP" altLang="en-US" sz="2400" dirty="0" smtClean="0">
                <a:latin typeface="UD デジタル 教科書体 NK-B" panose="02020700000000000000" pitchFamily="18" charset="-128"/>
                <a:ea typeface="UD デジタル 教科書体 NK-B" panose="02020700000000000000" pitchFamily="18" charset="-128"/>
              </a:rPr>
              <a:t>～２１</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5" name="スライド番号プレースホルダー 4"/>
          <p:cNvSpPr>
            <a:spLocks noGrp="1"/>
          </p:cNvSpPr>
          <p:nvPr>
            <p:ph type="sldNum" sz="quarter" idx="12"/>
          </p:nvPr>
        </p:nvSpPr>
        <p:spPr>
          <a:xfrm>
            <a:off x="9199237" y="6492875"/>
            <a:ext cx="2743200" cy="365125"/>
          </a:xfrm>
        </p:spPr>
        <p:txBody>
          <a:bodyPr/>
          <a:lstStyle/>
          <a:p>
            <a:fld id="{F216AE56-EAD3-4706-B860-3EC2C2952B40}" type="slidenum">
              <a:rPr kumimoji="1" lang="ja-JP" altLang="en-US" smtClean="0"/>
              <a:t>1</a:t>
            </a:fld>
            <a:endParaRPr kumimoji="1" lang="ja-JP" altLang="en-US"/>
          </a:p>
        </p:txBody>
      </p:sp>
    </p:spTree>
    <p:extLst>
      <p:ext uri="{BB962C8B-B14F-4D97-AF65-F5344CB8AC3E}">
        <p14:creationId xmlns:p14="http://schemas.microsoft.com/office/powerpoint/2010/main" val="449540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3833" y="1186532"/>
            <a:ext cx="12065030" cy="3968840"/>
          </a:xfrm>
          <a:prstGeom prst="rect">
            <a:avLst/>
          </a:prstGeom>
        </p:spPr>
      </p:pic>
      <p:graphicFrame>
        <p:nvGraphicFramePr>
          <p:cNvPr id="2" name="オブジェクト 1"/>
          <p:cNvGraphicFramePr>
            <a:graphicFrameLocks noChangeAspect="1"/>
          </p:cNvGraphicFramePr>
          <p:nvPr>
            <p:extLst>
              <p:ext uri="{D42A27DB-BD31-4B8C-83A1-F6EECF244321}">
                <p14:modId xmlns:p14="http://schemas.microsoft.com/office/powerpoint/2010/main" val="2767747747"/>
              </p:ext>
            </p:extLst>
          </p:nvPr>
        </p:nvGraphicFramePr>
        <p:xfrm>
          <a:off x="4664470" y="5561097"/>
          <a:ext cx="7210425" cy="962025"/>
        </p:xfrm>
        <a:graphic>
          <a:graphicData uri="http://schemas.openxmlformats.org/presentationml/2006/ole">
            <mc:AlternateContent xmlns:mc="http://schemas.openxmlformats.org/markup-compatibility/2006">
              <mc:Choice xmlns:v="urn:schemas-microsoft-com:vml" Requires="v">
                <p:oleObj spid="_x0000_s5182" name="ワークシート" r:id="rId5" imgW="7210598" imgH="961968" progId="Excel.Sheet.12">
                  <p:embed/>
                </p:oleObj>
              </mc:Choice>
              <mc:Fallback>
                <p:oleObj name="ワークシート" r:id="rId5" imgW="7210598" imgH="961968" progId="Excel.Sheet.12">
                  <p:embed/>
                  <p:pic>
                    <p:nvPicPr>
                      <p:cNvPr id="0" name=""/>
                      <p:cNvPicPr/>
                      <p:nvPr/>
                    </p:nvPicPr>
                    <p:blipFill>
                      <a:blip r:embed="rId6"/>
                      <a:stretch>
                        <a:fillRect/>
                      </a:stretch>
                    </p:blipFill>
                    <p:spPr>
                      <a:xfrm>
                        <a:off x="4664470" y="5561097"/>
                        <a:ext cx="7210425" cy="962025"/>
                      </a:xfrm>
                      <a:prstGeom prst="rect">
                        <a:avLst/>
                      </a:prstGeom>
                    </p:spPr>
                  </p:pic>
                </p:oleObj>
              </mc:Fallback>
            </mc:AlternateContent>
          </a:graphicData>
        </a:graphic>
      </p:graphicFrame>
      <p:sp>
        <p:nvSpPr>
          <p:cNvPr id="74" name="テキスト ボックス 73"/>
          <p:cNvSpPr txBox="1"/>
          <p:nvPr/>
        </p:nvSpPr>
        <p:spPr>
          <a:xfrm>
            <a:off x="1270795" y="1392100"/>
            <a:ext cx="1462260" cy="451855"/>
          </a:xfrm>
          <a:prstGeom prst="rect">
            <a:avLst/>
          </a:prstGeom>
          <a:solidFill>
            <a:schemeClr val="bg1"/>
          </a:solidFill>
        </p:spPr>
        <p:txBody>
          <a:bodyPr wrap="none" rtlCol="0">
            <a:spAutoFit/>
          </a:bodyPr>
          <a:lstStyle/>
          <a:p>
            <a:pPr>
              <a:lnSpc>
                <a:spcPts val="1500"/>
              </a:lnSpc>
            </a:pPr>
            <a:r>
              <a:rPr kumimoji="1" lang="en-US" altLang="ja-JP" sz="900" dirty="0" smtClean="0">
                <a:latin typeface="Meiryo UI" panose="020B0604030504040204" pitchFamily="50" charset="-128"/>
                <a:ea typeface="Meiryo UI" panose="020B0604030504040204" pitchFamily="50" charset="-128"/>
              </a:rPr>
              <a:t>60</a:t>
            </a:r>
            <a:r>
              <a:rPr kumimoji="1" lang="ja-JP" altLang="en-US" sz="900" dirty="0" smtClean="0">
                <a:latin typeface="Meiryo UI" panose="020B0604030504040204" pitchFamily="50" charset="-128"/>
                <a:ea typeface="Meiryo UI" panose="020B0604030504040204" pitchFamily="50" charset="-128"/>
              </a:rPr>
              <a:t>歳</a:t>
            </a:r>
            <a:r>
              <a:rPr lang="ja-JP" altLang="en-US" sz="900" dirty="0">
                <a:latin typeface="Meiryo UI" panose="020B0604030504040204" pitchFamily="50" charset="-128"/>
                <a:ea typeface="Meiryo UI" panose="020B0604030504040204" pitchFamily="50" charset="-128"/>
              </a:rPr>
              <a:t>未満</a:t>
            </a:r>
            <a:r>
              <a:rPr kumimoji="1" lang="ja-JP" altLang="en-US" sz="900" dirty="0" smtClean="0">
                <a:latin typeface="Meiryo UI" panose="020B0604030504040204" pitchFamily="50" charset="-128"/>
                <a:ea typeface="Meiryo UI" panose="020B0604030504040204" pitchFamily="50" charset="-128"/>
              </a:rPr>
              <a:t>の新規陽性者数</a:t>
            </a:r>
            <a:endParaRPr kumimoji="1" lang="en-US" altLang="ja-JP" sz="900" dirty="0" smtClean="0">
              <a:latin typeface="Meiryo UI" panose="020B0604030504040204" pitchFamily="50" charset="-128"/>
              <a:ea typeface="Meiryo UI" panose="020B0604030504040204" pitchFamily="50" charset="-128"/>
            </a:endParaRPr>
          </a:p>
          <a:p>
            <a:pPr>
              <a:lnSpc>
                <a:spcPts val="1500"/>
              </a:lnSpc>
            </a:pPr>
            <a:r>
              <a:rPr lang="en-US" altLang="ja-JP" sz="900" dirty="0" smtClean="0">
                <a:latin typeface="Meiryo UI" panose="020B0604030504040204" pitchFamily="50" charset="-128"/>
                <a:ea typeface="Meiryo UI" panose="020B0604030504040204" pitchFamily="50" charset="-128"/>
              </a:rPr>
              <a:t>60</a:t>
            </a:r>
            <a:r>
              <a:rPr lang="ja-JP" altLang="en-US" sz="900" dirty="0" smtClean="0">
                <a:latin typeface="Meiryo UI" panose="020B0604030504040204" pitchFamily="50" charset="-128"/>
                <a:ea typeface="Meiryo UI" panose="020B0604030504040204" pitchFamily="50" charset="-128"/>
              </a:rPr>
              <a:t>歳以上の新規陽性者数</a:t>
            </a:r>
            <a:endParaRPr kumimoji="1" lang="ja-JP" altLang="en-US" sz="900"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11926143" y="737694"/>
            <a:ext cx="307777" cy="501042"/>
          </a:xfrm>
          <a:prstGeom prst="rect">
            <a:avLst/>
          </a:prstGeom>
          <a:noFill/>
        </p:spPr>
        <p:txBody>
          <a:bodyPr vert="eaVert" wrap="square" rtlCol="0">
            <a:spAutoFit/>
          </a:bodyPr>
          <a:lstStyle/>
          <a:p>
            <a:r>
              <a:rPr kumimoji="1" lang="ja-JP" altLang="en-US" sz="800" dirty="0" smtClean="0">
                <a:latin typeface="Meiryo UI" panose="020B0604030504040204" pitchFamily="50" charset="-128"/>
                <a:ea typeface="Meiryo UI" panose="020B0604030504040204" pitchFamily="50" charset="-128"/>
              </a:rPr>
              <a:t>重症者数</a:t>
            </a:r>
            <a:endParaRPr kumimoji="1" lang="ja-JP" altLang="en-US" sz="800"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41014" y="772709"/>
            <a:ext cx="307777" cy="501042"/>
          </a:xfrm>
          <a:prstGeom prst="rect">
            <a:avLst/>
          </a:prstGeom>
          <a:noFill/>
        </p:spPr>
        <p:txBody>
          <a:bodyPr vert="eaVert" wrap="square" rtlCol="0">
            <a:spAutoFit/>
          </a:bodyPr>
          <a:lstStyle/>
          <a:p>
            <a:r>
              <a:rPr lang="ja-JP" altLang="en-US" sz="800" dirty="0" smtClean="0">
                <a:latin typeface="Meiryo UI" panose="020B0604030504040204" pitchFamily="50" charset="-128"/>
                <a:ea typeface="Meiryo UI" panose="020B0604030504040204" pitchFamily="50" charset="-128"/>
              </a:rPr>
              <a:t>陽性者数</a:t>
            </a:r>
            <a:endParaRPr kumimoji="1" lang="ja-JP" altLang="en-US" sz="800" dirty="0">
              <a:latin typeface="Meiryo UI" panose="020B0604030504040204" pitchFamily="50" charset="-128"/>
              <a:ea typeface="Meiryo UI" panose="020B0604030504040204" pitchFamily="50" charset="-128"/>
            </a:endParaRPr>
          </a:p>
        </p:txBody>
      </p:sp>
      <p:sp>
        <p:nvSpPr>
          <p:cNvPr id="39" name="正方形/長方形 38"/>
          <p:cNvSpPr/>
          <p:nvPr/>
        </p:nvSpPr>
        <p:spPr>
          <a:xfrm>
            <a:off x="1" y="1"/>
            <a:ext cx="12192000" cy="55843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第三波・第四波</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重症者数と</a:t>
            </a:r>
            <a:r>
              <a:rPr lang="en-US" altLang="ja-JP" sz="2400" b="1" dirty="0" smtClean="0">
                <a:latin typeface="UD デジタル 教科書体 NP-B" panose="02020700000000000000" pitchFamily="18" charset="-128"/>
                <a:ea typeface="UD デジタル 教科書体 NP-B" panose="02020700000000000000" pitchFamily="18" charset="-128"/>
              </a:rPr>
              <a:t>60</a:t>
            </a:r>
            <a:r>
              <a:rPr lang="ja-JP" altLang="en-US" sz="2400" b="1" dirty="0" smtClean="0">
                <a:latin typeface="UD デジタル 教科書体 NP-B" panose="02020700000000000000" pitchFamily="18" charset="-128"/>
                <a:ea typeface="UD デジタル 教科書体 NP-B" panose="02020700000000000000" pitchFamily="18" charset="-128"/>
              </a:rPr>
              <a:t>歳以上の陽性者数の推移</a:t>
            </a:r>
            <a:r>
              <a:rPr kumimoji="1" lang="ja-JP" altLang="en-US" sz="2400" b="1" dirty="0" smtClean="0">
                <a:latin typeface="UD デジタル 教科書体 NP-B" panose="02020700000000000000" pitchFamily="18" charset="-128"/>
                <a:ea typeface="UD デジタル 教科書体 NP-B" panose="02020700000000000000" pitchFamily="18" charset="-128"/>
              </a:rPr>
              <a:t>　</a:t>
            </a:r>
            <a:endParaRPr kumimoji="1"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40" name="スライド番号プレースホルダー 1"/>
          <p:cNvSpPr>
            <a:spLocks noGrp="1"/>
          </p:cNvSpPr>
          <p:nvPr>
            <p:ph type="sldNum" sz="quarter" idx="12"/>
          </p:nvPr>
        </p:nvSpPr>
        <p:spPr>
          <a:xfrm>
            <a:off x="9529562" y="6431859"/>
            <a:ext cx="2662438" cy="335797"/>
          </a:xfrm>
        </p:spPr>
        <p:txBody>
          <a:bodyPr/>
          <a:lstStyle/>
          <a:p>
            <a:fld id="{77DCD627-EEAA-4F34-BED0-FC7872475823}" type="slidenum">
              <a:rPr kumimoji="1" lang="ja-JP" altLang="en-US" smtClean="0"/>
              <a:t>10</a:t>
            </a:fld>
            <a:endParaRPr kumimoji="1" lang="ja-JP" altLang="en-US"/>
          </a:p>
        </p:txBody>
      </p:sp>
      <p:sp>
        <p:nvSpPr>
          <p:cNvPr id="26" name="テキスト ボックス 25"/>
          <p:cNvSpPr txBox="1"/>
          <p:nvPr/>
        </p:nvSpPr>
        <p:spPr>
          <a:xfrm>
            <a:off x="10079073" y="30007"/>
            <a:ext cx="2112927" cy="507831"/>
          </a:xfrm>
          <a:prstGeom prst="rect">
            <a:avLst/>
          </a:prstGeom>
          <a:noFill/>
        </p:spPr>
        <p:txBody>
          <a:bodyPr wrap="square" rtlCol="0">
            <a:spAutoFit/>
          </a:bodyPr>
          <a:lstStyle/>
          <a:p>
            <a:r>
              <a:rPr lang="en-US" altLang="ja-JP" sz="900" dirty="0" smtClean="0">
                <a:solidFill>
                  <a:schemeClr val="bg1"/>
                </a:solidFill>
                <a:latin typeface="Meiryo UI" panose="020B0604030504040204" pitchFamily="50" charset="-128"/>
                <a:ea typeface="Meiryo UI" panose="020B0604030504040204" pitchFamily="50" charset="-128"/>
              </a:rPr>
              <a:t>※</a:t>
            </a:r>
            <a:r>
              <a:rPr lang="ja-JP" altLang="en-US" sz="900" dirty="0" smtClean="0">
                <a:solidFill>
                  <a:schemeClr val="bg1"/>
                </a:solidFill>
                <a:latin typeface="Meiryo UI" panose="020B0604030504040204" pitchFamily="50" charset="-128"/>
                <a:ea typeface="Meiryo UI" panose="020B0604030504040204" pitchFamily="50" charset="-128"/>
              </a:rPr>
              <a:t>重症者数は、対応可能な軽症中等症</a:t>
            </a:r>
            <a:endParaRPr lang="en-US" altLang="ja-JP" sz="900" dirty="0" smtClean="0">
              <a:solidFill>
                <a:schemeClr val="bg1"/>
              </a:solidFill>
              <a:latin typeface="Meiryo UI" panose="020B0604030504040204" pitchFamily="50" charset="-128"/>
              <a:ea typeface="Meiryo UI" panose="020B0604030504040204" pitchFamily="50" charset="-128"/>
            </a:endParaRPr>
          </a:p>
          <a:p>
            <a:r>
              <a:rPr lang="en-US" altLang="ja-JP" sz="900" dirty="0">
                <a:solidFill>
                  <a:schemeClr val="bg1"/>
                </a:solidFill>
                <a:latin typeface="Meiryo UI" panose="020B0604030504040204" pitchFamily="50" charset="-128"/>
                <a:ea typeface="Meiryo UI" panose="020B0604030504040204" pitchFamily="50" charset="-128"/>
              </a:rPr>
              <a:t> </a:t>
            </a:r>
            <a:r>
              <a:rPr lang="en-US" altLang="ja-JP" sz="900" dirty="0" smtClean="0">
                <a:solidFill>
                  <a:schemeClr val="bg1"/>
                </a:solidFill>
                <a:latin typeface="Meiryo UI" panose="020B0604030504040204" pitchFamily="50" charset="-128"/>
                <a:ea typeface="Meiryo UI" panose="020B0604030504040204" pitchFamily="50" charset="-128"/>
              </a:rPr>
              <a:t>  </a:t>
            </a:r>
            <a:r>
              <a:rPr lang="ja-JP" altLang="en-US" sz="900" dirty="0" smtClean="0">
                <a:solidFill>
                  <a:schemeClr val="bg1"/>
                </a:solidFill>
                <a:latin typeface="Meiryo UI" panose="020B0604030504040204" pitchFamily="50" charset="-128"/>
                <a:ea typeface="Meiryo UI" panose="020B0604030504040204" pitchFamily="50" charset="-128"/>
              </a:rPr>
              <a:t>患者</a:t>
            </a:r>
            <a:r>
              <a:rPr lang="ja-JP" altLang="en-US" sz="900" dirty="0">
                <a:solidFill>
                  <a:schemeClr val="bg1"/>
                </a:solidFill>
                <a:latin typeface="Meiryo UI" panose="020B0604030504040204" pitchFamily="50" charset="-128"/>
                <a:ea typeface="Meiryo UI" panose="020B0604030504040204" pitchFamily="50" charset="-128"/>
              </a:rPr>
              <a:t>受入</a:t>
            </a:r>
            <a:r>
              <a:rPr lang="ja-JP" altLang="en-US" sz="900" dirty="0" smtClean="0">
                <a:solidFill>
                  <a:schemeClr val="bg1"/>
                </a:solidFill>
                <a:latin typeface="Meiryo UI" panose="020B0604030504040204" pitchFamily="50" charset="-128"/>
                <a:ea typeface="Meiryo UI" panose="020B0604030504040204" pitchFamily="50" charset="-128"/>
              </a:rPr>
              <a:t>医療機関</a:t>
            </a:r>
            <a:r>
              <a:rPr lang="ja-JP" altLang="en-US" sz="900" dirty="0">
                <a:solidFill>
                  <a:schemeClr val="bg1"/>
                </a:solidFill>
                <a:latin typeface="Meiryo UI" panose="020B0604030504040204" pitchFamily="50" charset="-128"/>
                <a:ea typeface="Meiryo UI" panose="020B0604030504040204" pitchFamily="50" charset="-128"/>
              </a:rPr>
              <a:t>等に</a:t>
            </a:r>
            <a:r>
              <a:rPr lang="ja-JP" altLang="en-US" sz="900" dirty="0" smtClean="0">
                <a:solidFill>
                  <a:schemeClr val="bg1"/>
                </a:solidFill>
                <a:latin typeface="Meiryo UI" panose="020B0604030504040204" pitchFamily="50" charset="-128"/>
                <a:ea typeface="Meiryo UI" panose="020B0604030504040204" pitchFamily="50" charset="-128"/>
              </a:rPr>
              <a:t>おいて治療継</a:t>
            </a:r>
            <a:endParaRPr lang="en-US" altLang="ja-JP" sz="900" dirty="0" smtClean="0">
              <a:solidFill>
                <a:schemeClr val="bg1"/>
              </a:solidFill>
              <a:latin typeface="Meiryo UI" panose="020B0604030504040204" pitchFamily="50" charset="-128"/>
              <a:ea typeface="Meiryo UI" panose="020B0604030504040204" pitchFamily="50" charset="-128"/>
            </a:endParaRPr>
          </a:p>
          <a:p>
            <a:r>
              <a:rPr lang="en-US" altLang="ja-JP" sz="900" dirty="0">
                <a:solidFill>
                  <a:schemeClr val="bg1"/>
                </a:solidFill>
                <a:latin typeface="Meiryo UI" panose="020B0604030504040204" pitchFamily="50" charset="-128"/>
                <a:ea typeface="Meiryo UI" panose="020B0604030504040204" pitchFamily="50" charset="-128"/>
              </a:rPr>
              <a:t> </a:t>
            </a:r>
            <a:r>
              <a:rPr lang="en-US" altLang="ja-JP" sz="900" dirty="0" smtClean="0">
                <a:solidFill>
                  <a:schemeClr val="bg1"/>
                </a:solidFill>
                <a:latin typeface="Meiryo UI" panose="020B0604030504040204" pitchFamily="50" charset="-128"/>
                <a:ea typeface="Meiryo UI" panose="020B0604030504040204" pitchFamily="50" charset="-128"/>
              </a:rPr>
              <a:t>  </a:t>
            </a:r>
            <a:r>
              <a:rPr lang="ja-JP" altLang="en-US" sz="900" dirty="0" smtClean="0">
                <a:solidFill>
                  <a:schemeClr val="bg1"/>
                </a:solidFill>
                <a:latin typeface="Meiryo UI" panose="020B0604030504040204" pitchFamily="50" charset="-128"/>
                <a:ea typeface="Meiryo UI" panose="020B0604030504040204" pitchFamily="50" charset="-128"/>
              </a:rPr>
              <a:t>続</a:t>
            </a:r>
            <a:r>
              <a:rPr lang="ja-JP" altLang="en-US" sz="900" dirty="0">
                <a:solidFill>
                  <a:schemeClr val="bg1"/>
                </a:solidFill>
                <a:latin typeface="Meiryo UI" panose="020B0604030504040204" pitchFamily="50" charset="-128"/>
                <a:ea typeface="Meiryo UI" panose="020B0604030504040204" pitchFamily="50" charset="-128"/>
              </a:rPr>
              <a:t>を</a:t>
            </a:r>
            <a:r>
              <a:rPr lang="ja-JP" altLang="en-US" sz="900" dirty="0" smtClean="0">
                <a:solidFill>
                  <a:schemeClr val="bg1"/>
                </a:solidFill>
                <a:latin typeface="Meiryo UI" panose="020B0604030504040204" pitchFamily="50" charset="-128"/>
                <a:ea typeface="Meiryo UI" panose="020B0604030504040204" pitchFamily="50" charset="-128"/>
              </a:rPr>
              <a:t>している重症者を含む。</a:t>
            </a:r>
            <a:endParaRPr lang="ja-JP" altLang="en-US" sz="900" dirty="0">
              <a:solidFill>
                <a:schemeClr val="bg1"/>
              </a:solidFill>
              <a:latin typeface="Meiryo UI" panose="020B0604030504040204" pitchFamily="50" charset="-128"/>
              <a:ea typeface="Meiryo UI" panose="020B0604030504040204" pitchFamily="50" charset="-128"/>
            </a:endParaRPr>
          </a:p>
        </p:txBody>
      </p:sp>
      <p:sp>
        <p:nvSpPr>
          <p:cNvPr id="19" name="左右矢印 18"/>
          <p:cNvSpPr/>
          <p:nvPr/>
        </p:nvSpPr>
        <p:spPr>
          <a:xfrm>
            <a:off x="10185227" y="1494257"/>
            <a:ext cx="527179" cy="408307"/>
          </a:xfrm>
          <a:prstGeom prst="leftRightArrow">
            <a:avLst>
              <a:gd name="adj1" fmla="val 62643"/>
              <a:gd name="adj2"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1" name="テキスト ボックス 20"/>
          <p:cNvSpPr txBox="1"/>
          <p:nvPr/>
        </p:nvSpPr>
        <p:spPr>
          <a:xfrm>
            <a:off x="9996682" y="1238152"/>
            <a:ext cx="513282"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4</a:t>
            </a:r>
            <a:r>
              <a:rPr kumimoji="1" lang="en-US" altLang="ja-JP" sz="1100" dirty="0" smtClean="0">
                <a:latin typeface="Meiryo UI" panose="020B0604030504040204" pitchFamily="50" charset="-128"/>
                <a:ea typeface="Meiryo UI" panose="020B0604030504040204" pitchFamily="50" charset="-128"/>
              </a:rPr>
              <a:t>/28</a:t>
            </a:r>
            <a:endParaRPr kumimoji="1" lang="ja-JP" altLang="en-US" sz="11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0383061" y="1253178"/>
            <a:ext cx="511988"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5</a:t>
            </a:r>
            <a:r>
              <a:rPr kumimoji="1" lang="en-US" altLang="ja-JP" sz="1100" dirty="0" smtClean="0">
                <a:latin typeface="Meiryo UI" panose="020B0604030504040204" pitchFamily="50" charset="-128"/>
                <a:ea typeface="Meiryo UI" panose="020B0604030504040204" pitchFamily="50" charset="-128"/>
              </a:rPr>
              <a:t>/4</a:t>
            </a:r>
            <a:endParaRPr kumimoji="1" lang="ja-JP" altLang="en-US" sz="1100" dirty="0">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10593847" y="1478176"/>
            <a:ext cx="0" cy="48237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0156243" y="1592037"/>
            <a:ext cx="554960" cy="261610"/>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7</a:t>
            </a:r>
            <a:r>
              <a:rPr lang="ja-JP" altLang="en-US" sz="1100" dirty="0" smtClean="0">
                <a:latin typeface="Meiryo UI" panose="020B0604030504040204" pitchFamily="50" charset="-128"/>
                <a:ea typeface="Meiryo UI" panose="020B0604030504040204" pitchFamily="50" charset="-128"/>
              </a:rPr>
              <a:t>日間</a:t>
            </a:r>
            <a:endParaRPr kumimoji="1" lang="ja-JP" altLang="en-US" sz="1100" dirty="0">
              <a:latin typeface="Meiryo UI" panose="020B0604030504040204" pitchFamily="50" charset="-128"/>
              <a:ea typeface="Meiryo UI" panose="020B0604030504040204" pitchFamily="50" charset="-128"/>
            </a:endParaRPr>
          </a:p>
        </p:txBody>
      </p:sp>
      <p:cxnSp>
        <p:nvCxnSpPr>
          <p:cNvPr id="27" name="直線コネクタ 26"/>
          <p:cNvCxnSpPr/>
          <p:nvPr/>
        </p:nvCxnSpPr>
        <p:spPr>
          <a:xfrm>
            <a:off x="10282702" y="1440939"/>
            <a:ext cx="11204" cy="50807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左右矢印 33"/>
          <p:cNvSpPr/>
          <p:nvPr/>
        </p:nvSpPr>
        <p:spPr>
          <a:xfrm>
            <a:off x="2586538" y="2927314"/>
            <a:ext cx="1431026" cy="408307"/>
          </a:xfrm>
          <a:prstGeom prst="leftRightArrow">
            <a:avLst>
              <a:gd name="adj1" fmla="val 62643"/>
              <a:gd name="adj2"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5" name="テキスト ボックス 34"/>
          <p:cNvSpPr txBox="1"/>
          <p:nvPr/>
        </p:nvSpPr>
        <p:spPr>
          <a:xfrm>
            <a:off x="2355304" y="2779592"/>
            <a:ext cx="601447"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11</a:t>
            </a:r>
            <a:r>
              <a:rPr kumimoji="1" lang="en-US" altLang="ja-JP" sz="1100" dirty="0" smtClean="0">
                <a:latin typeface="Meiryo UI" panose="020B0604030504040204" pitchFamily="50" charset="-128"/>
                <a:ea typeface="Meiryo UI" panose="020B0604030504040204" pitchFamily="50" charset="-128"/>
              </a:rPr>
              <a:t>/22</a:t>
            </a:r>
            <a:endParaRPr kumimoji="1" lang="ja-JP" altLang="en-US" sz="11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811407" y="2844458"/>
            <a:ext cx="709801"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12</a:t>
            </a:r>
            <a:r>
              <a:rPr kumimoji="1" lang="en-US" altLang="ja-JP" sz="1100" dirty="0" smtClean="0">
                <a:latin typeface="Meiryo UI" panose="020B0604030504040204" pitchFamily="50" charset="-128"/>
                <a:ea typeface="Meiryo UI" panose="020B0604030504040204" pitchFamily="50" charset="-128"/>
              </a:rPr>
              <a:t>/21</a:t>
            </a:r>
            <a:endParaRPr kumimoji="1" lang="ja-JP" altLang="en-US" sz="11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002176" y="3022748"/>
            <a:ext cx="643125"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30</a:t>
            </a:r>
            <a:r>
              <a:rPr lang="ja-JP" altLang="en-US" sz="1100" dirty="0" smtClean="0">
                <a:latin typeface="Meiryo UI" panose="020B0604030504040204" pitchFamily="50" charset="-128"/>
                <a:ea typeface="Meiryo UI" panose="020B0604030504040204" pitchFamily="50" charset="-128"/>
              </a:rPr>
              <a:t>日間</a:t>
            </a:r>
            <a:endParaRPr kumimoji="1" lang="ja-JP" altLang="en-US" sz="1100" dirty="0">
              <a:latin typeface="Meiryo UI" panose="020B0604030504040204" pitchFamily="50" charset="-128"/>
              <a:ea typeface="Meiryo UI" panose="020B0604030504040204" pitchFamily="50" charset="-128"/>
            </a:endParaRPr>
          </a:p>
        </p:txBody>
      </p:sp>
      <p:cxnSp>
        <p:nvCxnSpPr>
          <p:cNvPr id="41" name="直線コネクタ 40"/>
          <p:cNvCxnSpPr/>
          <p:nvPr/>
        </p:nvCxnSpPr>
        <p:spPr>
          <a:xfrm flipH="1">
            <a:off x="2611480" y="2970525"/>
            <a:ext cx="8691" cy="38614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3773951" y="640830"/>
            <a:ext cx="3124622" cy="660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重症者の増加速度が</a:t>
            </a:r>
            <a:endParaRPr kumimoji="1" lang="en-US" altLang="ja-JP" b="1" dirty="0" smtClean="0"/>
          </a:p>
          <a:p>
            <a:pPr algn="ctr"/>
            <a:r>
              <a:rPr kumimoji="1" lang="ja-JP" altLang="en-US" b="1" dirty="0" smtClean="0"/>
              <a:t>第三波に比べ約３倍</a:t>
            </a:r>
            <a:endParaRPr kumimoji="1" lang="ja-JP" altLang="en-US" b="1" dirty="0"/>
          </a:p>
        </p:txBody>
      </p:sp>
      <p:cxnSp>
        <p:nvCxnSpPr>
          <p:cNvPr id="48" name="直線コネクタ 47"/>
          <p:cNvCxnSpPr/>
          <p:nvPr/>
        </p:nvCxnSpPr>
        <p:spPr>
          <a:xfrm flipV="1">
            <a:off x="1379783" y="1128979"/>
            <a:ext cx="2367620" cy="2003118"/>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6936778" y="876496"/>
            <a:ext cx="1359241" cy="21156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p:nvPr/>
        </p:nvCxnSpPr>
        <p:spPr>
          <a:xfrm flipV="1">
            <a:off x="8357135" y="3106068"/>
            <a:ext cx="1224650" cy="964903"/>
          </a:xfrm>
          <a:prstGeom prst="bentConnector3">
            <a:avLst>
              <a:gd name="adj1" fmla="val -4756"/>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7792375" y="3015802"/>
            <a:ext cx="1399555" cy="253916"/>
          </a:xfrm>
          <a:prstGeom prst="rect">
            <a:avLst/>
          </a:prstGeom>
          <a:solidFill>
            <a:srgbClr val="92D050"/>
          </a:solidFill>
        </p:spPr>
        <p:txBody>
          <a:bodyPr wrap="square" rtlCol="0">
            <a:spAutoFit/>
          </a:bodyPr>
          <a:lstStyle/>
          <a:p>
            <a:pPr algn="ctr"/>
            <a:r>
              <a:rPr lang="en-US" altLang="ja-JP" sz="1050" dirty="0">
                <a:latin typeface="Meiryo UI" panose="020B0604030504040204" pitchFamily="50" charset="-128"/>
                <a:ea typeface="Meiryo UI" panose="020B0604030504040204" pitchFamily="50" charset="-128"/>
              </a:rPr>
              <a:t>25</a:t>
            </a:r>
            <a:r>
              <a:rPr lang="ja-JP" altLang="en-US" sz="1050" dirty="0" smtClean="0">
                <a:latin typeface="Meiryo UI" panose="020B0604030504040204" pitchFamily="50" charset="-128"/>
                <a:ea typeface="Meiryo UI" panose="020B0604030504040204" pitchFamily="50" charset="-128"/>
              </a:rPr>
              <a:t>日間</a:t>
            </a:r>
            <a:r>
              <a:rPr kumimoji="1" lang="ja-JP" altLang="en-US" sz="1050" dirty="0" smtClean="0">
                <a:latin typeface="Meiryo UI" panose="020B0604030504040204" pitchFamily="50" charset="-128"/>
                <a:ea typeface="Meiryo UI" panose="020B0604030504040204" pitchFamily="50" charset="-128"/>
              </a:rPr>
              <a:t>で</a:t>
            </a:r>
            <a:r>
              <a:rPr lang="en-US" altLang="ja-JP" sz="1050" dirty="0" smtClean="0">
                <a:latin typeface="Meiryo UI" panose="020B0604030504040204" pitchFamily="50" charset="-128"/>
                <a:ea typeface="Meiryo UI" panose="020B0604030504040204" pitchFamily="50" charset="-128"/>
              </a:rPr>
              <a:t>179</a:t>
            </a:r>
            <a:r>
              <a:rPr kumimoji="1" lang="ja-JP" altLang="en-US" sz="1050" dirty="0" smtClean="0">
                <a:latin typeface="Meiryo UI" panose="020B0604030504040204" pitchFamily="50" charset="-128"/>
                <a:ea typeface="Meiryo UI" panose="020B0604030504040204" pitchFamily="50" charset="-128"/>
              </a:rPr>
              <a:t>名増加</a:t>
            </a:r>
            <a:endParaRPr kumimoji="1" lang="ja-JP" altLang="en-US" sz="1050" dirty="0">
              <a:latin typeface="Meiryo UI" panose="020B0604030504040204" pitchFamily="50" charset="-128"/>
              <a:ea typeface="Meiryo UI" panose="020B0604030504040204" pitchFamily="50" charset="-128"/>
            </a:endParaRPr>
          </a:p>
        </p:txBody>
      </p:sp>
      <p:cxnSp>
        <p:nvCxnSpPr>
          <p:cNvPr id="52" name="カギ線コネクタ 51"/>
          <p:cNvCxnSpPr/>
          <p:nvPr/>
        </p:nvCxnSpPr>
        <p:spPr>
          <a:xfrm flipV="1">
            <a:off x="944880" y="3374624"/>
            <a:ext cx="4346416" cy="942282"/>
          </a:xfrm>
          <a:prstGeom prst="bentConnector3">
            <a:avLst>
              <a:gd name="adj1" fmla="val -141"/>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959023" y="3168223"/>
            <a:ext cx="1547218" cy="253916"/>
          </a:xfrm>
          <a:prstGeom prst="rect">
            <a:avLst/>
          </a:prstGeom>
          <a:solidFill>
            <a:srgbClr val="92D050"/>
          </a:solid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約</a:t>
            </a: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か月間で</a:t>
            </a:r>
            <a:r>
              <a:rPr kumimoji="1" lang="en-US" altLang="ja-JP" sz="1050" dirty="0" smtClean="0">
                <a:latin typeface="Meiryo UI" panose="020B0604030504040204" pitchFamily="50" charset="-128"/>
                <a:ea typeface="Meiryo UI" panose="020B0604030504040204" pitchFamily="50" charset="-128"/>
              </a:rPr>
              <a:t>171</a:t>
            </a:r>
            <a:r>
              <a:rPr kumimoji="1" lang="ja-JP" altLang="en-US" sz="1050" dirty="0" smtClean="0">
                <a:latin typeface="Meiryo UI" panose="020B0604030504040204" pitchFamily="50" charset="-128"/>
                <a:ea typeface="Meiryo UI" panose="020B0604030504040204" pitchFamily="50" charset="-128"/>
              </a:rPr>
              <a:t>名増加</a:t>
            </a:r>
            <a:endParaRPr kumimoji="1" lang="ja-JP" altLang="en-US" sz="1050"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3C77845E-238A-4200-A5F6-296EAB6F08ED}"/>
              </a:ext>
            </a:extLst>
          </p:cNvPr>
          <p:cNvSpPr/>
          <p:nvPr/>
        </p:nvSpPr>
        <p:spPr>
          <a:xfrm>
            <a:off x="9438122" y="6562755"/>
            <a:ext cx="2022358" cy="2312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4180401E-C05E-4154-851A-D4C188F36ED5}"/>
              </a:ext>
            </a:extLst>
          </p:cNvPr>
          <p:cNvSpPr/>
          <p:nvPr/>
        </p:nvSpPr>
        <p:spPr>
          <a:xfrm>
            <a:off x="9412894" y="5151240"/>
            <a:ext cx="1924793" cy="2731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a:extLst>
              <a:ext uri="{FF2B5EF4-FFF2-40B4-BE49-F238E27FC236}">
                <a16:creationId xmlns:a16="http://schemas.microsoft.com/office/drawing/2014/main" id="{4C85B3AF-0B6C-4700-9228-62E6B2438389}"/>
              </a:ext>
            </a:extLst>
          </p:cNvPr>
          <p:cNvGrpSpPr/>
          <p:nvPr/>
        </p:nvGrpSpPr>
        <p:grpSpPr>
          <a:xfrm>
            <a:off x="8912987" y="5147023"/>
            <a:ext cx="3041473" cy="374441"/>
            <a:chOff x="8006047" y="5723429"/>
            <a:chExt cx="1978856" cy="285903"/>
          </a:xfrm>
        </p:grpSpPr>
        <p:sp>
          <p:nvSpPr>
            <p:cNvPr id="53" name="U ターン矢印 40">
              <a:extLst>
                <a:ext uri="{FF2B5EF4-FFF2-40B4-BE49-F238E27FC236}">
                  <a16:creationId xmlns:a16="http://schemas.microsoft.com/office/drawing/2014/main" id="{FCC21D7B-40F0-4532-B3DE-4C3D1855616B}"/>
                </a:ext>
              </a:extLst>
            </p:cNvPr>
            <p:cNvSpPr/>
            <p:nvPr/>
          </p:nvSpPr>
          <p:spPr>
            <a:xfrm>
              <a:off x="8252588" y="5793015"/>
              <a:ext cx="1505416" cy="216317"/>
            </a:xfrm>
            <a:prstGeom prst="uturnArrow">
              <a:avLst>
                <a:gd name="adj1" fmla="val 21097"/>
                <a:gd name="adj2" fmla="val 25000"/>
                <a:gd name="adj3" fmla="val 60330"/>
                <a:gd name="adj4" fmla="val 62234"/>
                <a:gd name="adj5" fmla="val 10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テキスト ボックス 53">
              <a:extLst>
                <a:ext uri="{FF2B5EF4-FFF2-40B4-BE49-F238E27FC236}">
                  <a16:creationId xmlns:a16="http://schemas.microsoft.com/office/drawing/2014/main" id="{9E585FCB-14E5-484A-B57C-B2E29A5C1BEA}"/>
                </a:ext>
              </a:extLst>
            </p:cNvPr>
            <p:cNvSpPr txBox="1"/>
            <p:nvPr/>
          </p:nvSpPr>
          <p:spPr>
            <a:xfrm>
              <a:off x="8006047" y="5723429"/>
              <a:ext cx="1978856" cy="193876"/>
            </a:xfrm>
            <a:prstGeom prst="rect">
              <a:avLst/>
            </a:prstGeom>
            <a:no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rPr>
                <a:t>新規陽性者数</a:t>
              </a:r>
              <a:r>
                <a:rPr lang="ja-JP" altLang="en-US" sz="1050" dirty="0" smtClean="0">
                  <a:latin typeface="Meiryo UI" panose="020B0604030504040204" pitchFamily="50" charset="-128"/>
                  <a:ea typeface="Meiryo UI" panose="020B0604030504040204" pitchFamily="50" charset="-128"/>
                </a:rPr>
                <a:t>は</a:t>
              </a:r>
              <a:r>
                <a:rPr kumimoji="1" lang="en-US" altLang="ja-JP" sz="1050" dirty="0" smtClean="0">
                  <a:latin typeface="Meiryo UI" panose="020B0604030504040204" pitchFamily="50" charset="-128"/>
                  <a:ea typeface="Meiryo UI" panose="020B0604030504040204" pitchFamily="50" charset="-128"/>
                </a:rPr>
                <a:t>64.4%</a:t>
              </a:r>
              <a:r>
                <a:rPr kumimoji="1" lang="ja-JP" altLang="en-US" sz="1050" dirty="0">
                  <a:latin typeface="Meiryo UI" panose="020B0604030504040204" pitchFamily="50" charset="-128"/>
                  <a:ea typeface="Meiryo UI" panose="020B0604030504040204" pitchFamily="50" charset="-128"/>
                </a:rPr>
                <a:t>減</a:t>
              </a:r>
            </a:p>
          </p:txBody>
        </p:sp>
      </p:grpSp>
      <p:sp>
        <p:nvSpPr>
          <p:cNvPr id="56" name="U ターン矢印 41">
            <a:extLst>
              <a:ext uri="{FF2B5EF4-FFF2-40B4-BE49-F238E27FC236}">
                <a16:creationId xmlns:a16="http://schemas.microsoft.com/office/drawing/2014/main" id="{5D39B54B-0B78-43AC-8AF5-53681111EA1B}"/>
              </a:ext>
            </a:extLst>
          </p:cNvPr>
          <p:cNvSpPr/>
          <p:nvPr/>
        </p:nvSpPr>
        <p:spPr>
          <a:xfrm flipV="1">
            <a:off x="9291916" y="6546737"/>
            <a:ext cx="2313803" cy="159896"/>
          </a:xfrm>
          <a:prstGeom prst="uturnArrow">
            <a:avLst>
              <a:gd name="adj1" fmla="val 21097"/>
              <a:gd name="adj2" fmla="val 25000"/>
              <a:gd name="adj3" fmla="val 60330"/>
              <a:gd name="adj4" fmla="val 62234"/>
              <a:gd name="adj5" fmla="val 10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正方形/長方形 56">
            <a:extLst>
              <a:ext uri="{FF2B5EF4-FFF2-40B4-BE49-F238E27FC236}">
                <a16:creationId xmlns:a16="http://schemas.microsoft.com/office/drawing/2014/main" id="{A24646D6-B897-478C-A9D3-DC4D265531EF}"/>
              </a:ext>
            </a:extLst>
          </p:cNvPr>
          <p:cNvSpPr/>
          <p:nvPr/>
        </p:nvSpPr>
        <p:spPr>
          <a:xfrm>
            <a:off x="8969460" y="5760282"/>
            <a:ext cx="677293" cy="50691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0B47B10B-79A1-485B-BAEE-7BED83A96590}"/>
              </a:ext>
            </a:extLst>
          </p:cNvPr>
          <p:cNvSpPr/>
          <p:nvPr/>
        </p:nvSpPr>
        <p:spPr>
          <a:xfrm>
            <a:off x="11072217" y="5790762"/>
            <a:ext cx="802678" cy="47643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B2BFCBFF-D174-4875-BC9F-BBC509081D42}"/>
              </a:ext>
            </a:extLst>
          </p:cNvPr>
          <p:cNvSpPr txBox="1"/>
          <p:nvPr/>
        </p:nvSpPr>
        <p:spPr>
          <a:xfrm>
            <a:off x="9554244" y="6563757"/>
            <a:ext cx="1978856" cy="253916"/>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60</a:t>
            </a:r>
            <a:r>
              <a:rPr lang="ja-JP" altLang="en-US" sz="1050" dirty="0">
                <a:latin typeface="Meiryo UI" panose="020B0604030504040204" pitchFamily="50" charset="-128"/>
                <a:ea typeface="Meiryo UI" panose="020B0604030504040204" pitchFamily="50" charset="-128"/>
              </a:rPr>
              <a:t>代以上陽性者数</a:t>
            </a:r>
            <a:r>
              <a:rPr lang="ja-JP" altLang="en-US" sz="1050" dirty="0" smtClean="0">
                <a:latin typeface="Meiryo UI" panose="020B0604030504040204" pitchFamily="50" charset="-128"/>
                <a:ea typeface="Meiryo UI" panose="020B0604030504040204" pitchFamily="50" charset="-128"/>
              </a:rPr>
              <a:t>は</a:t>
            </a:r>
            <a:r>
              <a:rPr lang="en-US" altLang="ja-JP" sz="1050" dirty="0" smtClean="0">
                <a:latin typeface="Meiryo UI" panose="020B0604030504040204" pitchFamily="50" charset="-128"/>
                <a:ea typeface="Meiryo UI" panose="020B0604030504040204" pitchFamily="50" charset="-128"/>
              </a:rPr>
              <a:t>61.1</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減</a:t>
            </a:r>
          </a:p>
        </p:txBody>
      </p:sp>
      <p:cxnSp>
        <p:nvCxnSpPr>
          <p:cNvPr id="61" name="直線コネクタ 60"/>
          <p:cNvCxnSpPr/>
          <p:nvPr/>
        </p:nvCxnSpPr>
        <p:spPr>
          <a:xfrm>
            <a:off x="3997272" y="3015802"/>
            <a:ext cx="17561" cy="46381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2" name="左右矢印 61"/>
          <p:cNvSpPr/>
          <p:nvPr/>
        </p:nvSpPr>
        <p:spPr>
          <a:xfrm>
            <a:off x="3958860" y="3511302"/>
            <a:ext cx="2803328" cy="587825"/>
          </a:xfrm>
          <a:prstGeom prst="leftRightArrow">
            <a:avLst>
              <a:gd name="adj1" fmla="val 62643"/>
              <a:gd name="adj2" fmla="val 50000"/>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000" dirty="0" smtClean="0">
                <a:solidFill>
                  <a:schemeClr val="tx1"/>
                </a:solidFill>
                <a:latin typeface="Meiryo UI" panose="020B0604030504040204" pitchFamily="50" charset="-128"/>
                <a:ea typeface="Meiryo UI" panose="020B0604030504040204" pitchFamily="50" charset="-128"/>
              </a:rPr>
              <a:t>12</a:t>
            </a:r>
            <a:r>
              <a:rPr lang="ja-JP" altLang="en-US" sz="1000" dirty="0" smtClean="0">
                <a:solidFill>
                  <a:schemeClr val="tx1"/>
                </a:solidFill>
                <a:latin typeface="Meiryo UI" panose="020B0604030504040204" pitchFamily="50" charset="-128"/>
                <a:ea typeface="Meiryo UI" panose="020B0604030504040204" pitchFamily="50" charset="-128"/>
              </a:rPr>
              <a:t>月下旬以降の感染拡大により、重症者数は横ばいで推移</a:t>
            </a:r>
            <a:endParaRPr lang="ja-JP" sz="1000" dirty="0">
              <a:solidFill>
                <a:schemeClr val="tx1"/>
              </a:solidFill>
              <a:latin typeface="Meiryo UI" panose="020B0604030504040204" pitchFamily="50" charset="-128"/>
              <a:ea typeface="Meiryo UI" panose="020B0604030504040204" pitchFamily="50" charset="-128"/>
            </a:endParaRPr>
          </a:p>
        </p:txBody>
      </p:sp>
      <p:sp>
        <p:nvSpPr>
          <p:cNvPr id="23" name="角丸四角形吹き出し 22"/>
          <p:cNvSpPr/>
          <p:nvPr/>
        </p:nvSpPr>
        <p:spPr>
          <a:xfrm>
            <a:off x="6762188" y="1326394"/>
            <a:ext cx="3170490" cy="536094"/>
          </a:xfrm>
          <a:prstGeom prst="wedgeRoundRectCallout">
            <a:avLst>
              <a:gd name="adj1" fmla="val 55677"/>
              <a:gd name="adj2" fmla="val -1252"/>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smtClean="0">
                <a:latin typeface="Meiryo UI" panose="020B0604030504040204" pitchFamily="50" charset="-128"/>
                <a:ea typeface="Meiryo UI" panose="020B0604030504040204" pitchFamily="50" charset="-128"/>
              </a:rPr>
              <a:t>4</a:t>
            </a:r>
            <a:r>
              <a:rPr kumimoji="1" lang="en-US" altLang="ja-JP" sz="1200" dirty="0" smtClean="0">
                <a:latin typeface="Meiryo UI" panose="020B0604030504040204" pitchFamily="50" charset="-128"/>
                <a:ea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rPr>
              <a:t>新規陽性者数ピーク後、約</a:t>
            </a:r>
            <a:r>
              <a:rPr lang="en-US" altLang="ja-JP" sz="1200" dirty="0">
                <a:latin typeface="Meiryo UI" panose="020B0604030504040204" pitchFamily="50" charset="-128"/>
                <a:ea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rPr>
              <a:t>日</a:t>
            </a:r>
            <a:r>
              <a:rPr kumimoji="1" lang="ja-JP" altLang="en-US" sz="1200" dirty="0" smtClean="0">
                <a:latin typeface="Meiryo UI" panose="020B0604030504040204" pitchFamily="50" charset="-128"/>
                <a:ea typeface="Meiryo UI" panose="020B0604030504040204" pitchFamily="50" charset="-128"/>
              </a:rPr>
              <a:t>後に重症患者数</a:t>
            </a:r>
            <a:r>
              <a:rPr lang="ja-JP" altLang="en-US" sz="1200" dirty="0" smtClean="0">
                <a:latin typeface="Meiryo UI" panose="020B0604030504040204" pitchFamily="50" charset="-128"/>
                <a:ea typeface="Meiryo UI" panose="020B0604030504040204" pitchFamily="50" charset="-128"/>
              </a:rPr>
              <a:t>が最大値</a:t>
            </a:r>
            <a:endParaRPr kumimoji="1" lang="en-US" altLang="ja-JP" sz="1200" dirty="0" smtClean="0">
              <a:latin typeface="Meiryo UI" panose="020B0604030504040204" pitchFamily="50" charset="-128"/>
              <a:ea typeface="Meiryo UI" panose="020B0604030504040204" pitchFamily="50" charset="-128"/>
            </a:endParaRPr>
          </a:p>
        </p:txBody>
      </p:sp>
      <p:sp>
        <p:nvSpPr>
          <p:cNvPr id="42" name="角丸四角形吹き出し 41"/>
          <p:cNvSpPr/>
          <p:nvPr/>
        </p:nvSpPr>
        <p:spPr>
          <a:xfrm>
            <a:off x="3089468" y="2362938"/>
            <a:ext cx="3170490" cy="413181"/>
          </a:xfrm>
          <a:prstGeom prst="wedgeRoundRectCallout">
            <a:avLst>
              <a:gd name="adj1" fmla="val -36614"/>
              <a:gd name="adj2" fmla="val 73813"/>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smtClean="0">
                <a:latin typeface="Meiryo UI" panose="020B0604030504040204" pitchFamily="50" charset="-128"/>
                <a:ea typeface="Meiryo UI" panose="020B0604030504040204" pitchFamily="50" charset="-128"/>
              </a:rPr>
              <a:t>11</a:t>
            </a:r>
            <a:r>
              <a:rPr kumimoji="1" lang="en-US" altLang="ja-JP" sz="1200" dirty="0" smtClean="0">
                <a:latin typeface="Meiryo UI" panose="020B0604030504040204" pitchFamily="50" charset="-128"/>
                <a:ea typeface="Meiryo UI" panose="020B0604030504040204" pitchFamily="50" charset="-128"/>
              </a:rPr>
              <a:t>/22</a:t>
            </a:r>
            <a:r>
              <a:rPr kumimoji="1" lang="ja-JP" altLang="en-US" sz="1200" dirty="0" smtClean="0">
                <a:latin typeface="Meiryo UI" panose="020B0604030504040204" pitchFamily="50" charset="-128"/>
                <a:ea typeface="Meiryo UI" panose="020B0604030504040204" pitchFamily="50" charset="-128"/>
              </a:rPr>
              <a:t>新規陽性者数ピーク後、約</a:t>
            </a:r>
            <a:r>
              <a:rPr lang="en-US" altLang="ja-JP" sz="1200" dirty="0" smtClean="0">
                <a:latin typeface="Meiryo UI" panose="020B0604030504040204" pitchFamily="50" charset="-128"/>
                <a:ea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rPr>
              <a:t>日</a:t>
            </a:r>
            <a:r>
              <a:rPr kumimoji="1" lang="ja-JP" altLang="en-US" sz="1200" dirty="0" smtClean="0">
                <a:latin typeface="Meiryo UI" panose="020B0604030504040204" pitchFamily="50" charset="-128"/>
                <a:ea typeface="Meiryo UI" panose="020B0604030504040204" pitchFamily="50" charset="-128"/>
              </a:rPr>
              <a:t>後に重症患者数</a:t>
            </a:r>
            <a:r>
              <a:rPr lang="ja-JP" altLang="en-US" sz="1200" dirty="0" smtClean="0">
                <a:latin typeface="Meiryo UI" panose="020B0604030504040204" pitchFamily="50" charset="-128"/>
                <a:ea typeface="Meiryo UI" panose="020B0604030504040204" pitchFamily="50" charset="-128"/>
              </a:rPr>
              <a:t>が最大値</a:t>
            </a:r>
            <a:endParaRPr kumimoji="1"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727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1" y="1"/>
            <a:ext cx="12192000" cy="55843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第四波</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重症者数の推移と今後の課題</a:t>
            </a:r>
            <a:r>
              <a:rPr kumimoji="1" lang="ja-JP" altLang="en-US" sz="2400" b="1" dirty="0" smtClean="0">
                <a:latin typeface="UD デジタル 教科書体 NP-B" panose="02020700000000000000" pitchFamily="18" charset="-128"/>
                <a:ea typeface="UD デジタル 教科書体 NP-B" panose="02020700000000000000" pitchFamily="18" charset="-128"/>
              </a:rPr>
              <a:t>　</a:t>
            </a:r>
            <a:endParaRPr kumimoji="1"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33" name="テキスト ボックス 1">
            <a:extLst>
              <a:ext uri="{FF2B5EF4-FFF2-40B4-BE49-F238E27FC236}">
                <a16:creationId xmlns:a16="http://schemas.microsoft.com/office/drawing/2014/main" id="{CA5E3513-7F53-4617-B9B4-2D9171427C81}"/>
              </a:ext>
            </a:extLst>
          </p:cNvPr>
          <p:cNvSpPr txBox="1"/>
          <p:nvPr/>
        </p:nvSpPr>
        <p:spPr>
          <a:xfrm>
            <a:off x="223193" y="643747"/>
            <a:ext cx="2318970" cy="2958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dirty="0" smtClean="0">
                <a:latin typeface="UD デジタル 教科書体 NK-B" panose="02020700000000000000" pitchFamily="18" charset="-128"/>
                <a:ea typeface="UD デジタル 教科書体 NK-B" panose="02020700000000000000" pitchFamily="18" charset="-128"/>
              </a:rPr>
              <a:t>【</a:t>
            </a:r>
            <a:r>
              <a:rPr lang="ja-JP" altLang="en-US" sz="1800" dirty="0" smtClean="0">
                <a:latin typeface="UD デジタル 教科書体 NK-B" panose="02020700000000000000" pitchFamily="18" charset="-128"/>
                <a:ea typeface="UD デジタル 教科書体 NK-B" panose="02020700000000000000" pitchFamily="18" charset="-128"/>
              </a:rPr>
              <a:t>第四波</a:t>
            </a:r>
            <a:r>
              <a:rPr lang="ja-JP" altLang="en-US" sz="1800" dirty="0">
                <a:latin typeface="UD デジタル 教科書体 NK-B" panose="02020700000000000000" pitchFamily="18" charset="-128"/>
                <a:ea typeface="UD デジタル 教科書体 NK-B" panose="02020700000000000000" pitchFamily="18" charset="-128"/>
              </a:rPr>
              <a:t>の</a:t>
            </a:r>
            <a:r>
              <a:rPr lang="ja-JP" altLang="en-US" sz="1800" dirty="0" smtClean="0">
                <a:latin typeface="UD デジタル 教科書体 NK-B" panose="02020700000000000000" pitchFamily="18" charset="-128"/>
                <a:ea typeface="UD デジタル 教科書体 NK-B" panose="02020700000000000000" pitchFamily="18" charset="-128"/>
              </a:rPr>
              <a:t>重症者数</a:t>
            </a:r>
            <a:r>
              <a:rPr lang="ja-JP" altLang="en-US" sz="1800" dirty="0">
                <a:latin typeface="UD デジタル 教科書体 NK-B" panose="02020700000000000000" pitchFamily="18" charset="-128"/>
                <a:ea typeface="UD デジタル 教科書体 NK-B" panose="02020700000000000000" pitchFamily="18" charset="-128"/>
              </a:rPr>
              <a:t>の</a:t>
            </a:r>
            <a:r>
              <a:rPr lang="ja-JP" altLang="en-US" sz="1800" dirty="0" smtClean="0">
                <a:latin typeface="UD デジタル 教科書体 NK-B" panose="02020700000000000000" pitchFamily="18" charset="-128"/>
                <a:ea typeface="UD デジタル 教科書体 NK-B" panose="02020700000000000000" pitchFamily="18" charset="-128"/>
              </a:rPr>
              <a:t>推移</a:t>
            </a:r>
            <a:r>
              <a:rPr lang="en-US" altLang="ja-JP" sz="1800" dirty="0" smtClean="0">
                <a:latin typeface="UD デジタル 教科書体 NK-B" panose="02020700000000000000" pitchFamily="18" charset="-128"/>
                <a:ea typeface="UD デジタル 教科書体 NK-B" panose="02020700000000000000" pitchFamily="18" charset="-128"/>
              </a:rPr>
              <a:t>】</a:t>
            </a:r>
            <a:endParaRPr lang="ja-JP" altLang="en-US" sz="1800" dirty="0">
              <a:latin typeface="UD デジタル 教科書体 NK-B" panose="02020700000000000000" pitchFamily="18" charset="-128"/>
              <a:ea typeface="UD デジタル 教科書体 NK-B" panose="02020700000000000000" pitchFamily="18" charset="-128"/>
            </a:endParaRPr>
          </a:p>
        </p:txBody>
      </p:sp>
      <p:sp>
        <p:nvSpPr>
          <p:cNvPr id="43" name="テキスト ボックス 1">
            <a:extLst>
              <a:ext uri="{FF2B5EF4-FFF2-40B4-BE49-F238E27FC236}">
                <a16:creationId xmlns:a16="http://schemas.microsoft.com/office/drawing/2014/main" id="{9C97611C-E29C-4D5E-8C67-EFF9268843B9}"/>
              </a:ext>
            </a:extLst>
          </p:cNvPr>
          <p:cNvSpPr txBox="1"/>
          <p:nvPr/>
        </p:nvSpPr>
        <p:spPr>
          <a:xfrm>
            <a:off x="223193" y="939582"/>
            <a:ext cx="11662292" cy="293137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800"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重症者数は</a:t>
            </a:r>
            <a:r>
              <a:rPr lang="ja-JP" altLang="en-US" sz="1800" dirty="0" smtClean="0">
                <a:latin typeface="Meiryo UI" panose="020B0604030504040204" pitchFamily="50" charset="-128"/>
                <a:ea typeface="Meiryo UI" panose="020B0604030504040204" pitchFamily="50" charset="-128"/>
              </a:rPr>
              <a:t>、第三波において</a:t>
            </a:r>
            <a:r>
              <a:rPr lang="en-US" altLang="ja-JP" sz="1800" dirty="0" smtClean="0">
                <a:latin typeface="Meiryo UI" panose="020B0604030504040204" pitchFamily="50" charset="-128"/>
                <a:ea typeface="Meiryo UI" panose="020B0604030504040204" pitchFamily="50" charset="-128"/>
              </a:rPr>
              <a:t>171</a:t>
            </a:r>
            <a:r>
              <a:rPr lang="ja-JP" altLang="en-US" sz="1800" dirty="0" smtClean="0">
                <a:latin typeface="Meiryo UI" panose="020B0604030504040204" pitchFamily="50" charset="-128"/>
                <a:ea typeface="Meiryo UI" panose="020B0604030504040204" pitchFamily="50" charset="-128"/>
              </a:rPr>
              <a:t>名増加に要した日数が約３か月のとこ</a:t>
            </a:r>
            <a:r>
              <a:rPr lang="ja-JP" altLang="en-US" sz="1800" dirty="0">
                <a:latin typeface="Meiryo UI" panose="020B0604030504040204" pitchFamily="50" charset="-128"/>
                <a:ea typeface="Meiryo UI" panose="020B0604030504040204" pitchFamily="50" charset="-128"/>
              </a:rPr>
              <a:t>ろ</a:t>
            </a:r>
            <a:r>
              <a:rPr lang="ja-JP" altLang="en-US" sz="1800"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第四波は</a:t>
            </a:r>
            <a:r>
              <a:rPr lang="en-US" altLang="ja-JP" sz="1800" dirty="0" smtClean="0">
                <a:latin typeface="Meiryo UI" panose="020B0604030504040204" pitchFamily="50" charset="-128"/>
                <a:ea typeface="Meiryo UI" panose="020B0604030504040204" pitchFamily="50" charset="-128"/>
              </a:rPr>
              <a:t>179</a:t>
            </a:r>
            <a:r>
              <a:rPr lang="ja-JP" altLang="en-US" sz="1800" dirty="0" smtClean="0">
                <a:latin typeface="Meiryo UI" panose="020B0604030504040204" pitchFamily="50" charset="-128"/>
                <a:ea typeface="Meiryo UI" panose="020B0604030504040204" pitchFamily="50" charset="-128"/>
              </a:rPr>
              <a:t>名増加に要した日数が約</a:t>
            </a:r>
            <a:r>
              <a:rPr lang="en-US" altLang="ja-JP" sz="1800" dirty="0" smtClean="0">
                <a:latin typeface="Meiryo UI" panose="020B0604030504040204" pitchFamily="50" charset="-128"/>
                <a:ea typeface="Meiryo UI" panose="020B0604030504040204" pitchFamily="50" charset="-128"/>
              </a:rPr>
              <a:t>25</a:t>
            </a:r>
            <a:r>
              <a:rPr lang="ja-JP" altLang="en-US" sz="1800" dirty="0" smtClean="0">
                <a:latin typeface="Meiryo UI" panose="020B0604030504040204" pitchFamily="50" charset="-128"/>
                <a:ea typeface="Meiryo UI" panose="020B0604030504040204" pitchFamily="50" charset="-128"/>
              </a:rPr>
              <a:t>日</a:t>
            </a:r>
            <a:endParaRPr lang="en-US" altLang="ja-JP" sz="1800" dirty="0" smtClean="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間と</a:t>
            </a:r>
            <a:r>
              <a:rPr lang="ja-JP" altLang="en-US" sz="1800" b="1" dirty="0" smtClean="0">
                <a:latin typeface="Meiryo UI" panose="020B0604030504040204" pitchFamily="50" charset="-128"/>
                <a:ea typeface="Meiryo UI" panose="020B0604030504040204" pitchFamily="50" charset="-128"/>
              </a:rPr>
              <a:t>３倍の速度で</a:t>
            </a:r>
            <a:r>
              <a:rPr lang="ja-JP" altLang="en-US" sz="1800" b="1" dirty="0">
                <a:latin typeface="Meiryo UI" panose="020B0604030504040204" pitchFamily="50" charset="-128"/>
                <a:ea typeface="Meiryo UI" panose="020B0604030504040204" pitchFamily="50" charset="-128"/>
              </a:rPr>
              <a:t>増加</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r>
              <a:rPr lang="ja-JP" altLang="en-US" sz="1800" dirty="0" smtClean="0">
                <a:latin typeface="Meiryo UI" panose="020B0604030504040204" pitchFamily="50" charset="-128"/>
                <a:ea typeface="Meiryo UI" panose="020B0604030504040204" pitchFamily="50" charset="-128"/>
              </a:rPr>
              <a:t>　 また、重症者数は３月</a:t>
            </a:r>
            <a:r>
              <a:rPr lang="en-US" altLang="ja-JP" sz="1800" dirty="0" smtClean="0">
                <a:latin typeface="Meiryo UI" panose="020B0604030504040204" pitchFamily="50" charset="-128"/>
                <a:ea typeface="Meiryo UI" panose="020B0604030504040204" pitchFamily="50" charset="-128"/>
              </a:rPr>
              <a:t>18</a:t>
            </a:r>
            <a:r>
              <a:rPr lang="ja-JP" altLang="en-US" sz="1800" dirty="0" smtClean="0">
                <a:latin typeface="Meiryo UI" panose="020B0604030504040204" pitchFamily="50" charset="-128"/>
                <a:ea typeface="Meiryo UI" panose="020B0604030504040204" pitchFamily="50" charset="-128"/>
              </a:rPr>
              <a:t>日　</a:t>
            </a:r>
            <a:r>
              <a:rPr lang="en-US" altLang="ja-JP" sz="1800" dirty="0" smtClean="0">
                <a:latin typeface="Meiryo UI" panose="020B0604030504040204" pitchFamily="50" charset="-128"/>
                <a:ea typeface="Meiryo UI" panose="020B0604030504040204" pitchFamily="50" charset="-128"/>
              </a:rPr>
              <a:t>54</a:t>
            </a:r>
            <a:r>
              <a:rPr lang="ja-JP" altLang="en-US" sz="1800" dirty="0" smtClean="0">
                <a:latin typeface="Meiryo UI" panose="020B0604030504040204" pitchFamily="50" charset="-128"/>
                <a:ea typeface="Meiryo UI" panose="020B0604030504040204" pitchFamily="50" charset="-128"/>
              </a:rPr>
              <a:t>名から５月４日　</a:t>
            </a:r>
            <a:r>
              <a:rPr lang="en-US" altLang="ja-JP" sz="1800" dirty="0" smtClean="0">
                <a:latin typeface="Meiryo UI" panose="020B0604030504040204" pitchFamily="50" charset="-128"/>
                <a:ea typeface="Meiryo UI" panose="020B0604030504040204" pitchFamily="50" charset="-128"/>
              </a:rPr>
              <a:t>449</a:t>
            </a:r>
            <a:r>
              <a:rPr lang="ja-JP" altLang="en-US" sz="1800" dirty="0" smtClean="0">
                <a:latin typeface="Meiryo UI" panose="020B0604030504040204" pitchFamily="50" charset="-128"/>
                <a:ea typeface="Meiryo UI" panose="020B0604030504040204" pitchFamily="50" charset="-128"/>
              </a:rPr>
              <a:t>名となり</a:t>
            </a:r>
            <a:r>
              <a:rPr lang="ja-JP" altLang="en-US" sz="1800" dirty="0">
                <a:latin typeface="Meiryo UI" panose="020B0604030504040204" pitchFamily="50" charset="-128"/>
                <a:ea typeface="Meiryo UI" panose="020B0604030504040204" pitchFamily="50" charset="-128"/>
              </a:rPr>
              <a:t>、</a:t>
            </a:r>
            <a:r>
              <a:rPr lang="en-US" altLang="ja-JP" sz="1800" b="1" dirty="0" smtClean="0">
                <a:latin typeface="Meiryo UI" panose="020B0604030504040204" pitchFamily="50" charset="-128"/>
                <a:ea typeface="Meiryo UI" panose="020B0604030504040204" pitchFamily="50" charset="-128"/>
              </a:rPr>
              <a:t>48</a:t>
            </a:r>
            <a:r>
              <a:rPr lang="ja-JP" altLang="en-US" sz="1800" b="1" dirty="0" smtClean="0">
                <a:latin typeface="Meiryo UI" panose="020B0604030504040204" pitchFamily="50" charset="-128"/>
                <a:ea typeface="Meiryo UI" panose="020B0604030504040204" pitchFamily="50" charset="-128"/>
              </a:rPr>
              <a:t>日間で</a:t>
            </a:r>
            <a:r>
              <a:rPr lang="en-US" altLang="ja-JP" sz="1800" b="1" dirty="0" smtClean="0">
                <a:latin typeface="Meiryo UI" panose="020B0604030504040204" pitchFamily="50" charset="-128"/>
                <a:ea typeface="Meiryo UI" panose="020B0604030504040204" pitchFamily="50" charset="-128"/>
              </a:rPr>
              <a:t>395</a:t>
            </a:r>
            <a:r>
              <a:rPr lang="ja-JP" altLang="en-US" sz="1800" b="1" dirty="0" smtClean="0">
                <a:latin typeface="Meiryo UI" panose="020B0604030504040204" pitchFamily="50" charset="-128"/>
                <a:ea typeface="Meiryo UI" panose="020B0604030504040204" pitchFamily="50" charset="-128"/>
              </a:rPr>
              <a:t>名増加</a:t>
            </a:r>
            <a:r>
              <a:rPr lang="ja-JP" altLang="en-US" sz="1800" dirty="0" smtClean="0">
                <a:latin typeface="Meiryo UI" panose="020B0604030504040204" pitchFamily="50" charset="-128"/>
                <a:ea typeface="Meiryo UI" panose="020B0604030504040204" pitchFamily="50" charset="-128"/>
              </a:rPr>
              <a:t>（約</a:t>
            </a:r>
            <a:r>
              <a:rPr lang="en-US" altLang="ja-JP" sz="1800" dirty="0" smtClean="0">
                <a:latin typeface="Meiryo UI" panose="020B0604030504040204" pitchFamily="50" charset="-128"/>
                <a:ea typeface="Meiryo UI" panose="020B0604030504040204" pitchFamily="50" charset="-128"/>
              </a:rPr>
              <a:t>8.3</a:t>
            </a:r>
            <a:r>
              <a:rPr lang="ja-JP" altLang="en-US" sz="1800" dirty="0" smtClean="0">
                <a:latin typeface="Meiryo UI" panose="020B0604030504040204" pitchFamily="50" charset="-128"/>
                <a:ea typeface="Meiryo UI" panose="020B0604030504040204" pitchFamily="50" charset="-128"/>
              </a:rPr>
              <a:t>倍）。</a:t>
            </a:r>
            <a:endParaRPr lang="en-US" altLang="ja-JP" sz="1800" dirty="0" smtClean="0">
              <a:latin typeface="Meiryo UI" panose="020B0604030504040204" pitchFamily="50" charset="-128"/>
              <a:ea typeface="Meiryo UI" panose="020B0604030504040204" pitchFamily="50" charset="-128"/>
            </a:endParaRPr>
          </a:p>
          <a:p>
            <a:r>
              <a:rPr lang="ja-JP" altLang="en-US" sz="1800" dirty="0" smtClean="0">
                <a:latin typeface="Meiryo UI" panose="020B0604030504040204" pitchFamily="50" charset="-128"/>
                <a:ea typeface="Meiryo UI" panose="020B0604030504040204" pitchFamily="50" charset="-128"/>
              </a:rPr>
              <a:t>○第三波では、重症者数が</a:t>
            </a:r>
            <a:r>
              <a:rPr lang="en-US" altLang="ja-JP" sz="1800" dirty="0" smtClean="0">
                <a:latin typeface="Meiryo UI" panose="020B0604030504040204" pitchFamily="50" charset="-128"/>
                <a:ea typeface="Meiryo UI" panose="020B0604030504040204" pitchFamily="50" charset="-128"/>
              </a:rPr>
              <a:t>10</a:t>
            </a:r>
            <a:r>
              <a:rPr lang="ja-JP" altLang="en-US" sz="1800" dirty="0" smtClean="0">
                <a:latin typeface="Meiryo UI" panose="020B0604030504040204" pitchFamily="50" charset="-128"/>
                <a:ea typeface="Meiryo UI" panose="020B0604030504040204" pitchFamily="50" charset="-128"/>
              </a:rPr>
              <a:t>月</a:t>
            </a:r>
            <a:r>
              <a:rPr lang="en-US" altLang="ja-JP" sz="1800" dirty="0" smtClean="0">
                <a:latin typeface="Meiryo UI" panose="020B0604030504040204" pitchFamily="50" charset="-128"/>
                <a:ea typeface="Meiryo UI" panose="020B0604030504040204" pitchFamily="50" charset="-128"/>
              </a:rPr>
              <a:t>19</a:t>
            </a:r>
            <a:r>
              <a:rPr lang="ja-JP" altLang="en-US" sz="1800" dirty="0" smtClean="0">
                <a:latin typeface="Meiryo UI" panose="020B0604030504040204" pitchFamily="50" charset="-128"/>
                <a:ea typeface="Meiryo UI" panose="020B0604030504040204" pitchFamily="50" charset="-128"/>
              </a:rPr>
              <a:t>日　</a:t>
            </a:r>
            <a:r>
              <a:rPr lang="en-US" altLang="ja-JP" sz="1800" dirty="0" smtClean="0">
                <a:latin typeface="Meiryo UI" panose="020B0604030504040204" pitchFamily="50" charset="-128"/>
                <a:ea typeface="Meiryo UI" panose="020B0604030504040204" pitchFamily="50" charset="-128"/>
              </a:rPr>
              <a:t>16</a:t>
            </a:r>
            <a:r>
              <a:rPr lang="ja-JP" altLang="en-US" sz="1800" dirty="0" smtClean="0">
                <a:latin typeface="Meiryo UI" panose="020B0604030504040204" pitchFamily="50" charset="-128"/>
                <a:ea typeface="Meiryo UI" panose="020B0604030504040204" pitchFamily="50" charset="-128"/>
              </a:rPr>
              <a:t>名から</a:t>
            </a:r>
            <a:r>
              <a:rPr lang="en-US" altLang="ja-JP" sz="1800" dirty="0" smtClean="0">
                <a:latin typeface="Meiryo UI" panose="020B0604030504040204" pitchFamily="50" charset="-128"/>
                <a:ea typeface="Meiryo UI" panose="020B0604030504040204" pitchFamily="50" charset="-128"/>
              </a:rPr>
              <a:t>12</a:t>
            </a:r>
            <a:r>
              <a:rPr lang="ja-JP" altLang="en-US" sz="1800" dirty="0" smtClean="0">
                <a:latin typeface="Meiryo UI" panose="020B0604030504040204" pitchFamily="50" charset="-128"/>
                <a:ea typeface="Meiryo UI" panose="020B0604030504040204" pitchFamily="50" charset="-128"/>
              </a:rPr>
              <a:t>月３日（赤信号点灯）</a:t>
            </a:r>
            <a:r>
              <a:rPr lang="en-US" altLang="ja-JP" sz="1800" dirty="0" smtClean="0">
                <a:latin typeface="Meiryo UI" panose="020B0604030504040204" pitchFamily="50" charset="-128"/>
                <a:ea typeface="Meiryo UI" panose="020B0604030504040204" pitchFamily="50" charset="-128"/>
              </a:rPr>
              <a:t>136</a:t>
            </a:r>
            <a:r>
              <a:rPr lang="ja-JP" altLang="en-US" sz="1800" dirty="0" smtClean="0">
                <a:latin typeface="Meiryo UI" panose="020B0604030504040204" pitchFamily="50" charset="-128"/>
                <a:ea typeface="Meiryo UI" panose="020B0604030504040204" pitchFamily="50" charset="-128"/>
              </a:rPr>
              <a:t>名まで</a:t>
            </a:r>
            <a:r>
              <a:rPr lang="en-US" altLang="ja-JP" sz="1800" dirty="0" smtClean="0">
                <a:latin typeface="Meiryo UI" panose="020B0604030504040204" pitchFamily="50" charset="-128"/>
                <a:ea typeface="Meiryo UI" panose="020B0604030504040204" pitchFamily="50" charset="-128"/>
              </a:rPr>
              <a:t>46</a:t>
            </a:r>
            <a:r>
              <a:rPr lang="ja-JP" altLang="en-US" sz="1800" dirty="0" smtClean="0">
                <a:latin typeface="Meiryo UI" panose="020B0604030504040204" pitchFamily="50" charset="-128"/>
                <a:ea typeface="Meiryo UI" panose="020B0604030504040204" pitchFamily="50" charset="-128"/>
              </a:rPr>
              <a:t>日間</a:t>
            </a:r>
            <a:r>
              <a:rPr lang="ja-JP" altLang="en-US" sz="1800" dirty="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 </a:t>
            </a:r>
            <a:r>
              <a:rPr lang="en-US" altLang="ja-JP" sz="1800" dirty="0" smtClean="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第四波は、重症者数が</a:t>
            </a:r>
            <a:r>
              <a:rPr lang="en-US" altLang="ja-JP" sz="1800" dirty="0" smtClean="0">
                <a:latin typeface="Meiryo UI" panose="020B0604030504040204" pitchFamily="50" charset="-128"/>
                <a:ea typeface="Meiryo UI" panose="020B0604030504040204" pitchFamily="50" charset="-128"/>
              </a:rPr>
              <a:t>3</a:t>
            </a:r>
            <a:r>
              <a:rPr lang="ja-JP" altLang="en-US" sz="1800" dirty="0" smtClean="0">
                <a:latin typeface="Meiryo UI" panose="020B0604030504040204" pitchFamily="50" charset="-128"/>
                <a:ea typeface="Meiryo UI" panose="020B0604030504040204" pitchFamily="50" charset="-128"/>
              </a:rPr>
              <a:t>月</a:t>
            </a:r>
            <a:r>
              <a:rPr lang="en-US" altLang="ja-JP" sz="1800" dirty="0" smtClean="0">
                <a:latin typeface="Meiryo UI" panose="020B0604030504040204" pitchFamily="50" charset="-128"/>
                <a:ea typeface="Meiryo UI" panose="020B0604030504040204" pitchFamily="50" charset="-128"/>
              </a:rPr>
              <a:t>18</a:t>
            </a:r>
            <a:r>
              <a:rPr lang="ja-JP" altLang="en-US" sz="1800" dirty="0" smtClean="0">
                <a:latin typeface="Meiryo UI" panose="020B0604030504040204" pitchFamily="50" charset="-128"/>
                <a:ea typeface="Meiryo UI" panose="020B0604030504040204" pitchFamily="50" charset="-128"/>
              </a:rPr>
              <a:t>日　</a:t>
            </a:r>
            <a:r>
              <a:rPr lang="en-US" altLang="ja-JP" sz="1800" dirty="0" smtClean="0">
                <a:latin typeface="Meiryo UI" panose="020B0604030504040204" pitchFamily="50" charset="-128"/>
                <a:ea typeface="Meiryo UI" panose="020B0604030504040204" pitchFamily="50" charset="-128"/>
              </a:rPr>
              <a:t>54</a:t>
            </a:r>
            <a:r>
              <a:rPr lang="ja-JP" altLang="en-US" sz="1800" dirty="0" smtClean="0">
                <a:latin typeface="Meiryo UI" panose="020B0604030504040204" pitchFamily="50" charset="-128"/>
                <a:ea typeface="Meiryo UI" panose="020B0604030504040204" pitchFamily="50" charset="-128"/>
              </a:rPr>
              <a:t>名から４月７日（赤信号点灯）</a:t>
            </a:r>
            <a:r>
              <a:rPr lang="en-US" altLang="ja-JP" sz="1800" dirty="0" smtClean="0">
                <a:latin typeface="Meiryo UI" panose="020B0604030504040204" pitchFamily="50" charset="-128"/>
                <a:ea typeface="Meiryo UI" panose="020B0604030504040204" pitchFamily="50" charset="-128"/>
              </a:rPr>
              <a:t>158</a:t>
            </a:r>
            <a:r>
              <a:rPr lang="ja-JP" altLang="en-US" sz="1800" dirty="0" smtClean="0">
                <a:latin typeface="Meiryo UI" panose="020B0604030504040204" pitchFamily="50" charset="-128"/>
                <a:ea typeface="Meiryo UI" panose="020B0604030504040204" pitchFamily="50" charset="-128"/>
              </a:rPr>
              <a:t>名まで</a:t>
            </a:r>
            <a:r>
              <a:rPr lang="en-US" altLang="ja-JP" sz="1800" b="1" dirty="0" smtClean="0">
                <a:latin typeface="Meiryo UI" panose="020B0604030504040204" pitchFamily="50" charset="-128"/>
                <a:ea typeface="Meiryo UI" panose="020B0604030504040204" pitchFamily="50" charset="-128"/>
              </a:rPr>
              <a:t>21</a:t>
            </a:r>
            <a:r>
              <a:rPr lang="ja-JP" altLang="en-US" sz="1800" b="1" dirty="0" smtClean="0">
                <a:latin typeface="Meiryo UI" panose="020B0604030504040204" pitchFamily="50" charset="-128"/>
                <a:ea typeface="Meiryo UI" panose="020B0604030504040204" pitchFamily="50" charset="-128"/>
              </a:rPr>
              <a:t>日間と短期間</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r>
              <a:rPr lang="ja-JP" altLang="en-US" sz="1800" dirty="0" smtClean="0">
                <a:latin typeface="Meiryo UI" panose="020B0604030504040204" pitchFamily="50" charset="-128"/>
                <a:ea typeface="Meiryo UI" panose="020B0604030504040204" pitchFamily="50" charset="-128"/>
              </a:rPr>
              <a:t>○新規陽性者数ピーク後から重症者数ピークまでの期間は</a:t>
            </a:r>
            <a:r>
              <a:rPr lang="ja-JP" altLang="en-US" sz="1800" dirty="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第三波</a:t>
            </a:r>
            <a:r>
              <a:rPr lang="en-US" altLang="ja-JP" sz="1800" dirty="0" smtClean="0">
                <a:latin typeface="Meiryo UI" panose="020B0604030504040204" pitchFamily="50" charset="-128"/>
                <a:ea typeface="Meiryo UI" panose="020B0604030504040204" pitchFamily="50" charset="-128"/>
              </a:rPr>
              <a:t>30</a:t>
            </a:r>
            <a:r>
              <a:rPr lang="ja-JP" altLang="en-US" sz="1800" dirty="0" smtClean="0">
                <a:latin typeface="Meiryo UI" panose="020B0604030504040204" pitchFamily="50" charset="-128"/>
                <a:ea typeface="Meiryo UI" panose="020B0604030504040204" pitchFamily="50" charset="-128"/>
              </a:rPr>
              <a:t>日間に対し、</a:t>
            </a:r>
            <a:r>
              <a:rPr lang="ja-JP" altLang="en-US" sz="1800" b="1" dirty="0" smtClean="0">
                <a:latin typeface="Meiryo UI" panose="020B0604030504040204" pitchFamily="50" charset="-128"/>
                <a:ea typeface="Meiryo UI" panose="020B0604030504040204" pitchFamily="50" charset="-128"/>
              </a:rPr>
              <a:t>第四波７日間と短期間</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endParaRPr lang="en-US" altLang="ja-JP" sz="1800" dirty="0" smtClean="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smtClean="0">
                <a:latin typeface="Meiryo UI" panose="020B0604030504040204" pitchFamily="50" charset="-128"/>
                <a:ea typeface="Meiryo UI" panose="020B0604030504040204" pitchFamily="50" charset="-128"/>
              </a:rPr>
              <a:t>○５月</a:t>
            </a:r>
            <a:r>
              <a:rPr lang="ja-JP" altLang="en-US" sz="1800" dirty="0">
                <a:latin typeface="Meiryo UI" panose="020B0604030504040204" pitchFamily="50" charset="-128"/>
                <a:ea typeface="Meiryo UI" panose="020B0604030504040204" pitchFamily="50" charset="-128"/>
              </a:rPr>
              <a:t>の新規陽性者数に占める</a:t>
            </a:r>
            <a:r>
              <a:rPr lang="en-US" altLang="ja-JP" sz="1800" dirty="0">
                <a:latin typeface="Meiryo UI" panose="020B0604030504040204" pitchFamily="50" charset="-128"/>
                <a:ea typeface="Meiryo UI" panose="020B0604030504040204" pitchFamily="50" charset="-128"/>
              </a:rPr>
              <a:t>60</a:t>
            </a:r>
            <a:r>
              <a:rPr lang="ja-JP" altLang="en-US" sz="1800" dirty="0">
                <a:latin typeface="Meiryo UI" panose="020B0604030504040204" pitchFamily="50" charset="-128"/>
                <a:ea typeface="Meiryo UI" panose="020B0604030504040204" pitchFamily="50" charset="-128"/>
              </a:rPr>
              <a:t>代以上の高齢者の割合</a:t>
            </a:r>
            <a:r>
              <a:rPr lang="ja-JP" altLang="en-US" sz="1800" dirty="0" smtClean="0">
                <a:latin typeface="Meiryo UI" panose="020B0604030504040204" pitchFamily="50" charset="-128"/>
                <a:ea typeface="Meiryo UI" panose="020B0604030504040204" pitchFamily="50" charset="-128"/>
              </a:rPr>
              <a:t>は３割と依然多いことから、</a:t>
            </a:r>
            <a:r>
              <a:rPr lang="ja-JP" altLang="en-US" sz="1800" b="1" dirty="0" smtClean="0">
                <a:latin typeface="Meiryo UI" panose="020B0604030504040204" pitchFamily="50" charset="-128"/>
                <a:ea typeface="Meiryo UI" panose="020B0604030504040204" pitchFamily="50" charset="-128"/>
              </a:rPr>
              <a:t>引き続き、重症者数が一定数発生</a:t>
            </a:r>
            <a:endParaRPr lang="en-US" altLang="ja-JP" sz="1800" b="1" dirty="0" smtClean="0">
              <a:latin typeface="Meiryo UI" panose="020B0604030504040204" pitchFamily="50" charset="-128"/>
              <a:ea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することが想定</a:t>
            </a:r>
            <a:endParaRPr lang="en-US" altLang="ja-JP" sz="18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9448800" y="6368218"/>
            <a:ext cx="2743200" cy="365125"/>
          </a:xfrm>
        </p:spPr>
        <p:txBody>
          <a:bodyPr/>
          <a:lstStyle/>
          <a:p>
            <a:fld id="{F216AE56-EAD3-4706-B860-3EC2C2952B40}" type="slidenum">
              <a:rPr kumimoji="1" lang="ja-JP" altLang="en-US" smtClean="0"/>
              <a:t>11</a:t>
            </a:fld>
            <a:endParaRPr kumimoji="1" lang="ja-JP" altLang="en-US"/>
          </a:p>
        </p:txBody>
      </p:sp>
      <p:sp>
        <p:nvSpPr>
          <p:cNvPr id="8" name="テキスト ボックス 1">
            <a:extLst>
              <a:ext uri="{FF2B5EF4-FFF2-40B4-BE49-F238E27FC236}">
                <a16:creationId xmlns:a16="http://schemas.microsoft.com/office/drawing/2014/main" id="{CA5E3513-7F53-4617-B9B4-2D9171427C81}"/>
              </a:ext>
            </a:extLst>
          </p:cNvPr>
          <p:cNvSpPr txBox="1"/>
          <p:nvPr/>
        </p:nvSpPr>
        <p:spPr>
          <a:xfrm>
            <a:off x="345113" y="2838307"/>
            <a:ext cx="2318970" cy="2958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dirty="0" smtClean="0">
                <a:latin typeface="UD デジタル 教科書体 NK-B" panose="02020700000000000000" pitchFamily="18" charset="-128"/>
                <a:ea typeface="UD デジタル 教科書体 NK-B" panose="02020700000000000000" pitchFamily="18" charset="-128"/>
              </a:rPr>
              <a:t>【</a:t>
            </a:r>
            <a:r>
              <a:rPr lang="ja-JP" altLang="en-US" sz="1800" dirty="0" smtClean="0">
                <a:latin typeface="UD デジタル 教科書体 NK-B" panose="02020700000000000000" pitchFamily="18" charset="-128"/>
                <a:ea typeface="UD デジタル 教科書体 NK-B" panose="02020700000000000000" pitchFamily="18" charset="-128"/>
              </a:rPr>
              <a:t>重症者数における今後の課題</a:t>
            </a:r>
            <a:r>
              <a:rPr lang="en-US" altLang="ja-JP" sz="1800" dirty="0" smtClean="0">
                <a:latin typeface="UD デジタル 教科書体 NK-B" panose="02020700000000000000" pitchFamily="18" charset="-128"/>
                <a:ea typeface="UD デジタル 教科書体 NK-B" panose="02020700000000000000" pitchFamily="18" charset="-128"/>
              </a:rPr>
              <a:t>】</a:t>
            </a:r>
            <a:endParaRPr lang="ja-JP" altLang="en-US" sz="1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196723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500490" y="6312915"/>
            <a:ext cx="2671509" cy="396671"/>
          </a:xfrm>
        </p:spPr>
        <p:txBody>
          <a:bodyPr/>
          <a:lstStyle/>
          <a:p>
            <a:fld id="{F216AE56-EAD3-4706-B860-3EC2C2952B40}" type="slidenum">
              <a:rPr kumimoji="1" lang="ja-JP" altLang="en-US" smtClean="0">
                <a:latin typeface="UD デジタル 教科書体 NK-B" panose="02020700000000000000" pitchFamily="18" charset="-128"/>
                <a:ea typeface="UD デジタル 教科書体 NK-B" panose="02020700000000000000" pitchFamily="18" charset="-128"/>
              </a:rPr>
              <a:t>12</a:t>
            </a:fld>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7" name="正方形/長方形 6"/>
          <p:cNvSpPr/>
          <p:nvPr/>
        </p:nvSpPr>
        <p:spPr>
          <a:xfrm>
            <a:off x="0" y="0"/>
            <a:ext cx="12192000" cy="49038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latin typeface="UD デジタル 教科書体 NK-B" panose="02020700000000000000" pitchFamily="18" charset="-128"/>
                <a:ea typeface="UD デジタル 教科書体 NK-B" panose="02020700000000000000" pitchFamily="18" charset="-128"/>
              </a:rPr>
              <a:t>年代別</a:t>
            </a:r>
            <a:r>
              <a:rPr lang="ja-JP" altLang="en-US" sz="2400" b="1" dirty="0" smtClean="0">
                <a:latin typeface="UD デジタル 教科書体 NK-B" panose="02020700000000000000" pitchFamily="18" charset="-128"/>
                <a:ea typeface="UD デジタル 教科書体 NK-B" panose="02020700000000000000" pitchFamily="18" charset="-128"/>
              </a:rPr>
              <a:t>新規重症者の内訳（公表日別）</a:t>
            </a:r>
            <a:endParaRPr lang="ja-JP" altLang="en-US" sz="1400" b="1" dirty="0">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FC024533-669C-48B1-82E7-C27042384F7F}"/>
              </a:ext>
            </a:extLst>
          </p:cNvPr>
          <p:cNvSpPr/>
          <p:nvPr/>
        </p:nvSpPr>
        <p:spPr>
          <a:xfrm>
            <a:off x="0" y="483687"/>
            <a:ext cx="12192000" cy="5983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第四波では、４月以降、新規重症者数に占める</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代以下</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割合が増加。</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9118707" y="83577"/>
            <a:ext cx="3053292" cy="400110"/>
          </a:xfrm>
          <a:prstGeom prst="rect">
            <a:avLst/>
          </a:prstGeom>
          <a:noFill/>
        </p:spPr>
        <p:txBody>
          <a:bodyPr wrap="square" rtlCol="0">
            <a:spAutoFit/>
          </a:bodyPr>
          <a:lstStyle/>
          <a:p>
            <a:r>
              <a:rPr lang="en-US" altLang="ja-JP" sz="1000" dirty="0" smtClean="0">
                <a:solidFill>
                  <a:schemeClr val="bg1"/>
                </a:solidFill>
                <a:latin typeface="UD デジタル 教科書体 NK-B" panose="02020700000000000000" pitchFamily="18" charset="-128"/>
                <a:ea typeface="UD デジタル 教科書体 NK-B" panose="02020700000000000000" pitchFamily="18" charset="-128"/>
              </a:rPr>
              <a:t>※</a:t>
            </a:r>
            <a:r>
              <a:rPr lang="ja-JP" altLang="en-US" sz="1000" dirty="0" smtClean="0">
                <a:solidFill>
                  <a:schemeClr val="bg1"/>
                </a:solidFill>
                <a:latin typeface="UD デジタル 教科書体 NK-B" panose="02020700000000000000" pitchFamily="18" charset="-128"/>
                <a:ea typeface="UD デジタル 教科書体 NK-B" panose="02020700000000000000" pitchFamily="18" charset="-128"/>
              </a:rPr>
              <a:t>重症者数は、対応可能な軽症中等症</a:t>
            </a:r>
            <a:r>
              <a:rPr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患者受入</a:t>
            </a:r>
            <a:r>
              <a:rPr lang="ja-JP" altLang="en-US" sz="1000" dirty="0" smtClean="0">
                <a:solidFill>
                  <a:schemeClr val="bg1"/>
                </a:solidFill>
                <a:latin typeface="UD デジタル 教科書体 NK-B" panose="02020700000000000000" pitchFamily="18" charset="-128"/>
                <a:ea typeface="UD デジタル 教科書体 NK-B" panose="02020700000000000000" pitchFamily="18" charset="-128"/>
              </a:rPr>
              <a:t>医療</a:t>
            </a:r>
            <a:endParaRPr lang="en-US" altLang="ja-JP" sz="1000" dirty="0" smtClean="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1000" dirty="0" smtClean="0">
                <a:solidFill>
                  <a:schemeClr val="bg1"/>
                </a:solidFill>
                <a:latin typeface="UD デジタル 教科書体 NK-B" panose="02020700000000000000" pitchFamily="18" charset="-128"/>
                <a:ea typeface="UD デジタル 教科書体 NK-B" panose="02020700000000000000" pitchFamily="18" charset="-128"/>
              </a:rPr>
              <a:t> 機関</a:t>
            </a:r>
            <a:r>
              <a:rPr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等に</a:t>
            </a:r>
            <a:r>
              <a:rPr lang="ja-JP" altLang="en-US" sz="1000" dirty="0" smtClean="0">
                <a:solidFill>
                  <a:schemeClr val="bg1"/>
                </a:solidFill>
                <a:latin typeface="UD デジタル 教科書体 NK-B" panose="02020700000000000000" pitchFamily="18" charset="-128"/>
                <a:ea typeface="UD デジタル 教科書体 NK-B" panose="02020700000000000000" pitchFamily="18" charset="-128"/>
              </a:rPr>
              <a:t>おいて治療継続</a:t>
            </a:r>
            <a:r>
              <a:rPr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を</a:t>
            </a:r>
            <a:r>
              <a:rPr lang="ja-JP" altLang="en-US" sz="1000" dirty="0" smtClean="0">
                <a:solidFill>
                  <a:schemeClr val="bg1"/>
                </a:solidFill>
                <a:latin typeface="UD デジタル 教科書体 NK-B" panose="02020700000000000000" pitchFamily="18" charset="-128"/>
                <a:ea typeface="UD デジタル 教科書体 NK-B" panose="02020700000000000000" pitchFamily="18" charset="-128"/>
              </a:rPr>
              <a:t>している重症者を含む</a:t>
            </a:r>
            <a:r>
              <a:rPr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a:t>
            </a:r>
          </a:p>
        </p:txBody>
      </p:sp>
      <p:sp>
        <p:nvSpPr>
          <p:cNvPr id="3" name="テキスト ボックス 2"/>
          <p:cNvSpPr txBox="1"/>
          <p:nvPr/>
        </p:nvSpPr>
        <p:spPr>
          <a:xfrm>
            <a:off x="1048806" y="1185322"/>
            <a:ext cx="2857722" cy="261610"/>
          </a:xfrm>
          <a:prstGeom prst="rect">
            <a:avLst/>
          </a:prstGeom>
          <a:noFill/>
        </p:spPr>
        <p:txBody>
          <a:bodyPr wrap="square" rtlCol="0">
            <a:spAutoFit/>
          </a:bodyPr>
          <a:lstStyle/>
          <a:p>
            <a:r>
              <a:rPr kumimoji="1" lang="en-US" altLang="ja-JP" sz="1100" dirty="0" smtClean="0">
                <a:latin typeface="UD デジタル 教科書体 NK-B" panose="02020700000000000000" pitchFamily="18" charset="-128"/>
                <a:ea typeface="UD デジタル 教科書体 NK-B" panose="02020700000000000000" pitchFamily="18" charset="-128"/>
              </a:rPr>
              <a:t>※100</a:t>
            </a:r>
            <a:r>
              <a:rPr kumimoji="1" lang="ja-JP" altLang="en-US" sz="1100" dirty="0" smtClean="0">
                <a:latin typeface="UD デジタル 教科書体 NK-B" panose="02020700000000000000" pitchFamily="18" charset="-128"/>
                <a:ea typeface="UD デジタル 教科書体 NK-B" panose="02020700000000000000" pitchFamily="18" charset="-128"/>
              </a:rPr>
              <a:t>代の新規重症者は０名</a:t>
            </a:r>
            <a:endParaRPr kumimoji="1" lang="ja-JP" altLang="en-US" sz="1100"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1149516" y="5448667"/>
            <a:ext cx="1125416" cy="265385"/>
          </a:xfrm>
          <a:prstGeom prst="rect">
            <a:avLst/>
          </a:prstGeom>
          <a:noFill/>
        </p:spPr>
        <p:txBody>
          <a:bodyPr wrap="square" rtlCol="0">
            <a:spAutoFit/>
          </a:bodyPr>
          <a:lstStyle/>
          <a:p>
            <a:r>
              <a:rPr kumimoji="1" lang="ja-JP" altLang="en-US" sz="1100" dirty="0" smtClean="0">
                <a:latin typeface="UD デジタル 教科書体 NK-B" panose="02020700000000000000" pitchFamily="18" charset="-128"/>
                <a:ea typeface="UD デジタル 教科書体 NK-B" panose="02020700000000000000" pitchFamily="18" charset="-128"/>
              </a:rPr>
              <a:t>（累計</a:t>
            </a:r>
            <a:r>
              <a:rPr kumimoji="1" lang="en-US" altLang="ja-JP" sz="1100" dirty="0" smtClean="0">
                <a:latin typeface="UD デジタル 教科書体 NK-B" panose="02020700000000000000" pitchFamily="18" charset="-128"/>
                <a:ea typeface="UD デジタル 教科書体 NK-B" panose="02020700000000000000" pitchFamily="18" charset="-128"/>
              </a:rPr>
              <a:t>38</a:t>
            </a:r>
            <a:r>
              <a:rPr kumimoji="1" lang="ja-JP" altLang="en-US" sz="1100" dirty="0" smtClean="0">
                <a:latin typeface="UD デジタル 教科書体 NK-B" panose="02020700000000000000" pitchFamily="18" charset="-128"/>
                <a:ea typeface="UD デジタル 教科書体 NK-B" panose="02020700000000000000" pitchFamily="18" charset="-128"/>
              </a:rPr>
              <a:t>人）</a:t>
            </a:r>
            <a:endParaRPr kumimoji="1" lang="ja-JP" altLang="en-US" sz="11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3178791" y="5448667"/>
            <a:ext cx="1125416" cy="265385"/>
          </a:xfrm>
          <a:prstGeom prst="rect">
            <a:avLst/>
          </a:prstGeom>
          <a:noFill/>
        </p:spPr>
        <p:txBody>
          <a:bodyPr wrap="square" rtlCol="0">
            <a:spAutoFit/>
          </a:bodyPr>
          <a:lstStyle/>
          <a:p>
            <a:r>
              <a:rPr kumimoji="1" lang="ja-JP" altLang="en-US" sz="1100" dirty="0" smtClean="0">
                <a:latin typeface="UD デジタル 教科書体 NK-B" panose="02020700000000000000" pitchFamily="18" charset="-128"/>
                <a:ea typeface="UD デジタル 教科書体 NK-B" panose="02020700000000000000" pitchFamily="18" charset="-128"/>
              </a:rPr>
              <a:t>（累計</a:t>
            </a:r>
            <a:r>
              <a:rPr lang="en-US" altLang="ja-JP" sz="1100" dirty="0" smtClean="0">
                <a:latin typeface="UD デジタル 教科書体 NK-B" panose="02020700000000000000" pitchFamily="18" charset="-128"/>
                <a:ea typeface="UD デジタル 教科書体 NK-B" panose="02020700000000000000" pitchFamily="18" charset="-128"/>
              </a:rPr>
              <a:t>94</a:t>
            </a:r>
            <a:r>
              <a:rPr kumimoji="1" lang="ja-JP" altLang="en-US" sz="1100" dirty="0" smtClean="0">
                <a:latin typeface="UD デジタル 教科書体 NK-B" panose="02020700000000000000" pitchFamily="18" charset="-128"/>
                <a:ea typeface="UD デジタル 教科書体 NK-B" panose="02020700000000000000" pitchFamily="18" charset="-128"/>
              </a:rPr>
              <a:t>人）</a:t>
            </a:r>
            <a:endParaRPr kumimoji="1" lang="ja-JP" altLang="en-US" sz="1100"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4886190" y="5464112"/>
            <a:ext cx="1125416" cy="265385"/>
          </a:xfrm>
          <a:prstGeom prst="rect">
            <a:avLst/>
          </a:prstGeom>
          <a:noFill/>
        </p:spPr>
        <p:txBody>
          <a:bodyPr wrap="square" rtlCol="0">
            <a:spAutoFit/>
          </a:bodyPr>
          <a:lstStyle/>
          <a:p>
            <a:r>
              <a:rPr kumimoji="1" lang="ja-JP" altLang="en-US" sz="1100" dirty="0" smtClean="0">
                <a:latin typeface="UD デジタル 教科書体 NK-B" panose="02020700000000000000" pitchFamily="18" charset="-128"/>
                <a:ea typeface="UD デジタル 教科書体 NK-B" panose="02020700000000000000" pitchFamily="18" charset="-128"/>
              </a:rPr>
              <a:t>（累計</a:t>
            </a:r>
            <a:r>
              <a:rPr lang="en-US" altLang="ja-JP" sz="1100" dirty="0" smtClean="0">
                <a:latin typeface="UD デジタル 教科書体 NK-B" panose="02020700000000000000" pitchFamily="18" charset="-128"/>
                <a:ea typeface="UD デジタル 教科書体 NK-B" panose="02020700000000000000" pitchFamily="18" charset="-128"/>
              </a:rPr>
              <a:t>263</a:t>
            </a:r>
            <a:r>
              <a:rPr kumimoji="1" lang="ja-JP" altLang="en-US" sz="1100" dirty="0" smtClean="0">
                <a:latin typeface="UD デジタル 教科書体 NK-B" panose="02020700000000000000" pitchFamily="18" charset="-128"/>
                <a:ea typeface="UD デジタル 教科書体 NK-B" panose="02020700000000000000" pitchFamily="18" charset="-128"/>
              </a:rPr>
              <a:t>人）</a:t>
            </a:r>
            <a:endParaRPr kumimoji="1" lang="ja-JP" altLang="en-US" sz="1100" dirty="0">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6919775" y="5439593"/>
            <a:ext cx="1125416" cy="265385"/>
          </a:xfrm>
          <a:prstGeom prst="rect">
            <a:avLst/>
          </a:prstGeom>
          <a:noFill/>
        </p:spPr>
        <p:txBody>
          <a:bodyPr wrap="square" rtlCol="0">
            <a:spAutoFit/>
          </a:bodyPr>
          <a:lstStyle/>
          <a:p>
            <a:r>
              <a:rPr kumimoji="1" lang="ja-JP" altLang="en-US" sz="1100" dirty="0" smtClean="0">
                <a:latin typeface="UD デジタル 教科書体 NK-B" panose="02020700000000000000" pitchFamily="18" charset="-128"/>
                <a:ea typeface="UD デジタル 教科書体 NK-B" panose="02020700000000000000" pitchFamily="18" charset="-128"/>
              </a:rPr>
              <a:t>（累計</a:t>
            </a:r>
            <a:r>
              <a:rPr lang="en-US" altLang="ja-JP" sz="1100" dirty="0" smtClean="0">
                <a:latin typeface="UD デジタル 教科書体 NK-B" panose="02020700000000000000" pitchFamily="18" charset="-128"/>
                <a:ea typeface="UD デジタル 教科書体 NK-B" panose="02020700000000000000" pitchFamily="18" charset="-128"/>
              </a:rPr>
              <a:t>508</a:t>
            </a:r>
            <a:r>
              <a:rPr kumimoji="1" lang="ja-JP" altLang="en-US" sz="1100" dirty="0" smtClean="0">
                <a:latin typeface="UD デジタル 教科書体 NK-B" panose="02020700000000000000" pitchFamily="18" charset="-128"/>
                <a:ea typeface="UD デジタル 教科書体 NK-B" panose="02020700000000000000" pitchFamily="18" charset="-128"/>
              </a:rPr>
              <a:t>人）</a:t>
            </a:r>
            <a:endParaRPr kumimoji="1" lang="ja-JP" altLang="en-US" sz="1100"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8625135" y="5440758"/>
            <a:ext cx="1125416" cy="261610"/>
          </a:xfrm>
          <a:prstGeom prst="rect">
            <a:avLst/>
          </a:prstGeom>
          <a:noFill/>
        </p:spPr>
        <p:txBody>
          <a:bodyPr wrap="square" rtlCol="0">
            <a:spAutoFit/>
          </a:bodyPr>
          <a:lstStyle/>
          <a:p>
            <a:r>
              <a:rPr kumimoji="1" lang="ja-JP" altLang="en-US" sz="1100" dirty="0" smtClean="0">
                <a:latin typeface="UD デジタル 教科書体 NK-B" panose="02020700000000000000" pitchFamily="18" charset="-128"/>
                <a:ea typeface="UD デジタル 教科書体 NK-B" panose="02020700000000000000" pitchFamily="18" charset="-128"/>
              </a:rPr>
              <a:t>（累計</a:t>
            </a:r>
            <a:r>
              <a:rPr lang="en-US" altLang="ja-JP" sz="1100" dirty="0" smtClean="0">
                <a:latin typeface="UD デジタル 教科書体 NK-B" panose="02020700000000000000" pitchFamily="18" charset="-128"/>
                <a:ea typeface="UD デジタル 教科書体 NK-B" panose="02020700000000000000" pitchFamily="18" charset="-128"/>
              </a:rPr>
              <a:t>4</a:t>
            </a:r>
            <a:r>
              <a:rPr lang="en-US" altLang="ja-JP" sz="1100" dirty="0">
                <a:latin typeface="UD デジタル 教科書体 NK-B" panose="02020700000000000000" pitchFamily="18" charset="-128"/>
                <a:ea typeface="UD デジタル 教科書体 NK-B" panose="02020700000000000000" pitchFamily="18" charset="-128"/>
              </a:rPr>
              <a:t>39</a:t>
            </a:r>
            <a:r>
              <a:rPr kumimoji="1" lang="ja-JP" altLang="en-US" sz="1100" dirty="0" smtClean="0">
                <a:latin typeface="UD デジタル 教科書体 NK-B" panose="02020700000000000000" pitchFamily="18" charset="-128"/>
                <a:ea typeface="UD デジタル 教科書体 NK-B" panose="02020700000000000000" pitchFamily="18" charset="-128"/>
              </a:rPr>
              <a:t>人）</a:t>
            </a:r>
            <a:endParaRPr kumimoji="1" lang="ja-JP" altLang="en-US" sz="1100"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358077" y="5714052"/>
            <a:ext cx="2167153" cy="523220"/>
          </a:xfrm>
          <a:prstGeom prst="rect">
            <a:avLst/>
          </a:prstGeom>
          <a:solidFill>
            <a:schemeClr val="accent1">
              <a:lumMod val="60000"/>
              <a:lumOff val="40000"/>
            </a:schemeClr>
          </a:solidFill>
        </p:spPr>
        <p:txBody>
          <a:bodyPr wrap="square" rtlCol="0">
            <a:spAutoFit/>
          </a:bodyPr>
          <a:lstStyle/>
          <a:p>
            <a:pPr algn="ctr"/>
            <a:r>
              <a:rPr lang="en-US" altLang="ja-JP" sz="1200" dirty="0" smtClean="0"/>
              <a:t>50</a:t>
            </a:r>
            <a:r>
              <a:rPr lang="ja-JP" altLang="en-US" sz="1200" dirty="0" smtClean="0"/>
              <a:t>代以下</a:t>
            </a:r>
            <a:r>
              <a:rPr kumimoji="1" lang="ja-JP" altLang="en-US" sz="1200" dirty="0" smtClean="0"/>
              <a:t>割合</a:t>
            </a:r>
            <a:r>
              <a:rPr lang="ja-JP" altLang="en-US" sz="1200" dirty="0"/>
              <a:t>　</a:t>
            </a:r>
            <a:r>
              <a:rPr lang="en-US" altLang="ja-JP" sz="1600" dirty="0" smtClean="0"/>
              <a:t>21.1</a:t>
            </a:r>
            <a:r>
              <a:rPr lang="ja-JP" altLang="en-US" sz="1600" dirty="0" smtClean="0"/>
              <a:t>％</a:t>
            </a:r>
            <a:endParaRPr lang="en-US" altLang="ja-JP" sz="1600" dirty="0" smtClean="0"/>
          </a:p>
          <a:p>
            <a:pPr algn="ctr"/>
            <a:r>
              <a:rPr kumimoji="1" lang="ja-JP" altLang="en-US" sz="1200" dirty="0" smtClean="0"/>
              <a:t>（うち、</a:t>
            </a:r>
            <a:r>
              <a:rPr lang="en-US" altLang="ja-JP" sz="1200" dirty="0" smtClean="0"/>
              <a:t>30</a:t>
            </a:r>
            <a:r>
              <a:rPr kumimoji="1" lang="ja-JP" altLang="en-US" sz="1200" dirty="0" smtClean="0"/>
              <a:t>代</a:t>
            </a:r>
            <a:r>
              <a:rPr lang="ja-JP" altLang="en-US" sz="1200" dirty="0"/>
              <a:t>以下</a:t>
            </a:r>
            <a:r>
              <a:rPr kumimoji="1" lang="ja-JP" altLang="en-US" sz="1200" dirty="0" smtClean="0"/>
              <a:t>　</a:t>
            </a:r>
            <a:r>
              <a:rPr lang="en-US" altLang="ja-JP" sz="1200" dirty="0" smtClean="0"/>
              <a:t>2.6</a:t>
            </a:r>
            <a:r>
              <a:rPr kumimoji="1" lang="ja-JP" altLang="en-US" sz="1200" dirty="0" smtClean="0"/>
              <a:t>％）</a:t>
            </a:r>
            <a:endParaRPr kumimoji="1" lang="ja-JP" altLang="en-US" sz="1200" dirty="0"/>
          </a:p>
        </p:txBody>
      </p:sp>
      <p:sp>
        <p:nvSpPr>
          <p:cNvPr id="15" name="テキスト ボックス 14"/>
          <p:cNvSpPr txBox="1"/>
          <p:nvPr/>
        </p:nvSpPr>
        <p:spPr>
          <a:xfrm>
            <a:off x="4851619" y="5728754"/>
            <a:ext cx="1182935" cy="523220"/>
          </a:xfrm>
          <a:prstGeom prst="rect">
            <a:avLst/>
          </a:prstGeom>
          <a:solidFill>
            <a:schemeClr val="accent1">
              <a:lumMod val="60000"/>
              <a:lumOff val="40000"/>
            </a:schemeClr>
          </a:solidFill>
        </p:spPr>
        <p:txBody>
          <a:bodyPr wrap="square" rtlCol="0">
            <a:spAutoFit/>
          </a:bodyPr>
          <a:lstStyle/>
          <a:p>
            <a:pPr algn="ctr"/>
            <a:r>
              <a:rPr lang="en-US" altLang="ja-JP" sz="1600" dirty="0" smtClean="0"/>
              <a:t>37.6</a:t>
            </a:r>
          </a:p>
          <a:p>
            <a:pPr algn="ctr"/>
            <a:r>
              <a:rPr kumimoji="1" lang="ja-JP" altLang="en-US" sz="1200" dirty="0" smtClean="0"/>
              <a:t>（</a:t>
            </a:r>
            <a:r>
              <a:rPr lang="en-US" altLang="ja-JP" sz="1200" dirty="0" smtClean="0"/>
              <a:t>4.2</a:t>
            </a:r>
            <a:r>
              <a:rPr kumimoji="1" lang="ja-JP" altLang="en-US" sz="1200" dirty="0" smtClean="0"/>
              <a:t>％）</a:t>
            </a:r>
            <a:endParaRPr kumimoji="1" lang="ja-JP" altLang="en-US" sz="1200" dirty="0"/>
          </a:p>
        </p:txBody>
      </p:sp>
      <p:sp>
        <p:nvSpPr>
          <p:cNvPr id="16" name="テキスト ボックス 15"/>
          <p:cNvSpPr txBox="1"/>
          <p:nvPr/>
        </p:nvSpPr>
        <p:spPr>
          <a:xfrm>
            <a:off x="2951378" y="5745801"/>
            <a:ext cx="1236939" cy="523220"/>
          </a:xfrm>
          <a:prstGeom prst="rect">
            <a:avLst/>
          </a:prstGeom>
          <a:solidFill>
            <a:schemeClr val="accent1">
              <a:lumMod val="60000"/>
              <a:lumOff val="40000"/>
            </a:schemeClr>
          </a:solidFill>
        </p:spPr>
        <p:txBody>
          <a:bodyPr wrap="square" rtlCol="0">
            <a:spAutoFit/>
          </a:bodyPr>
          <a:lstStyle/>
          <a:p>
            <a:pPr algn="ctr"/>
            <a:r>
              <a:rPr lang="en-US" altLang="ja-JP" sz="1600" dirty="0" smtClean="0"/>
              <a:t>24.5</a:t>
            </a:r>
            <a:r>
              <a:rPr lang="ja-JP" altLang="en-US" sz="1600" dirty="0" smtClean="0"/>
              <a:t>％</a:t>
            </a:r>
            <a:endParaRPr lang="en-US" altLang="ja-JP" sz="1600" dirty="0" smtClean="0"/>
          </a:p>
          <a:p>
            <a:pPr algn="ctr"/>
            <a:r>
              <a:rPr kumimoji="1" lang="ja-JP" altLang="en-US" sz="1200" dirty="0" smtClean="0"/>
              <a:t>（</a:t>
            </a:r>
            <a:r>
              <a:rPr lang="en-US" altLang="ja-JP" sz="1200" dirty="0" smtClean="0"/>
              <a:t>3.2</a:t>
            </a:r>
            <a:r>
              <a:rPr kumimoji="1" lang="ja-JP" altLang="en-US" sz="1200" dirty="0" smtClean="0"/>
              <a:t>％）</a:t>
            </a:r>
            <a:endParaRPr kumimoji="1" lang="ja-JP" altLang="en-US" sz="1200" dirty="0"/>
          </a:p>
        </p:txBody>
      </p:sp>
      <p:sp>
        <p:nvSpPr>
          <p:cNvPr id="17" name="テキスト ボックス 16"/>
          <p:cNvSpPr txBox="1"/>
          <p:nvPr/>
        </p:nvSpPr>
        <p:spPr>
          <a:xfrm>
            <a:off x="6697856" y="5715642"/>
            <a:ext cx="1262419" cy="523220"/>
          </a:xfrm>
          <a:prstGeom prst="rect">
            <a:avLst/>
          </a:prstGeom>
          <a:solidFill>
            <a:schemeClr val="accent1">
              <a:lumMod val="60000"/>
              <a:lumOff val="40000"/>
            </a:schemeClr>
          </a:solidFill>
        </p:spPr>
        <p:txBody>
          <a:bodyPr wrap="square" rtlCol="0">
            <a:spAutoFit/>
          </a:bodyPr>
          <a:lstStyle/>
          <a:p>
            <a:pPr algn="ctr"/>
            <a:r>
              <a:rPr lang="en-US" altLang="ja-JP" sz="1600" dirty="0" smtClean="0"/>
              <a:t>35.0</a:t>
            </a:r>
            <a:r>
              <a:rPr lang="ja-JP" altLang="en-US" sz="1600" dirty="0" smtClean="0"/>
              <a:t>％</a:t>
            </a:r>
            <a:endParaRPr lang="en-US" altLang="ja-JP" sz="1600" dirty="0" smtClean="0"/>
          </a:p>
          <a:p>
            <a:pPr algn="ctr"/>
            <a:r>
              <a:rPr kumimoji="1" lang="ja-JP" altLang="en-US" sz="1200" dirty="0" smtClean="0"/>
              <a:t>（</a:t>
            </a:r>
            <a:r>
              <a:rPr lang="en-US" altLang="ja-JP" sz="1200" dirty="0" smtClean="0"/>
              <a:t>3.5</a:t>
            </a:r>
            <a:r>
              <a:rPr kumimoji="1" lang="ja-JP" altLang="en-US" sz="1200" dirty="0" smtClean="0"/>
              <a:t>％）</a:t>
            </a:r>
            <a:endParaRPr kumimoji="1" lang="ja-JP" altLang="en-US" sz="1200" dirty="0"/>
          </a:p>
        </p:txBody>
      </p:sp>
      <p:sp>
        <p:nvSpPr>
          <p:cNvPr id="18" name="テキスト ボックス 17"/>
          <p:cNvSpPr txBox="1"/>
          <p:nvPr/>
        </p:nvSpPr>
        <p:spPr>
          <a:xfrm>
            <a:off x="8642077" y="5702368"/>
            <a:ext cx="1207625" cy="523220"/>
          </a:xfrm>
          <a:prstGeom prst="rect">
            <a:avLst/>
          </a:prstGeom>
          <a:solidFill>
            <a:schemeClr val="accent1">
              <a:lumMod val="60000"/>
              <a:lumOff val="40000"/>
            </a:schemeClr>
          </a:solidFill>
        </p:spPr>
        <p:txBody>
          <a:bodyPr wrap="square" rtlCol="0">
            <a:spAutoFit/>
          </a:bodyPr>
          <a:lstStyle/>
          <a:p>
            <a:pPr algn="ctr"/>
            <a:r>
              <a:rPr lang="en-US" altLang="ja-JP" sz="1600" dirty="0" smtClean="0"/>
              <a:t>30.1</a:t>
            </a:r>
            <a:r>
              <a:rPr lang="ja-JP" altLang="en-US" sz="1600" dirty="0" smtClean="0"/>
              <a:t>％</a:t>
            </a:r>
            <a:endParaRPr lang="en-US" altLang="ja-JP" sz="1600" dirty="0" smtClean="0"/>
          </a:p>
          <a:p>
            <a:pPr algn="ctr"/>
            <a:r>
              <a:rPr kumimoji="1" lang="ja-JP" altLang="en-US" sz="1200" dirty="0" smtClean="0"/>
              <a:t>（</a:t>
            </a:r>
            <a:r>
              <a:rPr lang="en-US" altLang="ja-JP" sz="1200" dirty="0" smtClean="0"/>
              <a:t>3.2</a:t>
            </a:r>
            <a:r>
              <a:rPr kumimoji="1" lang="ja-JP" altLang="en-US" sz="1200" dirty="0" smtClean="0"/>
              <a:t>％）</a:t>
            </a:r>
            <a:endParaRPr kumimoji="1" lang="ja-JP" altLang="en-US" sz="1200" dirty="0"/>
          </a:p>
        </p:txBody>
      </p:sp>
      <p:sp>
        <p:nvSpPr>
          <p:cNvPr id="20" name="テキスト ボックス 19"/>
          <p:cNvSpPr txBox="1"/>
          <p:nvPr/>
        </p:nvSpPr>
        <p:spPr>
          <a:xfrm>
            <a:off x="10514895" y="5392674"/>
            <a:ext cx="1125416" cy="261610"/>
          </a:xfrm>
          <a:prstGeom prst="rect">
            <a:avLst/>
          </a:prstGeom>
          <a:noFill/>
        </p:spPr>
        <p:txBody>
          <a:bodyPr wrap="square" rtlCol="0">
            <a:spAutoFit/>
          </a:bodyPr>
          <a:lstStyle/>
          <a:p>
            <a:r>
              <a:rPr kumimoji="1" lang="ja-JP" altLang="en-US" sz="1100" dirty="0" smtClean="0">
                <a:latin typeface="UD デジタル 教科書体 NK-B" panose="02020700000000000000" pitchFamily="18" charset="-128"/>
                <a:ea typeface="UD デジタル 教科書体 NK-B" panose="02020700000000000000" pitchFamily="18" charset="-128"/>
              </a:rPr>
              <a:t>（累計</a:t>
            </a:r>
            <a:r>
              <a:rPr lang="en-US" altLang="ja-JP" sz="1100" dirty="0" smtClean="0">
                <a:latin typeface="UD デジタル 教科書体 NK-B" panose="02020700000000000000" pitchFamily="18" charset="-128"/>
                <a:ea typeface="UD デジタル 教科書体 NK-B" panose="02020700000000000000" pitchFamily="18" charset="-128"/>
              </a:rPr>
              <a:t>4</a:t>
            </a:r>
            <a:r>
              <a:rPr lang="ja-JP" altLang="en-US" sz="1100" dirty="0" smtClean="0">
                <a:latin typeface="UD デジタル 教科書体 NK-B" panose="02020700000000000000" pitchFamily="18" charset="-128"/>
                <a:ea typeface="UD デジタル 教科書体 NK-B" panose="02020700000000000000" pitchFamily="18" charset="-128"/>
              </a:rPr>
              <a:t>５７</a:t>
            </a:r>
            <a:r>
              <a:rPr kumimoji="1" lang="ja-JP" altLang="en-US" sz="1100" dirty="0" smtClean="0">
                <a:latin typeface="UD デジタル 教科書体 NK-B" panose="02020700000000000000" pitchFamily="18" charset="-128"/>
                <a:ea typeface="UD デジタル 教科書体 NK-B" panose="02020700000000000000" pitchFamily="18" charset="-128"/>
              </a:rPr>
              <a:t>人）</a:t>
            </a:r>
            <a:endParaRPr kumimoji="1" lang="ja-JP" altLang="en-US" sz="1100"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10567798" y="5745801"/>
            <a:ext cx="1072513" cy="523220"/>
          </a:xfrm>
          <a:prstGeom prst="rect">
            <a:avLst/>
          </a:prstGeom>
          <a:solidFill>
            <a:schemeClr val="accent1">
              <a:lumMod val="60000"/>
              <a:lumOff val="40000"/>
            </a:schemeClr>
          </a:solidFill>
        </p:spPr>
        <p:txBody>
          <a:bodyPr wrap="square" rtlCol="0">
            <a:spAutoFit/>
          </a:bodyPr>
          <a:lstStyle/>
          <a:p>
            <a:pPr algn="ctr"/>
            <a:r>
              <a:rPr lang="en-US" altLang="ja-JP" sz="1600" dirty="0" smtClean="0"/>
              <a:t>33.9</a:t>
            </a:r>
            <a:r>
              <a:rPr lang="ja-JP" altLang="en-US" sz="1600" dirty="0" smtClean="0"/>
              <a:t>％</a:t>
            </a:r>
            <a:endParaRPr lang="en-US" altLang="ja-JP" sz="1600" dirty="0" smtClean="0"/>
          </a:p>
          <a:p>
            <a:pPr algn="ctr"/>
            <a:r>
              <a:rPr kumimoji="1" lang="ja-JP" altLang="en-US" sz="1200" dirty="0" smtClean="0"/>
              <a:t>（</a:t>
            </a:r>
            <a:r>
              <a:rPr lang="en-US" altLang="ja-JP" sz="1200" dirty="0" smtClean="0"/>
              <a:t>4.4</a:t>
            </a:r>
            <a:r>
              <a:rPr kumimoji="1" lang="ja-JP" altLang="en-US" sz="1200" dirty="0" smtClean="0"/>
              <a:t>％）</a:t>
            </a:r>
            <a:endParaRPr kumimoji="1" lang="ja-JP" altLang="en-US" sz="1200" dirty="0"/>
          </a:p>
        </p:txBody>
      </p:sp>
      <p:pic>
        <p:nvPicPr>
          <p:cNvPr id="2" name="図 1"/>
          <p:cNvPicPr>
            <a:picLocks noChangeAspect="1"/>
          </p:cNvPicPr>
          <p:nvPr/>
        </p:nvPicPr>
        <p:blipFill>
          <a:blip r:embed="rId3"/>
          <a:stretch>
            <a:fillRect/>
          </a:stretch>
        </p:blipFill>
        <p:spPr>
          <a:xfrm>
            <a:off x="-529" y="1276925"/>
            <a:ext cx="12193057" cy="4304149"/>
          </a:xfrm>
          <a:prstGeom prst="rect">
            <a:avLst/>
          </a:prstGeom>
        </p:spPr>
      </p:pic>
    </p:spTree>
    <p:extLst>
      <p:ext uri="{BB962C8B-B14F-4D97-AF65-F5344CB8AC3E}">
        <p14:creationId xmlns:p14="http://schemas.microsoft.com/office/powerpoint/2010/main" val="91734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500490" y="6312915"/>
            <a:ext cx="2671509" cy="396671"/>
          </a:xfrm>
        </p:spPr>
        <p:txBody>
          <a:bodyPr/>
          <a:lstStyle/>
          <a:p>
            <a:fld id="{F216AE56-EAD3-4706-B860-3EC2C2952B40}" type="slidenum">
              <a:rPr kumimoji="1" lang="ja-JP" altLang="en-US" smtClean="0"/>
              <a:t>13</a:t>
            </a:fld>
            <a:endParaRPr kumimoji="1" lang="ja-JP" altLang="en-US" dirty="0"/>
          </a:p>
        </p:txBody>
      </p:sp>
      <p:sp>
        <p:nvSpPr>
          <p:cNvPr id="7" name="正方形/長方形 6"/>
          <p:cNvSpPr/>
          <p:nvPr/>
        </p:nvSpPr>
        <p:spPr>
          <a:xfrm>
            <a:off x="26146" y="-1"/>
            <a:ext cx="12192000" cy="49038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latin typeface="UD デジタル 教科書体 NP-B" panose="02020700000000000000" pitchFamily="18" charset="-128"/>
                <a:ea typeface="UD デジタル 教科書体 NP-B" panose="02020700000000000000" pitchFamily="18" charset="-128"/>
              </a:rPr>
              <a:t>　　　　　　　　　　　　　　年代別重症率の推移（令和</a:t>
            </a:r>
            <a:r>
              <a:rPr lang="en-US" altLang="ja-JP" sz="2000" b="1" dirty="0" smtClean="0">
                <a:latin typeface="UD デジタル 教科書体 NP-B" panose="02020700000000000000" pitchFamily="18" charset="-128"/>
                <a:ea typeface="UD デジタル 教科書体 NP-B" panose="02020700000000000000" pitchFamily="18" charset="-128"/>
              </a:rPr>
              <a:t>3</a:t>
            </a:r>
            <a:r>
              <a:rPr lang="ja-JP" altLang="en-US" sz="2000" b="1" dirty="0" smtClean="0">
                <a:latin typeface="UD デジタル 教科書体 NP-B" panose="02020700000000000000" pitchFamily="18" charset="-128"/>
                <a:ea typeface="UD デジタル 教科書体 NP-B" panose="02020700000000000000" pitchFamily="18" charset="-128"/>
              </a:rPr>
              <a:t>年</a:t>
            </a:r>
            <a:r>
              <a:rPr lang="en-US" altLang="ja-JP" sz="2000" b="1" dirty="0" smtClean="0">
                <a:latin typeface="UD デジタル 教科書体 NP-B" panose="02020700000000000000" pitchFamily="18" charset="-128"/>
                <a:ea typeface="UD デジタル 教科書体 NP-B" panose="02020700000000000000" pitchFamily="18" charset="-128"/>
              </a:rPr>
              <a:t>5</a:t>
            </a:r>
            <a:r>
              <a:rPr lang="ja-JP" altLang="en-US" sz="2000" b="1" dirty="0" smtClean="0">
                <a:latin typeface="UD デジタル 教科書体 NP-B" panose="02020700000000000000" pitchFamily="18" charset="-128"/>
                <a:ea typeface="UD デジタル 教科書体 NP-B" panose="02020700000000000000" pitchFamily="18" charset="-128"/>
              </a:rPr>
              <a:t>月</a:t>
            </a:r>
            <a:r>
              <a:rPr lang="en-US" altLang="ja-JP" sz="2000" b="1" dirty="0">
                <a:latin typeface="UD デジタル 教科書体 NP-B" panose="02020700000000000000" pitchFamily="18" charset="-128"/>
                <a:ea typeface="UD デジタル 教科書体 NP-B" panose="02020700000000000000" pitchFamily="18" charset="-128"/>
              </a:rPr>
              <a:t>19</a:t>
            </a:r>
            <a:r>
              <a:rPr lang="ja-JP" altLang="en-US" sz="2000" b="1" dirty="0" smtClean="0">
                <a:latin typeface="UD デジタル 教科書体 NP-B" panose="02020700000000000000" pitchFamily="18" charset="-128"/>
                <a:ea typeface="UD デジタル 教科書体 NP-B" panose="02020700000000000000" pitchFamily="18" charset="-128"/>
              </a:rPr>
              <a:t>日時点）</a:t>
            </a:r>
            <a:endParaRPr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7822138" y="2421975"/>
            <a:ext cx="4309653" cy="584775"/>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陽性判明から重症化まで約１週間程度要する</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ことから、今後、重症者数が増加する期間</a:t>
            </a:r>
            <a:endParaRPr kumimoji="1" lang="ja-JP" altLang="en-US" sz="16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FC024533-669C-48B1-82E7-C27042384F7F}"/>
              </a:ext>
            </a:extLst>
          </p:cNvPr>
          <p:cNvSpPr/>
          <p:nvPr/>
        </p:nvSpPr>
        <p:spPr>
          <a:xfrm>
            <a:off x="0" y="486082"/>
            <a:ext cx="12192000" cy="4237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第三波と比べ、各年代の重症化率は高い傾向。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9138708" y="77375"/>
            <a:ext cx="3053292" cy="400110"/>
          </a:xfrm>
          <a:prstGeom prst="rect">
            <a:avLst/>
          </a:prstGeom>
          <a:noFill/>
        </p:spPr>
        <p:txBody>
          <a:bodyPr wrap="square" rtlCol="0">
            <a:spAutoFit/>
          </a:bodyPr>
          <a:lstStyle/>
          <a:p>
            <a:r>
              <a:rPr lang="en-US" altLang="ja-JP" sz="1000" dirty="0" smtClean="0">
                <a:solidFill>
                  <a:schemeClr val="bg1"/>
                </a:solidFill>
                <a:latin typeface="Meiryo UI" panose="020B0604030504040204" pitchFamily="50" charset="-128"/>
                <a:ea typeface="Meiryo UI" panose="020B0604030504040204" pitchFamily="50" charset="-128"/>
              </a:rPr>
              <a:t>※</a:t>
            </a:r>
            <a:r>
              <a:rPr lang="ja-JP" altLang="en-US" sz="1000" dirty="0" smtClean="0">
                <a:solidFill>
                  <a:schemeClr val="bg1"/>
                </a:solidFill>
                <a:latin typeface="Meiryo UI" panose="020B0604030504040204" pitchFamily="50" charset="-128"/>
                <a:ea typeface="Meiryo UI" panose="020B0604030504040204" pitchFamily="50" charset="-128"/>
              </a:rPr>
              <a:t>重症者数は、対応可能な軽症中等症</a:t>
            </a:r>
            <a:r>
              <a:rPr lang="ja-JP" altLang="en-US" sz="1000" dirty="0">
                <a:solidFill>
                  <a:schemeClr val="bg1"/>
                </a:solidFill>
                <a:latin typeface="Meiryo UI" panose="020B0604030504040204" pitchFamily="50" charset="-128"/>
                <a:ea typeface="Meiryo UI" panose="020B0604030504040204" pitchFamily="50" charset="-128"/>
              </a:rPr>
              <a:t>患者受入</a:t>
            </a:r>
            <a:r>
              <a:rPr lang="ja-JP" altLang="en-US" sz="1000" dirty="0" smtClean="0">
                <a:solidFill>
                  <a:schemeClr val="bg1"/>
                </a:solidFill>
                <a:latin typeface="Meiryo UI" panose="020B0604030504040204" pitchFamily="50" charset="-128"/>
                <a:ea typeface="Meiryo UI" panose="020B0604030504040204" pitchFamily="50" charset="-128"/>
              </a:rPr>
              <a:t>医療</a:t>
            </a:r>
            <a:endParaRPr lang="en-US" altLang="ja-JP" sz="1000" dirty="0" smtClean="0">
              <a:solidFill>
                <a:schemeClr val="bg1"/>
              </a:solidFill>
              <a:latin typeface="Meiryo UI" panose="020B0604030504040204" pitchFamily="50" charset="-128"/>
              <a:ea typeface="Meiryo UI" panose="020B0604030504040204" pitchFamily="50" charset="-128"/>
            </a:endParaRPr>
          </a:p>
          <a:p>
            <a:r>
              <a:rPr lang="ja-JP" altLang="en-US" sz="1000" dirty="0">
                <a:solidFill>
                  <a:schemeClr val="bg1"/>
                </a:solidFill>
                <a:latin typeface="Meiryo UI" panose="020B0604030504040204" pitchFamily="50" charset="-128"/>
                <a:ea typeface="Meiryo UI" panose="020B0604030504040204" pitchFamily="50" charset="-128"/>
              </a:rPr>
              <a:t>　</a:t>
            </a:r>
            <a:r>
              <a:rPr lang="ja-JP" altLang="en-US" sz="1000" dirty="0" smtClean="0">
                <a:solidFill>
                  <a:schemeClr val="bg1"/>
                </a:solidFill>
                <a:latin typeface="Meiryo UI" panose="020B0604030504040204" pitchFamily="50" charset="-128"/>
                <a:ea typeface="Meiryo UI" panose="020B0604030504040204" pitchFamily="50" charset="-128"/>
              </a:rPr>
              <a:t> 機関</a:t>
            </a:r>
            <a:r>
              <a:rPr lang="ja-JP" altLang="en-US" sz="1000" dirty="0">
                <a:solidFill>
                  <a:schemeClr val="bg1"/>
                </a:solidFill>
                <a:latin typeface="Meiryo UI" panose="020B0604030504040204" pitchFamily="50" charset="-128"/>
                <a:ea typeface="Meiryo UI" panose="020B0604030504040204" pitchFamily="50" charset="-128"/>
              </a:rPr>
              <a:t>等に</a:t>
            </a:r>
            <a:r>
              <a:rPr lang="ja-JP" altLang="en-US" sz="1000" dirty="0" smtClean="0">
                <a:solidFill>
                  <a:schemeClr val="bg1"/>
                </a:solidFill>
                <a:latin typeface="Meiryo UI" panose="020B0604030504040204" pitchFamily="50" charset="-128"/>
                <a:ea typeface="Meiryo UI" panose="020B0604030504040204" pitchFamily="50" charset="-128"/>
              </a:rPr>
              <a:t>おいて治療継続</a:t>
            </a:r>
            <a:r>
              <a:rPr lang="ja-JP" altLang="en-US" sz="1000" dirty="0">
                <a:solidFill>
                  <a:schemeClr val="bg1"/>
                </a:solidFill>
                <a:latin typeface="Meiryo UI" panose="020B0604030504040204" pitchFamily="50" charset="-128"/>
                <a:ea typeface="Meiryo UI" panose="020B0604030504040204" pitchFamily="50" charset="-128"/>
              </a:rPr>
              <a:t>を</a:t>
            </a:r>
            <a:r>
              <a:rPr lang="ja-JP" altLang="en-US" sz="1000" dirty="0" smtClean="0">
                <a:solidFill>
                  <a:schemeClr val="bg1"/>
                </a:solidFill>
                <a:latin typeface="Meiryo UI" panose="020B0604030504040204" pitchFamily="50" charset="-128"/>
                <a:ea typeface="Meiryo UI" panose="020B0604030504040204" pitchFamily="50" charset="-128"/>
              </a:rPr>
              <a:t>している重症者を含む</a:t>
            </a:r>
            <a:r>
              <a:rPr lang="ja-JP" altLang="en-US" sz="1000" dirty="0">
                <a:solidFill>
                  <a:schemeClr val="bg1"/>
                </a:solidFill>
                <a:latin typeface="Meiryo UI" panose="020B0604030504040204" pitchFamily="50" charset="-128"/>
                <a:ea typeface="Meiryo UI" panose="020B0604030504040204" pitchFamily="50" charset="-128"/>
              </a:rPr>
              <a:t>。</a:t>
            </a:r>
          </a:p>
        </p:txBody>
      </p:sp>
      <p:sp>
        <p:nvSpPr>
          <p:cNvPr id="12" name="正方形/長方形 11"/>
          <p:cNvSpPr/>
          <p:nvPr/>
        </p:nvSpPr>
        <p:spPr>
          <a:xfrm>
            <a:off x="8082498" y="3061368"/>
            <a:ext cx="3788935" cy="362742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147810" y="909791"/>
            <a:ext cx="7815749" cy="5883150"/>
          </a:xfrm>
          <a:prstGeom prst="rect">
            <a:avLst/>
          </a:prstGeom>
        </p:spPr>
      </p:pic>
      <p:pic>
        <p:nvPicPr>
          <p:cNvPr id="5" name="図 4"/>
          <p:cNvPicPr>
            <a:picLocks noChangeAspect="1"/>
          </p:cNvPicPr>
          <p:nvPr/>
        </p:nvPicPr>
        <p:blipFill>
          <a:blip r:embed="rId4"/>
          <a:stretch>
            <a:fillRect/>
          </a:stretch>
        </p:blipFill>
        <p:spPr>
          <a:xfrm>
            <a:off x="8081971" y="918388"/>
            <a:ext cx="3785944" cy="5883150"/>
          </a:xfrm>
          <a:prstGeom prst="rect">
            <a:avLst/>
          </a:prstGeom>
        </p:spPr>
      </p:pic>
    </p:spTree>
    <p:extLst>
      <p:ext uri="{BB962C8B-B14F-4D97-AF65-F5344CB8AC3E}">
        <p14:creationId xmlns:p14="http://schemas.microsoft.com/office/powerpoint/2010/main" val="1574285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smtClean="0"/>
              <a:t>３　重症・死亡例のまとめ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14</a:t>
            </a:fld>
            <a:endParaRPr kumimoji="1" lang="ja-JP" altLang="en-US"/>
          </a:p>
        </p:txBody>
      </p:sp>
    </p:spTree>
    <p:extLst>
      <p:ext uri="{BB962C8B-B14F-4D97-AF65-F5344CB8AC3E}">
        <p14:creationId xmlns:p14="http://schemas.microsoft.com/office/powerpoint/2010/main" val="593730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003307" y="1463821"/>
            <a:ext cx="3188693"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重症例</a:t>
            </a:r>
            <a:r>
              <a:rPr lang="en-US" altLang="ja-JP" sz="1050" dirty="0" smtClean="0">
                <a:latin typeface="Meiryo UI" panose="020B0604030504040204" pitchFamily="50" charset="-128"/>
                <a:ea typeface="Meiryo UI" panose="020B0604030504040204" pitchFamily="50" charset="-128"/>
              </a:rPr>
              <a:t>1,148</a:t>
            </a:r>
            <a:r>
              <a:rPr kumimoji="1" lang="ja-JP" altLang="en-US" sz="1050" dirty="0" smtClean="0">
                <a:latin typeface="Meiryo UI" panose="020B0604030504040204" pitchFamily="50" charset="-128"/>
                <a:ea typeface="Meiryo UI" panose="020B0604030504040204" pitchFamily="50" charset="-128"/>
              </a:rPr>
              <a:t>例のうち</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233</a:t>
            </a:r>
            <a:r>
              <a:rPr kumimoji="1" lang="ja-JP" altLang="en-US" sz="1050" dirty="0" smtClean="0">
                <a:latin typeface="Meiryo UI" panose="020B0604030504040204" pitchFamily="50" charset="-128"/>
                <a:ea typeface="Meiryo UI" panose="020B0604030504040204" pitchFamily="50" charset="-128"/>
              </a:rPr>
              <a:t>例は死亡のため重複あり</a:t>
            </a:r>
            <a:endParaRPr kumimoji="1" lang="ja-JP" altLang="en-US" sz="1050" dirty="0">
              <a:latin typeface="Meiryo UI" panose="020B0604030504040204" pitchFamily="50" charset="-128"/>
              <a:ea typeface="Meiryo UI" panose="020B0604030504040204" pitchFamily="50" charset="-128"/>
            </a:endParaRPr>
          </a:p>
        </p:txBody>
      </p:sp>
      <p:sp>
        <p:nvSpPr>
          <p:cNvPr id="12" name="正方形/長方形 11"/>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第三波</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重症・死亡例について推定される感染</a:t>
            </a:r>
            <a:r>
              <a:rPr lang="ja-JP" altLang="en-US" sz="2400" b="1" dirty="0">
                <a:latin typeface="UD デジタル 教科書体 NP-B" panose="02020700000000000000" pitchFamily="18" charset="-128"/>
                <a:ea typeface="UD デジタル 教科書体 NP-B" panose="02020700000000000000" pitchFamily="18" charset="-128"/>
              </a:rPr>
              <a:t>経路（令和</a:t>
            </a:r>
            <a:r>
              <a:rPr lang="en-US" altLang="ja-JP" sz="2400" b="1" dirty="0">
                <a:latin typeface="UD デジタル 教科書体 NP-B" panose="02020700000000000000" pitchFamily="18" charset="-128"/>
                <a:ea typeface="UD デジタル 教科書体 NP-B" panose="02020700000000000000" pitchFamily="18" charset="-128"/>
              </a:rPr>
              <a:t>3</a:t>
            </a:r>
            <a:r>
              <a:rPr lang="ja-JP" altLang="en-US" sz="2400" b="1" dirty="0">
                <a:latin typeface="UD デジタル 教科書体 NP-B" panose="02020700000000000000" pitchFamily="18" charset="-128"/>
                <a:ea typeface="UD デジタル 教科書体 NP-B" panose="02020700000000000000" pitchFamily="18" charset="-128"/>
              </a:rPr>
              <a:t>年</a:t>
            </a:r>
            <a:r>
              <a:rPr lang="en-US" altLang="ja-JP" sz="2400" b="1" dirty="0">
                <a:latin typeface="UD デジタル 教科書体 NP-B" panose="02020700000000000000" pitchFamily="18" charset="-128"/>
                <a:ea typeface="UD デジタル 教科書体 NP-B" panose="02020700000000000000" pitchFamily="18" charset="-128"/>
              </a:rPr>
              <a:t>5</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a:latin typeface="UD デジタル 教科書体 NP-B" panose="02020700000000000000" pitchFamily="18" charset="-128"/>
                <a:ea typeface="UD デジタル 教科書体 NP-B" panose="02020700000000000000" pitchFamily="18" charset="-128"/>
              </a:rPr>
              <a:t>19</a:t>
            </a:r>
            <a:r>
              <a:rPr lang="ja-JP" altLang="en-US" sz="2400" b="1" dirty="0" smtClean="0">
                <a:latin typeface="UD デジタル 教科書体 NP-B" panose="02020700000000000000" pitchFamily="18" charset="-128"/>
                <a:ea typeface="UD デジタル 教科書体 NP-B" panose="02020700000000000000" pitchFamily="18" charset="-128"/>
              </a:rPr>
              <a:t>日</a:t>
            </a:r>
            <a:r>
              <a:rPr lang="ja-JP" altLang="en-US" sz="2400" b="1" dirty="0">
                <a:latin typeface="UD デジタル 教科書体 NP-B" panose="02020700000000000000" pitchFamily="18" charset="-128"/>
                <a:ea typeface="UD デジタル 教科書体 NP-B" panose="02020700000000000000" pitchFamily="18" charset="-128"/>
              </a:rPr>
              <a:t>時点）</a:t>
            </a:r>
          </a:p>
        </p:txBody>
      </p:sp>
      <p:sp>
        <p:nvSpPr>
          <p:cNvPr id="15" name="スライド番号プレースホルダー 1"/>
          <p:cNvSpPr>
            <a:spLocks noGrp="1"/>
          </p:cNvSpPr>
          <p:nvPr>
            <p:ph type="sldNum" sz="quarter" idx="12"/>
          </p:nvPr>
        </p:nvSpPr>
        <p:spPr>
          <a:xfrm>
            <a:off x="9448800" y="6492875"/>
            <a:ext cx="2743200" cy="365125"/>
          </a:xfrm>
        </p:spPr>
        <p:txBody>
          <a:bodyPr/>
          <a:lstStyle/>
          <a:p>
            <a:fld id="{FE1BD58B-2CDE-485A-8E10-5E6FB430C5D3}" type="slidenum">
              <a:rPr kumimoji="1" lang="ja-JP" altLang="en-US" smtClean="0"/>
              <a:t>15</a:t>
            </a:fld>
            <a:endParaRPr kumimoji="1" lang="ja-JP" altLang="en-US" dirty="0"/>
          </a:p>
        </p:txBody>
      </p:sp>
      <p:sp>
        <p:nvSpPr>
          <p:cNvPr id="14" name="テキスト ボックス 13"/>
          <p:cNvSpPr txBox="1"/>
          <p:nvPr/>
        </p:nvSpPr>
        <p:spPr>
          <a:xfrm>
            <a:off x="9579972" y="365968"/>
            <a:ext cx="2634054" cy="253916"/>
          </a:xfrm>
          <a:prstGeom prst="rect">
            <a:avLst/>
          </a:prstGeom>
          <a:noFill/>
        </p:spPr>
        <p:txBody>
          <a:bodyPr wrap="none" rtlCol="0">
            <a:spAutoFit/>
          </a:bodyPr>
          <a:lstStyle/>
          <a:p>
            <a:r>
              <a:rPr kumimoji="1" lang="ja-JP" altLang="en-US" sz="1050" dirty="0">
                <a:solidFill>
                  <a:schemeClr val="bg1"/>
                </a:solidFill>
                <a:latin typeface="Meiryo UI" panose="020B0604030504040204" pitchFamily="50" charset="-128"/>
                <a:ea typeface="Meiryo UI" panose="020B0604030504040204" pitchFamily="50" charset="-128"/>
              </a:rPr>
              <a:t>死亡率：新規陽性者に占める死亡者の割合</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778576545"/>
              </p:ext>
            </p:extLst>
          </p:nvPr>
        </p:nvGraphicFramePr>
        <p:xfrm>
          <a:off x="3534209" y="2930582"/>
          <a:ext cx="2524125" cy="962025"/>
        </p:xfrm>
        <a:graphic>
          <a:graphicData uri="http://schemas.openxmlformats.org/presentationml/2006/ole">
            <mc:AlternateContent xmlns:mc="http://schemas.openxmlformats.org/markup-compatibility/2006">
              <mc:Choice xmlns:v="urn:schemas-microsoft-com:vml" Requires="v">
                <p:oleObj spid="_x0000_s3304" name="ワークシート" r:id="rId3" imgW="2523936" imgH="961968" progId="Excel.Sheet.12">
                  <p:embed/>
                </p:oleObj>
              </mc:Choice>
              <mc:Fallback>
                <p:oleObj name="ワークシート" r:id="rId3" imgW="2523936" imgH="961968" progId="Excel.Sheet.12">
                  <p:embed/>
                  <p:pic>
                    <p:nvPicPr>
                      <p:cNvPr id="2" name="オブジェクト 1"/>
                      <p:cNvPicPr/>
                      <p:nvPr/>
                    </p:nvPicPr>
                    <p:blipFill>
                      <a:blip r:embed="rId4"/>
                      <a:stretch>
                        <a:fillRect/>
                      </a:stretch>
                    </p:blipFill>
                    <p:spPr>
                      <a:xfrm>
                        <a:off x="3534209" y="2930582"/>
                        <a:ext cx="2524125" cy="962025"/>
                      </a:xfrm>
                      <a:prstGeom prst="rect">
                        <a:avLst/>
                      </a:prstGeom>
                    </p:spPr>
                  </p:pic>
                </p:oleObj>
              </mc:Fallback>
            </mc:AlternateContent>
          </a:graphicData>
        </a:graphic>
      </p:graphicFrame>
      <p:graphicFrame>
        <p:nvGraphicFramePr>
          <p:cNvPr id="21" name="オブジェクト 20"/>
          <p:cNvGraphicFramePr>
            <a:graphicFrameLocks noChangeAspect="1"/>
          </p:cNvGraphicFramePr>
          <p:nvPr>
            <p:extLst>
              <p:ext uri="{D42A27DB-BD31-4B8C-83A1-F6EECF244321}">
                <p14:modId xmlns:p14="http://schemas.microsoft.com/office/powerpoint/2010/main" val="783636865"/>
              </p:ext>
            </p:extLst>
          </p:nvPr>
        </p:nvGraphicFramePr>
        <p:xfrm>
          <a:off x="10036803" y="2783143"/>
          <a:ext cx="2076450" cy="962025"/>
        </p:xfrm>
        <a:graphic>
          <a:graphicData uri="http://schemas.openxmlformats.org/presentationml/2006/ole">
            <mc:AlternateContent xmlns:mc="http://schemas.openxmlformats.org/markup-compatibility/2006">
              <mc:Choice xmlns:v="urn:schemas-microsoft-com:vml" Requires="v">
                <p:oleObj spid="_x0000_s3305" name="ワークシート" r:id="rId5" imgW="2076489" imgH="961968" progId="Excel.Sheet.12">
                  <p:embed/>
                </p:oleObj>
              </mc:Choice>
              <mc:Fallback>
                <p:oleObj name="ワークシート" r:id="rId5" imgW="2076489" imgH="961968" progId="Excel.Sheet.12">
                  <p:embed/>
                  <p:pic>
                    <p:nvPicPr>
                      <p:cNvPr id="21" name="オブジェクト 20"/>
                      <p:cNvPicPr/>
                      <p:nvPr/>
                    </p:nvPicPr>
                    <p:blipFill>
                      <a:blip r:embed="rId6"/>
                      <a:stretch>
                        <a:fillRect/>
                      </a:stretch>
                    </p:blipFill>
                    <p:spPr>
                      <a:xfrm>
                        <a:off x="10036803" y="2783143"/>
                        <a:ext cx="2076450" cy="962025"/>
                      </a:xfrm>
                      <a:prstGeom prst="rect">
                        <a:avLst/>
                      </a:prstGeom>
                    </p:spPr>
                  </p:pic>
                </p:oleObj>
              </mc:Fallback>
            </mc:AlternateContent>
          </a:graphicData>
        </a:graphic>
      </p:graphicFrame>
      <p:pic>
        <p:nvPicPr>
          <p:cNvPr id="3" name="図 2"/>
          <p:cNvPicPr>
            <a:picLocks noChangeAspect="1"/>
          </p:cNvPicPr>
          <p:nvPr/>
        </p:nvPicPr>
        <p:blipFill>
          <a:blip r:embed="rId7"/>
          <a:stretch>
            <a:fillRect/>
          </a:stretch>
        </p:blipFill>
        <p:spPr>
          <a:xfrm>
            <a:off x="6058334" y="3892607"/>
            <a:ext cx="6079093" cy="2600269"/>
          </a:xfrm>
          <a:prstGeom prst="rect">
            <a:avLst/>
          </a:prstGeom>
        </p:spPr>
      </p:pic>
      <p:graphicFrame>
        <p:nvGraphicFramePr>
          <p:cNvPr id="4" name="オブジェクト 3"/>
          <p:cNvGraphicFramePr>
            <a:graphicFrameLocks noChangeAspect="1"/>
          </p:cNvGraphicFramePr>
          <p:nvPr>
            <p:extLst>
              <p:ext uri="{D42A27DB-BD31-4B8C-83A1-F6EECF244321}">
                <p14:modId xmlns:p14="http://schemas.microsoft.com/office/powerpoint/2010/main" val="1926642207"/>
              </p:ext>
            </p:extLst>
          </p:nvPr>
        </p:nvGraphicFramePr>
        <p:xfrm>
          <a:off x="0" y="3924328"/>
          <a:ext cx="6003761" cy="2568547"/>
        </p:xfrm>
        <a:graphic>
          <a:graphicData uri="http://schemas.openxmlformats.org/presentationml/2006/ole">
            <mc:AlternateContent xmlns:mc="http://schemas.openxmlformats.org/markup-compatibility/2006">
              <mc:Choice xmlns:v="urn:schemas-microsoft-com:vml" Requires="v">
                <p:oleObj spid="_x0000_s3306" name="ワークシート" r:id="rId8" imgW="7086538" imgH="3076553" progId="Excel.Sheet.12">
                  <p:embed/>
                </p:oleObj>
              </mc:Choice>
              <mc:Fallback>
                <p:oleObj name="ワークシート" r:id="rId8" imgW="7086538" imgH="3076553" progId="Excel.Sheet.12">
                  <p:embed/>
                  <p:pic>
                    <p:nvPicPr>
                      <p:cNvPr id="0" name=""/>
                      <p:cNvPicPr/>
                      <p:nvPr/>
                    </p:nvPicPr>
                    <p:blipFill>
                      <a:blip r:embed="rId9"/>
                      <a:stretch>
                        <a:fillRect/>
                      </a:stretch>
                    </p:blipFill>
                    <p:spPr>
                      <a:xfrm>
                        <a:off x="0" y="3924328"/>
                        <a:ext cx="6003761" cy="2568547"/>
                      </a:xfrm>
                      <a:prstGeom prst="rect">
                        <a:avLst/>
                      </a:prstGeom>
                    </p:spPr>
                  </p:pic>
                </p:oleObj>
              </mc:Fallback>
            </mc:AlternateContent>
          </a:graphicData>
        </a:graphic>
      </p:graphicFrame>
      <p:sp>
        <p:nvSpPr>
          <p:cNvPr id="13" name="正方形/長方形 12">
            <a:extLst>
              <a:ext uri="{FF2B5EF4-FFF2-40B4-BE49-F238E27FC236}">
                <a16:creationId xmlns:a16="http://schemas.microsoft.com/office/drawing/2014/main" id="{FC024533-669C-48B1-82E7-C27042384F7F}"/>
              </a:ext>
            </a:extLst>
          </p:cNvPr>
          <p:cNvSpPr/>
          <p:nvPr/>
        </p:nvSpPr>
        <p:spPr>
          <a:xfrm>
            <a:off x="22026" y="583746"/>
            <a:ext cx="12192000" cy="5586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第三波の重症例</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1,148</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名について、推定される感染経路の７割は感染経路不明者。</a:t>
            </a: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死亡例</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938</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名について、推定される感染経路の５割強が施設・医療機関関連で</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、３割強が</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感染経路不明者。</a:t>
            </a:r>
          </a:p>
        </p:txBody>
      </p:sp>
      <p:pic>
        <p:nvPicPr>
          <p:cNvPr id="5" name="図 4"/>
          <p:cNvPicPr>
            <a:picLocks noChangeAspect="1"/>
          </p:cNvPicPr>
          <p:nvPr/>
        </p:nvPicPr>
        <p:blipFill>
          <a:blip r:embed="rId10"/>
          <a:stretch>
            <a:fillRect/>
          </a:stretch>
        </p:blipFill>
        <p:spPr>
          <a:xfrm>
            <a:off x="408892" y="1147680"/>
            <a:ext cx="5322269" cy="2792210"/>
          </a:xfrm>
          <a:prstGeom prst="rect">
            <a:avLst/>
          </a:prstGeom>
        </p:spPr>
      </p:pic>
      <p:pic>
        <p:nvPicPr>
          <p:cNvPr id="6" name="図 5"/>
          <p:cNvPicPr>
            <a:picLocks noChangeAspect="1"/>
          </p:cNvPicPr>
          <p:nvPr/>
        </p:nvPicPr>
        <p:blipFill>
          <a:blip r:embed="rId11"/>
          <a:stretch>
            <a:fillRect/>
          </a:stretch>
        </p:blipFill>
        <p:spPr>
          <a:xfrm>
            <a:off x="5985578" y="1134728"/>
            <a:ext cx="5243014" cy="2639797"/>
          </a:xfrm>
          <a:prstGeom prst="rect">
            <a:avLst/>
          </a:prstGeom>
        </p:spPr>
      </p:pic>
    </p:spTree>
    <p:extLst>
      <p:ext uri="{BB962C8B-B14F-4D97-AF65-F5344CB8AC3E}">
        <p14:creationId xmlns:p14="http://schemas.microsoft.com/office/powerpoint/2010/main" val="806989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003307" y="1827725"/>
            <a:ext cx="3188693"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重症例</a:t>
            </a:r>
            <a:r>
              <a:rPr lang="en-US" altLang="ja-JP" sz="1050" dirty="0" smtClean="0">
                <a:latin typeface="Meiryo UI" panose="020B0604030504040204" pitchFamily="50" charset="-128"/>
                <a:ea typeface="Meiryo UI" panose="020B0604030504040204" pitchFamily="50" charset="-128"/>
              </a:rPr>
              <a:t>1,457</a:t>
            </a:r>
            <a:r>
              <a:rPr kumimoji="1" lang="ja-JP" altLang="en-US" sz="1050" dirty="0" smtClean="0">
                <a:latin typeface="Meiryo UI" panose="020B0604030504040204" pitchFamily="50" charset="-128"/>
                <a:ea typeface="Meiryo UI" panose="020B0604030504040204" pitchFamily="50" charset="-128"/>
              </a:rPr>
              <a:t>例のうち</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188</a:t>
            </a:r>
            <a:r>
              <a:rPr kumimoji="1" lang="ja-JP" altLang="en-US" sz="1050" dirty="0" smtClean="0">
                <a:latin typeface="Meiryo UI" panose="020B0604030504040204" pitchFamily="50" charset="-128"/>
                <a:ea typeface="Meiryo UI" panose="020B0604030504040204" pitchFamily="50" charset="-128"/>
              </a:rPr>
              <a:t>例は死亡のため重複あり</a:t>
            </a:r>
            <a:endParaRPr kumimoji="1" lang="ja-JP" altLang="en-US" sz="1050" dirty="0">
              <a:latin typeface="Meiryo UI" panose="020B0604030504040204" pitchFamily="50" charset="-128"/>
              <a:ea typeface="Meiryo UI" panose="020B0604030504040204" pitchFamily="50" charset="-128"/>
            </a:endParaRPr>
          </a:p>
        </p:txBody>
      </p:sp>
      <p:sp>
        <p:nvSpPr>
          <p:cNvPr id="12" name="正方形/長方形 11"/>
          <p:cNvSpPr/>
          <p:nvPr/>
        </p:nvSpPr>
        <p:spPr>
          <a:xfrm>
            <a:off x="0" y="2423"/>
            <a:ext cx="12192000" cy="4500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200" b="1" dirty="0" smtClean="0">
                <a:latin typeface="UD デジタル 教科書体 NP-B" panose="02020700000000000000" pitchFamily="18" charset="-128"/>
                <a:ea typeface="UD デジタル 教科書体 NP-B" panose="02020700000000000000" pitchFamily="18" charset="-128"/>
              </a:rPr>
              <a:t>【</a:t>
            </a:r>
            <a:r>
              <a:rPr lang="ja-JP" altLang="en-US" sz="2200" b="1" dirty="0" smtClean="0">
                <a:latin typeface="UD デジタル 教科書体 NP-B" panose="02020700000000000000" pitchFamily="18" charset="-128"/>
                <a:ea typeface="UD デジタル 教科書体 NP-B" panose="02020700000000000000" pitchFamily="18" charset="-128"/>
              </a:rPr>
              <a:t>第四波</a:t>
            </a:r>
            <a:r>
              <a:rPr lang="en-US" altLang="ja-JP" sz="2200" b="1" dirty="0" smtClean="0">
                <a:latin typeface="UD デジタル 教科書体 NP-B" panose="02020700000000000000" pitchFamily="18" charset="-128"/>
                <a:ea typeface="UD デジタル 教科書体 NP-B" panose="02020700000000000000" pitchFamily="18" charset="-128"/>
              </a:rPr>
              <a:t>】</a:t>
            </a:r>
            <a:r>
              <a:rPr lang="ja-JP" altLang="en-US" sz="2200" b="1" dirty="0" smtClean="0">
                <a:latin typeface="UD デジタル 教科書体 NP-B" panose="02020700000000000000" pitchFamily="18" charset="-128"/>
                <a:ea typeface="UD デジタル 教科書体 NP-B" panose="02020700000000000000" pitchFamily="18" charset="-128"/>
              </a:rPr>
              <a:t>重症・死亡例について推定される感染</a:t>
            </a:r>
            <a:r>
              <a:rPr lang="ja-JP" altLang="en-US" sz="2200" b="1" dirty="0">
                <a:latin typeface="UD デジタル 教科書体 NP-B" panose="02020700000000000000" pitchFamily="18" charset="-128"/>
                <a:ea typeface="UD デジタル 教科書体 NP-B" panose="02020700000000000000" pitchFamily="18" charset="-128"/>
              </a:rPr>
              <a:t>経路（令和</a:t>
            </a:r>
            <a:r>
              <a:rPr lang="en-US" altLang="ja-JP" sz="2200" b="1" dirty="0">
                <a:latin typeface="UD デジタル 教科書体 NP-B" panose="02020700000000000000" pitchFamily="18" charset="-128"/>
                <a:ea typeface="UD デジタル 教科書体 NP-B" panose="02020700000000000000" pitchFamily="18" charset="-128"/>
              </a:rPr>
              <a:t>3</a:t>
            </a:r>
            <a:r>
              <a:rPr lang="ja-JP" altLang="en-US" sz="2200" b="1" dirty="0">
                <a:latin typeface="UD デジタル 教科書体 NP-B" panose="02020700000000000000" pitchFamily="18" charset="-128"/>
                <a:ea typeface="UD デジタル 教科書体 NP-B" panose="02020700000000000000" pitchFamily="18" charset="-128"/>
              </a:rPr>
              <a:t>年</a:t>
            </a:r>
            <a:r>
              <a:rPr lang="en-US" altLang="ja-JP" sz="2200" b="1" dirty="0">
                <a:latin typeface="UD デジタル 教科書体 NP-B" panose="02020700000000000000" pitchFamily="18" charset="-128"/>
                <a:ea typeface="UD デジタル 教科書体 NP-B" panose="02020700000000000000" pitchFamily="18" charset="-128"/>
              </a:rPr>
              <a:t>5</a:t>
            </a:r>
            <a:r>
              <a:rPr lang="ja-JP" altLang="en-US" sz="2200" b="1" dirty="0" smtClean="0">
                <a:latin typeface="UD デジタル 教科書体 NP-B" panose="02020700000000000000" pitchFamily="18" charset="-128"/>
                <a:ea typeface="UD デジタル 教科書体 NP-B" panose="02020700000000000000" pitchFamily="18" charset="-128"/>
              </a:rPr>
              <a:t>月</a:t>
            </a:r>
            <a:r>
              <a:rPr lang="en-US" altLang="ja-JP" sz="2200" b="1" dirty="0" smtClean="0">
                <a:latin typeface="UD デジタル 教科書体 NP-B" panose="02020700000000000000" pitchFamily="18" charset="-128"/>
                <a:ea typeface="UD デジタル 教科書体 NP-B" panose="02020700000000000000" pitchFamily="18" charset="-128"/>
              </a:rPr>
              <a:t>19</a:t>
            </a:r>
            <a:r>
              <a:rPr lang="ja-JP" altLang="en-US" sz="2200" b="1" dirty="0" smtClean="0">
                <a:latin typeface="UD デジタル 教科書体 NP-B" panose="02020700000000000000" pitchFamily="18" charset="-128"/>
                <a:ea typeface="UD デジタル 教科書体 NP-B" panose="02020700000000000000" pitchFamily="18" charset="-128"/>
              </a:rPr>
              <a:t>日</a:t>
            </a:r>
            <a:r>
              <a:rPr lang="ja-JP" altLang="en-US" sz="2200" b="1" dirty="0">
                <a:latin typeface="UD デジタル 教科書体 NP-B" panose="02020700000000000000" pitchFamily="18" charset="-128"/>
                <a:ea typeface="UD デジタル 教科書体 NP-B" panose="02020700000000000000" pitchFamily="18" charset="-128"/>
              </a:rPr>
              <a:t>時点）</a:t>
            </a:r>
          </a:p>
        </p:txBody>
      </p:sp>
      <p:sp>
        <p:nvSpPr>
          <p:cNvPr id="15" name="スライド番号プレースホルダー 1"/>
          <p:cNvSpPr>
            <a:spLocks noGrp="1"/>
          </p:cNvSpPr>
          <p:nvPr>
            <p:ph type="sldNum" sz="quarter" idx="12"/>
          </p:nvPr>
        </p:nvSpPr>
        <p:spPr>
          <a:xfrm>
            <a:off x="9448800" y="6579713"/>
            <a:ext cx="2743200" cy="365125"/>
          </a:xfrm>
        </p:spPr>
        <p:txBody>
          <a:bodyPr/>
          <a:lstStyle/>
          <a:p>
            <a:fld id="{FE1BD58B-2CDE-485A-8E10-5E6FB430C5D3}" type="slidenum">
              <a:rPr kumimoji="1" lang="ja-JP" altLang="en-US" smtClean="0"/>
              <a:t>16</a:t>
            </a:fld>
            <a:endParaRPr kumimoji="1" lang="ja-JP" altLang="en-US" dirty="0"/>
          </a:p>
        </p:txBody>
      </p:sp>
      <p:sp>
        <p:nvSpPr>
          <p:cNvPr id="14" name="テキスト ボックス 13"/>
          <p:cNvSpPr txBox="1"/>
          <p:nvPr/>
        </p:nvSpPr>
        <p:spPr>
          <a:xfrm>
            <a:off x="9689840" y="260518"/>
            <a:ext cx="2634054" cy="253916"/>
          </a:xfrm>
          <a:prstGeom prst="rect">
            <a:avLst/>
          </a:prstGeom>
          <a:noFill/>
        </p:spPr>
        <p:txBody>
          <a:bodyPr wrap="none" rtlCol="0">
            <a:spAutoFit/>
          </a:bodyPr>
          <a:lstStyle/>
          <a:p>
            <a:r>
              <a:rPr kumimoji="1" lang="ja-JP" altLang="en-US" sz="1050" dirty="0">
                <a:solidFill>
                  <a:schemeClr val="bg1"/>
                </a:solidFill>
                <a:latin typeface="Meiryo UI" panose="020B0604030504040204" pitchFamily="50" charset="-128"/>
                <a:ea typeface="Meiryo UI" panose="020B0604030504040204" pitchFamily="50" charset="-128"/>
              </a:rPr>
              <a:t>死亡率：新規陽性者に占める死亡者の割合</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164919053"/>
              </p:ext>
            </p:extLst>
          </p:nvPr>
        </p:nvGraphicFramePr>
        <p:xfrm>
          <a:off x="41971" y="3818335"/>
          <a:ext cx="6206713" cy="2817812"/>
        </p:xfrm>
        <a:graphic>
          <a:graphicData uri="http://schemas.openxmlformats.org/presentationml/2006/ole">
            <mc:AlternateContent xmlns:mc="http://schemas.openxmlformats.org/markup-compatibility/2006">
              <mc:Choice xmlns:v="urn:schemas-microsoft-com:vml" Requires="v">
                <p:oleObj spid="_x0000_s4386" name="ワークシート" r:id="rId3" imgW="7286622" imgH="3000369" progId="Excel.Sheet.12">
                  <p:embed/>
                </p:oleObj>
              </mc:Choice>
              <mc:Fallback>
                <p:oleObj name="ワークシート" r:id="rId3" imgW="7286622" imgH="3000369" progId="Excel.Sheet.12">
                  <p:embed/>
                  <p:pic>
                    <p:nvPicPr>
                      <p:cNvPr id="0" name=""/>
                      <p:cNvPicPr/>
                      <p:nvPr/>
                    </p:nvPicPr>
                    <p:blipFill>
                      <a:blip r:embed="rId4"/>
                      <a:stretch>
                        <a:fillRect/>
                      </a:stretch>
                    </p:blipFill>
                    <p:spPr>
                      <a:xfrm>
                        <a:off x="41971" y="3818335"/>
                        <a:ext cx="6206713" cy="2817812"/>
                      </a:xfrm>
                      <a:prstGeom prst="rect">
                        <a:avLst/>
                      </a:prstGeom>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3180640310"/>
              </p:ext>
            </p:extLst>
          </p:nvPr>
        </p:nvGraphicFramePr>
        <p:xfrm>
          <a:off x="6419404" y="3818335"/>
          <a:ext cx="5625688" cy="2817813"/>
        </p:xfrm>
        <a:graphic>
          <a:graphicData uri="http://schemas.openxmlformats.org/presentationml/2006/ole">
            <mc:AlternateContent xmlns:mc="http://schemas.openxmlformats.org/markup-compatibility/2006">
              <mc:Choice xmlns:v="urn:schemas-microsoft-com:vml" Requires="v">
                <p:oleObj spid="_x0000_s4387" name="ワークシート" r:id="rId5" imgW="6743861" imgH="2724059" progId="Excel.Sheet.12">
                  <p:embed/>
                </p:oleObj>
              </mc:Choice>
              <mc:Fallback>
                <p:oleObj name="ワークシート" r:id="rId5" imgW="6743861" imgH="2724059" progId="Excel.Sheet.12">
                  <p:embed/>
                  <p:pic>
                    <p:nvPicPr>
                      <p:cNvPr id="0" name=""/>
                      <p:cNvPicPr/>
                      <p:nvPr/>
                    </p:nvPicPr>
                    <p:blipFill>
                      <a:blip r:embed="rId6"/>
                      <a:stretch>
                        <a:fillRect/>
                      </a:stretch>
                    </p:blipFill>
                    <p:spPr>
                      <a:xfrm>
                        <a:off x="6419404" y="3818335"/>
                        <a:ext cx="5625688" cy="2817813"/>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940799535"/>
              </p:ext>
            </p:extLst>
          </p:nvPr>
        </p:nvGraphicFramePr>
        <p:xfrm>
          <a:off x="3735259" y="2323624"/>
          <a:ext cx="2524125" cy="1438275"/>
        </p:xfrm>
        <a:graphic>
          <a:graphicData uri="http://schemas.openxmlformats.org/presentationml/2006/ole">
            <mc:AlternateContent xmlns:mc="http://schemas.openxmlformats.org/markup-compatibility/2006">
              <mc:Choice xmlns:v="urn:schemas-microsoft-com:vml" Requires="v">
                <p:oleObj spid="_x0000_s4388" name="ワークシート" r:id="rId7" imgW="2523936" imgH="1438403" progId="Excel.Sheet.12">
                  <p:embed/>
                </p:oleObj>
              </mc:Choice>
              <mc:Fallback>
                <p:oleObj name="ワークシート" r:id="rId7" imgW="2523936" imgH="1438403" progId="Excel.Sheet.12">
                  <p:embed/>
                  <p:pic>
                    <p:nvPicPr>
                      <p:cNvPr id="0" name=""/>
                      <p:cNvPicPr/>
                      <p:nvPr/>
                    </p:nvPicPr>
                    <p:blipFill>
                      <a:blip r:embed="rId8"/>
                      <a:stretch>
                        <a:fillRect/>
                      </a:stretch>
                    </p:blipFill>
                    <p:spPr>
                      <a:xfrm>
                        <a:off x="3735259" y="2323624"/>
                        <a:ext cx="2524125" cy="1438275"/>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502212976"/>
              </p:ext>
            </p:extLst>
          </p:nvPr>
        </p:nvGraphicFramePr>
        <p:xfrm>
          <a:off x="9968642" y="2263373"/>
          <a:ext cx="2076450" cy="1438275"/>
        </p:xfrm>
        <a:graphic>
          <a:graphicData uri="http://schemas.openxmlformats.org/presentationml/2006/ole">
            <mc:AlternateContent xmlns:mc="http://schemas.openxmlformats.org/markup-compatibility/2006">
              <mc:Choice xmlns:v="urn:schemas-microsoft-com:vml" Requires="v">
                <p:oleObj spid="_x0000_s4389" name="ワークシート" r:id="rId9" imgW="2076489" imgH="1438403" progId="Excel.Sheet.12">
                  <p:embed/>
                </p:oleObj>
              </mc:Choice>
              <mc:Fallback>
                <p:oleObj name="ワークシート" r:id="rId9" imgW="2076489" imgH="1438403" progId="Excel.Sheet.12">
                  <p:embed/>
                  <p:pic>
                    <p:nvPicPr>
                      <p:cNvPr id="0" name=""/>
                      <p:cNvPicPr/>
                      <p:nvPr/>
                    </p:nvPicPr>
                    <p:blipFill>
                      <a:blip r:embed="rId10"/>
                      <a:stretch>
                        <a:fillRect/>
                      </a:stretch>
                    </p:blipFill>
                    <p:spPr>
                      <a:xfrm>
                        <a:off x="9968642" y="2263373"/>
                        <a:ext cx="2076450" cy="1438275"/>
                      </a:xfrm>
                      <a:prstGeom prst="rect">
                        <a:avLst/>
                      </a:prstGeom>
                    </p:spPr>
                  </p:pic>
                </p:oleObj>
              </mc:Fallback>
            </mc:AlternateContent>
          </a:graphicData>
        </a:graphic>
      </p:graphicFrame>
      <p:sp>
        <p:nvSpPr>
          <p:cNvPr id="13" name="正方形/長方形 12">
            <a:extLst>
              <a:ext uri="{FF2B5EF4-FFF2-40B4-BE49-F238E27FC236}">
                <a16:creationId xmlns:a16="http://schemas.microsoft.com/office/drawing/2014/main" id="{FC024533-669C-48B1-82E7-C27042384F7F}"/>
              </a:ext>
            </a:extLst>
          </p:cNvPr>
          <p:cNvSpPr/>
          <p:nvPr/>
        </p:nvSpPr>
        <p:spPr>
          <a:xfrm>
            <a:off x="0" y="447288"/>
            <a:ext cx="12192000" cy="111300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第四波の重症例</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1,457</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名について、推定される感染経路の７割は感染経路不明者で第三波と同じ傾向。施設・医療</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機関関</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連</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の割合は第三波に比べ、減少。</a:t>
            </a: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死亡例</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869</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名について、推定される感染経路の３割強が施設・医療機関関連で、第三波の５割強より減少。感染経路</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不明者　</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５割であり、第三波の３割より増加。</a:t>
            </a:r>
          </a:p>
        </p:txBody>
      </p:sp>
      <p:pic>
        <p:nvPicPr>
          <p:cNvPr id="4" name="図 3"/>
          <p:cNvPicPr>
            <a:picLocks noChangeAspect="1"/>
          </p:cNvPicPr>
          <p:nvPr/>
        </p:nvPicPr>
        <p:blipFill>
          <a:blip r:embed="rId11"/>
          <a:stretch>
            <a:fillRect/>
          </a:stretch>
        </p:blipFill>
        <p:spPr>
          <a:xfrm>
            <a:off x="-667128" y="1461957"/>
            <a:ext cx="6200169" cy="2267909"/>
          </a:xfrm>
          <a:prstGeom prst="rect">
            <a:avLst/>
          </a:prstGeom>
        </p:spPr>
      </p:pic>
      <p:pic>
        <p:nvPicPr>
          <p:cNvPr id="5" name="図 4"/>
          <p:cNvPicPr>
            <a:picLocks noChangeAspect="1"/>
          </p:cNvPicPr>
          <p:nvPr/>
        </p:nvPicPr>
        <p:blipFill>
          <a:blip r:embed="rId12"/>
          <a:stretch>
            <a:fillRect/>
          </a:stretch>
        </p:blipFill>
        <p:spPr>
          <a:xfrm>
            <a:off x="5416913" y="1461957"/>
            <a:ext cx="5633192" cy="2231329"/>
          </a:xfrm>
          <a:prstGeom prst="rect">
            <a:avLst/>
          </a:prstGeom>
        </p:spPr>
      </p:pic>
    </p:spTree>
    <p:extLst>
      <p:ext uri="{BB962C8B-B14F-4D97-AF65-F5344CB8AC3E}">
        <p14:creationId xmlns:p14="http://schemas.microsoft.com/office/powerpoint/2010/main" val="3286966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角丸四角形 212"/>
          <p:cNvSpPr/>
          <p:nvPr/>
        </p:nvSpPr>
        <p:spPr>
          <a:xfrm>
            <a:off x="10437278" y="2094804"/>
            <a:ext cx="1464091" cy="606081"/>
          </a:xfrm>
          <a:prstGeom prst="roundRect">
            <a:avLst/>
          </a:prstGeom>
          <a:solidFill>
            <a:srgbClr val="FFE07D"/>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22" name="角丸四角形 221"/>
          <p:cNvSpPr/>
          <p:nvPr/>
        </p:nvSpPr>
        <p:spPr>
          <a:xfrm>
            <a:off x="10502557" y="4517424"/>
            <a:ext cx="1425102" cy="616769"/>
          </a:xfrm>
          <a:prstGeom prst="roundRect">
            <a:avLst/>
          </a:prstGeom>
          <a:solidFill>
            <a:srgbClr val="FFE07D"/>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6" name="角丸四角形 95"/>
          <p:cNvSpPr/>
          <p:nvPr/>
        </p:nvSpPr>
        <p:spPr>
          <a:xfrm>
            <a:off x="7442388" y="3412647"/>
            <a:ext cx="1831442" cy="773998"/>
          </a:xfrm>
          <a:prstGeom prst="roundRect">
            <a:avLst/>
          </a:prstGeom>
          <a:solidFill>
            <a:srgbClr val="FF99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62774" y="2538262"/>
            <a:ext cx="1283586" cy="7873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陽性患者</a:t>
            </a:r>
            <a:r>
              <a:rPr lang="en-US" altLang="ja-JP" noProof="0" dirty="0">
                <a:solidFill>
                  <a:prstClr val="black"/>
                </a:solidFill>
                <a:latin typeface="Meiryo UI" panose="020B0604030504040204" pitchFamily="50" charset="-128"/>
                <a:ea typeface="Meiryo UI" panose="020B0604030504040204" pitchFamily="50" charset="-128"/>
              </a:rPr>
              <a:t>36,065</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endParaRPr lang="en-US" altLang="ja-JP" sz="1400" dirty="0" smtClean="0">
              <a:solidFill>
                <a:prstClr val="black"/>
              </a:solidFill>
              <a:latin typeface="Meiryo UI" panose="020B0604030504040204" pitchFamily="50" charset="-128"/>
              <a:ea typeface="Meiryo UI" panose="020B0604030504040204" pitchFamily="50" charset="-128"/>
            </a:endParaRPr>
          </a:p>
        </p:txBody>
      </p:sp>
      <p:cxnSp>
        <p:nvCxnSpPr>
          <p:cNvPr id="9" name="直線コネクタ 8"/>
          <p:cNvCxnSpPr/>
          <p:nvPr/>
        </p:nvCxnSpPr>
        <p:spPr>
          <a:xfrm flipV="1">
            <a:off x="1420183" y="2244307"/>
            <a:ext cx="703270" cy="728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405874" y="2984458"/>
            <a:ext cx="642635" cy="798115"/>
          </a:xfrm>
          <a:prstGeom prst="line">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857789" y="1540125"/>
            <a:ext cx="172432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自宅・宿泊療養</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5459324" y="1951059"/>
            <a:ext cx="16795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入院療養　</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テキスト ボックス 47"/>
          <p:cNvSpPr txBox="1"/>
          <p:nvPr/>
        </p:nvSpPr>
        <p:spPr>
          <a:xfrm>
            <a:off x="6303181" y="1052069"/>
            <a:ext cx="113012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療養解除</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9" name="直線コネクタ 48"/>
          <p:cNvCxnSpPr/>
          <p:nvPr/>
        </p:nvCxnSpPr>
        <p:spPr>
          <a:xfrm flipV="1">
            <a:off x="5410790" y="1264467"/>
            <a:ext cx="1035236" cy="358527"/>
          </a:xfrm>
          <a:prstGeom prst="line">
            <a:avLst/>
          </a:prstGeom>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2004730" y="2179344"/>
            <a:ext cx="170672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軽症・調査中</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テキスト ボックス 57"/>
          <p:cNvSpPr txBox="1"/>
          <p:nvPr/>
        </p:nvSpPr>
        <p:spPr>
          <a:xfrm>
            <a:off x="1996619" y="1910229"/>
            <a:ext cx="170672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無症状</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テキスト ボックス 61"/>
          <p:cNvSpPr txBox="1"/>
          <p:nvPr/>
        </p:nvSpPr>
        <p:spPr>
          <a:xfrm>
            <a:off x="2117457" y="3368486"/>
            <a:ext cx="1446542" cy="7489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重症</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Meiryo UI" panose="020B0604030504040204" pitchFamily="50" charset="-128"/>
                <a:ea typeface="Meiryo UI" panose="020B0604030504040204" pitchFamily="50" charset="-128"/>
              </a:rPr>
              <a:t>297</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800"/>
              </a:lnSpc>
              <a:spcBef>
                <a:spcPts val="0"/>
              </a:spcBef>
              <a:spcAft>
                <a:spcPts val="0"/>
              </a:spcAft>
              <a:buClrTx/>
              <a:buSzTx/>
              <a:buFontTx/>
              <a:buNone/>
              <a:tabLst/>
              <a:defRPr/>
            </a:pPr>
            <a:endParaRPr lang="en-US" altLang="ja-JP" dirty="0">
              <a:solidFill>
                <a:prstClr val="black"/>
              </a:solidFill>
              <a:latin typeface="Meiryo UI" panose="020B0604030504040204" pitchFamily="50" charset="-128"/>
              <a:ea typeface="Meiryo UI" panose="020B0604030504040204" pitchFamily="50" charset="-128"/>
            </a:endParaRPr>
          </a:p>
        </p:txBody>
      </p:sp>
      <p:cxnSp>
        <p:nvCxnSpPr>
          <p:cNvPr id="63" name="直線コネクタ 62"/>
          <p:cNvCxnSpPr/>
          <p:nvPr/>
        </p:nvCxnSpPr>
        <p:spPr>
          <a:xfrm flipH="1" flipV="1">
            <a:off x="6368912" y="2282108"/>
            <a:ext cx="241458" cy="216720"/>
          </a:xfrm>
          <a:prstGeom prst="line">
            <a:avLst/>
          </a:prstGeom>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5787283" y="2655398"/>
            <a:ext cx="1758290" cy="4719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重症化　</a:t>
            </a:r>
            <a:r>
              <a:rPr lang="en-US" altLang="ja-JP" noProof="0" dirty="0">
                <a:solidFill>
                  <a:prstClr val="black"/>
                </a:solidFill>
                <a:latin typeface="Meiryo UI" panose="020B0604030504040204" pitchFamily="50" charset="-128"/>
                <a:ea typeface="Meiryo UI" panose="020B0604030504040204" pitchFamily="50" charset="-128"/>
              </a:rPr>
              <a:t>851</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800"/>
              </a:lnSpc>
              <a:spcBef>
                <a:spcPts val="0"/>
              </a:spcBef>
              <a:spcAft>
                <a:spcPts val="0"/>
              </a:spcAft>
              <a:buClrTx/>
              <a:buSzTx/>
              <a:buFontTx/>
              <a:buNone/>
              <a:tabLst/>
              <a:defRPr/>
            </a:pPr>
            <a:endParaRPr lang="en-US" altLang="ja-JP" dirty="0">
              <a:solidFill>
                <a:prstClr val="black"/>
              </a:solidFill>
              <a:latin typeface="Meiryo UI" panose="020B0604030504040204" pitchFamily="50" charset="-128"/>
              <a:ea typeface="Meiryo UI" panose="020B0604030504040204" pitchFamily="50" charset="-128"/>
            </a:endParaRPr>
          </a:p>
        </p:txBody>
      </p:sp>
      <p:cxnSp>
        <p:nvCxnSpPr>
          <p:cNvPr id="69" name="直線コネクタ 68"/>
          <p:cNvCxnSpPr/>
          <p:nvPr/>
        </p:nvCxnSpPr>
        <p:spPr>
          <a:xfrm>
            <a:off x="3596726" y="3810401"/>
            <a:ext cx="3822977" cy="3953"/>
          </a:xfrm>
          <a:prstGeom prst="line">
            <a:avLst/>
          </a:prstGeom>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419703" y="3447200"/>
            <a:ext cx="1933765" cy="7489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入院療養</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重症</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a:solidFill>
                  <a:prstClr val="black"/>
                </a:solidFill>
                <a:latin typeface="Meiryo UI" panose="020B0604030504040204" pitchFamily="50" charset="-128"/>
                <a:ea typeface="Meiryo UI" panose="020B0604030504040204" pitchFamily="50" charset="-128"/>
              </a:rPr>
              <a:t>1,148</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800"/>
              </a:lnSpc>
              <a:spcBef>
                <a:spcPts val="0"/>
              </a:spcBef>
              <a:spcAft>
                <a:spcPts val="0"/>
              </a:spcAft>
              <a:buClrTx/>
              <a:buSzTx/>
              <a:buFontTx/>
              <a:buNone/>
              <a:tabLst/>
              <a:defRPr/>
            </a:pPr>
            <a:endParaRPr lang="en-US" altLang="ja-JP" sz="1400" dirty="0" smtClean="0">
              <a:solidFill>
                <a:prstClr val="black"/>
              </a:solidFill>
              <a:latin typeface="Meiryo UI" panose="020B0604030504040204" pitchFamily="50" charset="-128"/>
              <a:ea typeface="Meiryo UI" panose="020B0604030504040204" pitchFamily="50" charset="-128"/>
            </a:endParaRPr>
          </a:p>
        </p:txBody>
      </p:sp>
      <p:cxnSp>
        <p:nvCxnSpPr>
          <p:cNvPr id="100" name="直線コネクタ 99"/>
          <p:cNvCxnSpPr/>
          <p:nvPr/>
        </p:nvCxnSpPr>
        <p:spPr>
          <a:xfrm flipH="1">
            <a:off x="3592118" y="2123561"/>
            <a:ext cx="2156753" cy="12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p:cNvCxnSpPr>
            <a:endCxn id="222" idx="1"/>
          </p:cNvCxnSpPr>
          <p:nvPr/>
        </p:nvCxnSpPr>
        <p:spPr>
          <a:xfrm>
            <a:off x="9270821" y="3834301"/>
            <a:ext cx="1231736" cy="991508"/>
          </a:xfrm>
          <a:prstGeom prst="line">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10460893" y="3827962"/>
            <a:ext cx="14774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退院・解除</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latin typeface="Meiryo UI" panose="020B0604030504040204" pitchFamily="50" charset="-128"/>
                <a:ea typeface="Meiryo UI" panose="020B0604030504040204" pitchFamily="50" charset="-128"/>
              </a:rPr>
              <a:t>908</a:t>
            </a: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名</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04" name="直線コネクタ 103"/>
          <p:cNvCxnSpPr>
            <a:stCxn id="72" idx="3"/>
            <a:endCxn id="217" idx="1"/>
          </p:cNvCxnSpPr>
          <p:nvPr/>
        </p:nvCxnSpPr>
        <p:spPr>
          <a:xfrm>
            <a:off x="9270821" y="3818497"/>
            <a:ext cx="1173365" cy="308781"/>
          </a:xfrm>
          <a:prstGeom prst="line">
            <a:avLst/>
          </a:prstGeom>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10502557" y="4620443"/>
            <a:ext cx="15682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死亡</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en-US" altLang="ja-JP" noProof="0" dirty="0" smtClean="0">
                <a:solidFill>
                  <a:prstClr val="black"/>
                </a:solidFill>
                <a:latin typeface="Meiryo UI" panose="020B0604030504040204" pitchFamily="50" charset="-128"/>
                <a:ea typeface="Meiryo UI" panose="020B0604030504040204" pitchFamily="50" charset="-128"/>
              </a:rPr>
              <a:t>233</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2" name="直線コネクタ 111"/>
          <p:cNvCxnSpPr>
            <a:stCxn id="82" idx="1"/>
            <a:endCxn id="72" idx="3"/>
          </p:cNvCxnSpPr>
          <p:nvPr/>
        </p:nvCxnSpPr>
        <p:spPr>
          <a:xfrm flipH="1">
            <a:off x="9270821" y="3390129"/>
            <a:ext cx="1168931" cy="428368"/>
          </a:xfrm>
          <a:prstGeom prst="line">
            <a:avLst/>
          </a:prstGeom>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10421964" y="3131726"/>
            <a:ext cx="155530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入院中</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軽症中等症：</a:t>
            </a:r>
            <a:r>
              <a:rPr lang="en-US" altLang="ja-JP" sz="1100" dirty="0">
                <a:latin typeface="Meiryo UI" panose="020B0604030504040204" pitchFamily="50" charset="-128"/>
                <a:ea typeface="Meiryo UI" panose="020B0604030504040204" pitchFamily="50" charset="-128"/>
              </a:rPr>
              <a:t>7</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名</a:t>
            </a:r>
            <a:endParaRPr kumimoji="1" lang="en-US"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p:txBody>
      </p:sp>
      <p:cxnSp>
        <p:nvCxnSpPr>
          <p:cNvPr id="127" name="直線コネクタ 126"/>
          <p:cNvCxnSpPr>
            <a:stCxn id="213" idx="1"/>
            <a:endCxn id="42" idx="3"/>
          </p:cNvCxnSpPr>
          <p:nvPr/>
        </p:nvCxnSpPr>
        <p:spPr>
          <a:xfrm flipH="1" flipV="1">
            <a:off x="9195098" y="2096954"/>
            <a:ext cx="1242180" cy="300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flipV="1">
            <a:off x="9195098" y="2105567"/>
            <a:ext cx="334579" cy="516336"/>
          </a:xfrm>
          <a:prstGeom prst="line">
            <a:avLst/>
          </a:prstGeom>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10458868" y="1590903"/>
            <a:ext cx="143660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退院・解除</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3" name="テキスト ボックス 132"/>
          <p:cNvSpPr txBox="1"/>
          <p:nvPr/>
        </p:nvSpPr>
        <p:spPr>
          <a:xfrm>
            <a:off x="10460893" y="2202273"/>
            <a:ext cx="17820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死亡　</a:t>
            </a:r>
            <a:r>
              <a:rPr lang="en-US" altLang="ja-JP" dirty="0" smtClean="0">
                <a:solidFill>
                  <a:prstClr val="black"/>
                </a:solidFill>
                <a:latin typeface="Meiryo UI" panose="020B0604030504040204" pitchFamily="50" charset="-128"/>
                <a:ea typeface="Meiryo UI" panose="020B0604030504040204" pitchFamily="50" charset="-128"/>
              </a:rPr>
              <a:t>705</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5000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4" name="テキスト ボックス 133"/>
          <p:cNvSpPr txBox="1"/>
          <p:nvPr/>
        </p:nvSpPr>
        <p:spPr>
          <a:xfrm>
            <a:off x="9079243" y="2592374"/>
            <a:ext cx="11760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入院中</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57" name="直線コネクタ 156"/>
          <p:cNvCxnSpPr>
            <a:stCxn id="42" idx="3"/>
            <a:endCxn id="212" idx="1"/>
          </p:cNvCxnSpPr>
          <p:nvPr/>
        </p:nvCxnSpPr>
        <p:spPr>
          <a:xfrm flipV="1">
            <a:off x="9195098" y="1778341"/>
            <a:ext cx="1243608" cy="31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H="1" flipV="1">
            <a:off x="7138881" y="3216428"/>
            <a:ext cx="280823" cy="323608"/>
          </a:xfrm>
          <a:prstGeom prst="line">
            <a:avLst/>
          </a:prstGeom>
        </p:spPr>
        <p:style>
          <a:lnRef idx="1">
            <a:schemeClr val="accent1"/>
          </a:lnRef>
          <a:fillRef idx="0">
            <a:schemeClr val="accent1"/>
          </a:fillRef>
          <a:effectRef idx="0">
            <a:schemeClr val="accent1"/>
          </a:effectRef>
          <a:fontRef idx="minor">
            <a:schemeClr val="tx1"/>
          </a:fontRef>
        </p:style>
      </p:cxnSp>
      <p:sp>
        <p:nvSpPr>
          <p:cNvPr id="212" name="角丸四角形 211"/>
          <p:cNvSpPr/>
          <p:nvPr/>
        </p:nvSpPr>
        <p:spPr>
          <a:xfrm>
            <a:off x="10438706" y="1493220"/>
            <a:ext cx="1461236" cy="57024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7" name="角丸四角形 216"/>
          <p:cNvSpPr/>
          <p:nvPr/>
        </p:nvSpPr>
        <p:spPr>
          <a:xfrm>
            <a:off x="10444186" y="3758663"/>
            <a:ext cx="1479269" cy="73722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27" name="直線コネクタ 226"/>
          <p:cNvCxnSpPr/>
          <p:nvPr/>
        </p:nvCxnSpPr>
        <p:spPr>
          <a:xfrm flipH="1" flipV="1">
            <a:off x="5430952" y="1661765"/>
            <a:ext cx="351212" cy="301516"/>
          </a:xfrm>
          <a:prstGeom prst="line">
            <a:avLst/>
          </a:prstGeom>
        </p:spPr>
        <p:style>
          <a:lnRef idx="1">
            <a:schemeClr val="accent1"/>
          </a:lnRef>
          <a:fillRef idx="0">
            <a:schemeClr val="accent1"/>
          </a:fillRef>
          <a:effectRef idx="0">
            <a:schemeClr val="accent1"/>
          </a:effectRef>
          <a:fontRef idx="minor">
            <a:schemeClr val="tx1"/>
          </a:fontRef>
        </p:style>
      </p:cxnSp>
      <p:sp>
        <p:nvSpPr>
          <p:cNvPr id="208" name="角丸四角形 207"/>
          <p:cNvSpPr/>
          <p:nvPr/>
        </p:nvSpPr>
        <p:spPr>
          <a:xfrm>
            <a:off x="5764219" y="2515214"/>
            <a:ext cx="1845105" cy="68201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41" name="直線コネクタ 240"/>
          <p:cNvCxnSpPr/>
          <p:nvPr/>
        </p:nvCxnSpPr>
        <p:spPr>
          <a:xfrm flipV="1">
            <a:off x="3584304" y="1876874"/>
            <a:ext cx="884661" cy="247117"/>
          </a:xfrm>
          <a:prstGeom prst="line">
            <a:avLst/>
          </a:prstGeom>
        </p:spPr>
        <p:style>
          <a:lnRef idx="1">
            <a:schemeClr val="accent1"/>
          </a:lnRef>
          <a:fillRef idx="0">
            <a:schemeClr val="accent1"/>
          </a:fillRef>
          <a:effectRef idx="0">
            <a:schemeClr val="accent1"/>
          </a:effectRef>
          <a:fontRef idx="minor">
            <a:schemeClr val="tx1"/>
          </a:fontRef>
        </p:style>
      </p:cxnSp>
      <p:sp>
        <p:nvSpPr>
          <p:cNvPr id="246" name="角丸四角形 245"/>
          <p:cNvSpPr/>
          <p:nvPr/>
        </p:nvSpPr>
        <p:spPr>
          <a:xfrm>
            <a:off x="2117457" y="1801817"/>
            <a:ext cx="1449231" cy="95548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5" name="テキスト ボックス 244"/>
          <p:cNvSpPr txBox="1"/>
          <p:nvPr/>
        </p:nvSpPr>
        <p:spPr>
          <a:xfrm>
            <a:off x="2318522" y="1626182"/>
            <a:ext cx="1079142" cy="276999"/>
          </a:xfrm>
          <a:prstGeom prst="rect">
            <a:avLst/>
          </a:prstGeom>
          <a:solidFill>
            <a:schemeClr val="lt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診断時の症状</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7" name="角丸四角形 246"/>
          <p:cNvSpPr/>
          <p:nvPr/>
        </p:nvSpPr>
        <p:spPr>
          <a:xfrm>
            <a:off x="2062818" y="3358414"/>
            <a:ext cx="1533908" cy="74126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5" name="テキスト ボックス 234"/>
          <p:cNvSpPr txBox="1"/>
          <p:nvPr/>
        </p:nvSpPr>
        <p:spPr>
          <a:xfrm>
            <a:off x="2311804" y="3172803"/>
            <a:ext cx="1079142"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診断時の症状</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4" name="直線コネクタ 63"/>
          <p:cNvCxnSpPr>
            <a:stCxn id="42" idx="1"/>
          </p:cNvCxnSpPr>
          <p:nvPr/>
        </p:nvCxnSpPr>
        <p:spPr>
          <a:xfrm flipH="1" flipV="1">
            <a:off x="6896854" y="2095822"/>
            <a:ext cx="1072905" cy="1132"/>
          </a:xfrm>
          <a:prstGeom prst="line">
            <a:avLst/>
          </a:prstGeom>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7941387" y="1913276"/>
            <a:ext cx="130074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入院療養等　</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角丸四角形 41"/>
          <p:cNvSpPr/>
          <p:nvPr/>
        </p:nvSpPr>
        <p:spPr>
          <a:xfrm>
            <a:off x="7969759" y="1743095"/>
            <a:ext cx="1225339" cy="707717"/>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角丸四角形 10"/>
          <p:cNvSpPr/>
          <p:nvPr/>
        </p:nvSpPr>
        <p:spPr>
          <a:xfrm>
            <a:off x="199525" y="2480590"/>
            <a:ext cx="1207615" cy="84033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5" name="テキスト ボックス 64"/>
          <p:cNvSpPr txBox="1"/>
          <p:nvPr/>
        </p:nvSpPr>
        <p:spPr>
          <a:xfrm>
            <a:off x="7576570" y="4172412"/>
            <a:ext cx="16200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重症率：</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3.2</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1" name="正方形/長方形 80"/>
          <p:cNvSpPr/>
          <p:nvPr/>
        </p:nvSpPr>
        <p:spPr>
          <a:xfrm>
            <a:off x="3690060" y="3236003"/>
            <a:ext cx="2895577" cy="5770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重症の定義</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重症病床における</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ICU</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入室、</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人工呼吸器装着</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ECMO</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使用</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のいずれかとした</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8" name="テキスト ボックス 87"/>
          <p:cNvSpPr txBox="1"/>
          <p:nvPr/>
        </p:nvSpPr>
        <p:spPr>
          <a:xfrm>
            <a:off x="26629" y="540092"/>
            <a:ext cx="24609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重症及び死亡例の経過</a:t>
            </a:r>
            <a:endPar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2" name="角丸四角形 81"/>
          <p:cNvSpPr/>
          <p:nvPr/>
        </p:nvSpPr>
        <p:spPr>
          <a:xfrm>
            <a:off x="10439752" y="3033508"/>
            <a:ext cx="1459141" cy="713242"/>
          </a:xfrm>
          <a:prstGeom prst="roundRect">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4" name="テキスト ボックス 73"/>
          <p:cNvSpPr txBox="1"/>
          <p:nvPr/>
        </p:nvSpPr>
        <p:spPr>
          <a:xfrm>
            <a:off x="10198895" y="5298159"/>
            <a:ext cx="195655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死亡</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938</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正方形/長方形 75"/>
          <p:cNvSpPr/>
          <p:nvPr/>
        </p:nvSpPr>
        <p:spPr>
          <a:xfrm>
            <a:off x="10368461" y="5621636"/>
            <a:ext cx="1624163" cy="369332"/>
          </a:xfrm>
          <a:prstGeom prst="rect">
            <a:avLst/>
          </a:prstGeom>
          <a:ln w="41275" cmpd="sng">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死亡</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率</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:2.6%</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正方形/長方形 69"/>
          <p:cNvSpPr/>
          <p:nvPr/>
        </p:nvSpPr>
        <p:spPr>
          <a:xfrm>
            <a:off x="-14948" y="2086"/>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（参考）</a:t>
            </a:r>
            <a:r>
              <a:rPr kumimoji="1" lang="en-US" altLang="ja-JP" sz="2400" b="1"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a:t>
            </a:r>
            <a:r>
              <a:rPr lang="ja-JP" altLang="en-US" sz="2400" b="1" dirty="0" smtClean="0">
                <a:solidFill>
                  <a:prstClr val="white"/>
                </a:solidFill>
                <a:latin typeface="UD デジタル 教科書体 NP-B" panose="02020700000000000000" pitchFamily="18" charset="-128"/>
                <a:ea typeface="UD デジタル 教科書体 NP-B" panose="02020700000000000000" pitchFamily="18" charset="-128"/>
              </a:rPr>
              <a:t>第三</a:t>
            </a:r>
            <a:r>
              <a:rPr lang="ja-JP" altLang="en-US" sz="2400" b="1" dirty="0">
                <a:solidFill>
                  <a:prstClr val="white"/>
                </a:solidFill>
                <a:latin typeface="UD デジタル 教科書体 NP-B" panose="02020700000000000000" pitchFamily="18" charset="-128"/>
                <a:ea typeface="UD デジタル 教科書体 NP-B" panose="02020700000000000000" pitchFamily="18" charset="-128"/>
              </a:rPr>
              <a:t>波</a:t>
            </a:r>
            <a:r>
              <a:rPr kumimoji="1" lang="en-US" altLang="ja-JP" sz="2400" b="1"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2400" b="1"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重症及び死亡事例のまとめ（令和</a:t>
            </a:r>
            <a:r>
              <a:rPr kumimoji="1" lang="en-US" altLang="ja-JP" sz="2400" b="1"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3</a:t>
            </a:r>
            <a:r>
              <a:rPr kumimoji="1" lang="ja-JP" altLang="en-US" sz="2400" b="1"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年</a:t>
            </a:r>
            <a:r>
              <a:rPr lang="en-US" altLang="ja-JP" sz="2400" b="1" dirty="0">
                <a:solidFill>
                  <a:prstClr val="white"/>
                </a:solidFill>
                <a:latin typeface="UD デジタル 教科書体 NP-B" panose="02020700000000000000" pitchFamily="18" charset="-128"/>
                <a:ea typeface="UD デジタル 教科書体 NP-B" panose="02020700000000000000" pitchFamily="18" charset="-128"/>
              </a:rPr>
              <a:t>5</a:t>
            </a:r>
            <a:r>
              <a:rPr kumimoji="1" lang="ja-JP" altLang="en-US" sz="2400" b="1"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月</a:t>
            </a:r>
            <a:r>
              <a:rPr lang="en-US" altLang="ja-JP" sz="2400" b="1" dirty="0">
                <a:solidFill>
                  <a:prstClr val="white"/>
                </a:solidFill>
                <a:latin typeface="UD デジタル 教科書体 NP-B" panose="02020700000000000000" pitchFamily="18" charset="-128"/>
                <a:ea typeface="UD デジタル 教科書体 NP-B" panose="02020700000000000000" pitchFamily="18" charset="-128"/>
              </a:rPr>
              <a:t>19</a:t>
            </a:r>
            <a:r>
              <a:rPr kumimoji="1" lang="ja-JP" altLang="en-US" sz="2400" b="1"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日時点）</a:t>
            </a:r>
            <a:endParaRPr kumimoji="1" lang="ja-JP" altLang="en-US" sz="14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2" name="スライド番号プレースホルダー 1"/>
          <p:cNvSpPr>
            <a:spLocks noGrp="1"/>
          </p:cNvSpPr>
          <p:nvPr>
            <p:ph type="sldNum" sz="quarter" idx="12"/>
          </p:nvPr>
        </p:nvSpPr>
        <p:spPr>
          <a:xfrm>
            <a:off x="9156742" y="644861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2D5CB-8769-475A-9BC8-A2F17E2F558B}"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5" name="角丸四角形吹き出し 4"/>
          <p:cNvSpPr/>
          <p:nvPr/>
        </p:nvSpPr>
        <p:spPr>
          <a:xfrm>
            <a:off x="8030141" y="4782602"/>
            <a:ext cx="2094627" cy="614984"/>
          </a:xfrm>
          <a:prstGeom prst="wedgeRoundRectCallout">
            <a:avLst>
              <a:gd name="adj1" fmla="val 44881"/>
              <a:gd name="adj2" fmla="val -8859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7927119" y="4819350"/>
            <a:ext cx="227177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重症から死亡：</a:t>
            </a:r>
            <a:r>
              <a:rPr lang="en-US" altLang="ja-JP" sz="1400" b="1" noProof="0" dirty="0" smtClean="0">
                <a:solidFill>
                  <a:prstClr val="black"/>
                </a:solidFill>
                <a:latin typeface="Meiryo UI" panose="020B0604030504040204" pitchFamily="50" charset="-128"/>
                <a:ea typeface="Meiryo UI" panose="020B0604030504040204" pitchFamily="50" charset="-128"/>
              </a:rPr>
              <a:t>233</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（死亡の割合：</a:t>
            </a:r>
            <a:r>
              <a:rPr lang="en-US" altLang="ja-JP" sz="1400" b="1" noProof="0" dirty="0" smtClean="0">
                <a:solidFill>
                  <a:prstClr val="black"/>
                </a:solidFill>
                <a:latin typeface="Meiryo UI" panose="020B0604030504040204" pitchFamily="50" charset="-128"/>
                <a:ea typeface="Meiryo UI" panose="020B0604030504040204" pitchFamily="50" charset="-128"/>
              </a:rPr>
              <a:t>20</a:t>
            </a:r>
            <a:r>
              <a:rPr lang="en-US" altLang="ja-JP" sz="1400" b="1" dirty="0" smtClean="0">
                <a:solidFill>
                  <a:prstClr val="black"/>
                </a:solidFill>
                <a:latin typeface="Meiryo UI" panose="020B0604030504040204" pitchFamily="50" charset="-128"/>
                <a:ea typeface="Meiryo UI" panose="020B0604030504040204" pitchFamily="50" charset="-128"/>
              </a:rPr>
              <a:t>.3</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8961246" y="462174"/>
            <a:ext cx="31341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死亡率：新規陽性者に占める死亡者の割合</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55540" y="3306913"/>
            <a:ext cx="1494320"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10/10</a:t>
            </a: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2/28</a:t>
            </a:r>
            <a:r>
              <a:rPr kumimoji="1" lang="ja-JP" altLang="en-US" sz="1100" dirty="0" smtClean="0">
                <a:latin typeface="Meiryo UI" panose="020B0604030504040204" pitchFamily="50" charset="-128"/>
                <a:ea typeface="Meiryo UI" panose="020B0604030504040204" pitchFamily="50" charset="-128"/>
              </a:rPr>
              <a:t>判明分</a:t>
            </a:r>
            <a:endParaRPr kumimoji="1" lang="ja-JP" altLang="en-US" sz="1100" dirty="0">
              <a:latin typeface="Meiryo UI" panose="020B0604030504040204" pitchFamily="50" charset="-128"/>
              <a:ea typeface="Meiryo UI" panose="020B0604030504040204" pitchFamily="50" charset="-128"/>
            </a:endParaRPr>
          </a:p>
        </p:txBody>
      </p:sp>
      <p:cxnSp>
        <p:nvCxnSpPr>
          <p:cNvPr id="59" name="直線コネクタ 58"/>
          <p:cNvCxnSpPr>
            <a:stCxn id="71" idx="1"/>
          </p:cNvCxnSpPr>
          <p:nvPr/>
        </p:nvCxnSpPr>
        <p:spPr>
          <a:xfrm flipH="1" flipV="1">
            <a:off x="5410790" y="1647874"/>
            <a:ext cx="2530597" cy="4346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890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角丸四角形 212"/>
          <p:cNvSpPr/>
          <p:nvPr/>
        </p:nvSpPr>
        <p:spPr>
          <a:xfrm>
            <a:off x="10437278" y="2094804"/>
            <a:ext cx="1464091" cy="606081"/>
          </a:xfrm>
          <a:prstGeom prst="roundRect">
            <a:avLst/>
          </a:prstGeom>
          <a:solidFill>
            <a:srgbClr val="FFE07D"/>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22" name="角丸四角形 221"/>
          <p:cNvSpPr/>
          <p:nvPr/>
        </p:nvSpPr>
        <p:spPr>
          <a:xfrm>
            <a:off x="10502557" y="4517424"/>
            <a:ext cx="1425102" cy="616769"/>
          </a:xfrm>
          <a:prstGeom prst="roundRect">
            <a:avLst/>
          </a:prstGeom>
          <a:solidFill>
            <a:srgbClr val="FFE07D"/>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6" name="角丸四角形 95"/>
          <p:cNvSpPr/>
          <p:nvPr/>
        </p:nvSpPr>
        <p:spPr>
          <a:xfrm>
            <a:off x="7442388" y="3412647"/>
            <a:ext cx="1831442" cy="773998"/>
          </a:xfrm>
          <a:prstGeom prst="roundRect">
            <a:avLst/>
          </a:prstGeom>
          <a:solidFill>
            <a:srgbClr val="FF99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162774" y="2538262"/>
            <a:ext cx="1283586" cy="7873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陽性患者</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a:solidFill>
                  <a:prstClr val="black"/>
                </a:solidFill>
                <a:latin typeface="Meiryo UI" panose="020B0604030504040204" pitchFamily="50" charset="-128"/>
                <a:ea typeface="Meiryo UI" panose="020B0604030504040204" pitchFamily="50" charset="-128"/>
              </a:rPr>
              <a:t>49,020</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endParaRPr lang="en-US" altLang="ja-JP" sz="1400" dirty="0" smtClean="0">
              <a:solidFill>
                <a:prstClr val="black"/>
              </a:solidFill>
              <a:latin typeface="Meiryo UI" panose="020B0604030504040204" pitchFamily="50" charset="-128"/>
              <a:ea typeface="Meiryo UI" panose="020B0604030504040204" pitchFamily="50" charset="-128"/>
            </a:endParaRPr>
          </a:p>
        </p:txBody>
      </p:sp>
      <p:cxnSp>
        <p:nvCxnSpPr>
          <p:cNvPr id="9" name="直線コネクタ 8"/>
          <p:cNvCxnSpPr/>
          <p:nvPr/>
        </p:nvCxnSpPr>
        <p:spPr>
          <a:xfrm flipV="1">
            <a:off x="1420183" y="2244307"/>
            <a:ext cx="703270" cy="728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405874" y="2984458"/>
            <a:ext cx="642635" cy="798115"/>
          </a:xfrm>
          <a:prstGeom prst="line">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857789" y="1540125"/>
            <a:ext cx="172432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自宅・宿泊療養</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5459324" y="1951059"/>
            <a:ext cx="16795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入院療養　</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テキスト ボックス 47"/>
          <p:cNvSpPr txBox="1"/>
          <p:nvPr/>
        </p:nvSpPr>
        <p:spPr>
          <a:xfrm>
            <a:off x="6555182" y="924759"/>
            <a:ext cx="113012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療養解除</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9" name="直線コネクタ 48"/>
          <p:cNvCxnSpPr/>
          <p:nvPr/>
        </p:nvCxnSpPr>
        <p:spPr>
          <a:xfrm flipV="1">
            <a:off x="5331854" y="1161800"/>
            <a:ext cx="1323821" cy="499993"/>
          </a:xfrm>
          <a:prstGeom prst="line">
            <a:avLst/>
          </a:prstGeom>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2004730" y="2179344"/>
            <a:ext cx="170672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軽症・調査中</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テキスト ボックス 57"/>
          <p:cNvSpPr txBox="1"/>
          <p:nvPr/>
        </p:nvSpPr>
        <p:spPr>
          <a:xfrm>
            <a:off x="1996619" y="1910229"/>
            <a:ext cx="170672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無症状</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テキスト ボックス 61"/>
          <p:cNvSpPr txBox="1"/>
          <p:nvPr/>
        </p:nvSpPr>
        <p:spPr>
          <a:xfrm>
            <a:off x="2117457" y="3472585"/>
            <a:ext cx="1446542" cy="7489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重症</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Meiryo UI" panose="020B0604030504040204" pitchFamily="50" charset="-128"/>
                <a:ea typeface="Meiryo UI" panose="020B0604030504040204" pitchFamily="50" charset="-128"/>
              </a:rPr>
              <a:t>230</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800"/>
              </a:lnSpc>
              <a:spcBef>
                <a:spcPts val="0"/>
              </a:spcBef>
              <a:spcAft>
                <a:spcPts val="0"/>
              </a:spcAft>
              <a:buClrTx/>
              <a:buSzTx/>
              <a:buFontTx/>
              <a:buNone/>
              <a:tabLst/>
              <a:defRPr/>
            </a:pPr>
            <a:endParaRPr lang="en-US" altLang="ja-JP" dirty="0">
              <a:solidFill>
                <a:prstClr val="black"/>
              </a:solidFill>
              <a:latin typeface="Meiryo UI" panose="020B0604030504040204" pitchFamily="50" charset="-128"/>
              <a:ea typeface="Meiryo UI" panose="020B0604030504040204" pitchFamily="50" charset="-128"/>
            </a:endParaRPr>
          </a:p>
        </p:txBody>
      </p:sp>
      <p:cxnSp>
        <p:nvCxnSpPr>
          <p:cNvPr id="63" name="直線コネクタ 62"/>
          <p:cNvCxnSpPr/>
          <p:nvPr/>
        </p:nvCxnSpPr>
        <p:spPr>
          <a:xfrm flipH="1" flipV="1">
            <a:off x="6368912" y="2282108"/>
            <a:ext cx="241458" cy="216720"/>
          </a:xfrm>
          <a:prstGeom prst="line">
            <a:avLst/>
          </a:prstGeom>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5609311" y="2666539"/>
            <a:ext cx="2222515" cy="4719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重症化　</a:t>
            </a:r>
            <a:r>
              <a:rPr lang="en-US" altLang="ja-JP" noProof="0" dirty="0">
                <a:solidFill>
                  <a:prstClr val="black"/>
                </a:solidFill>
                <a:latin typeface="Meiryo UI" panose="020B0604030504040204" pitchFamily="50" charset="-128"/>
                <a:ea typeface="Meiryo UI" panose="020B0604030504040204" pitchFamily="50" charset="-128"/>
              </a:rPr>
              <a:t>1,227</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800"/>
              </a:lnSpc>
              <a:spcBef>
                <a:spcPts val="0"/>
              </a:spcBef>
              <a:spcAft>
                <a:spcPts val="0"/>
              </a:spcAft>
              <a:buClrTx/>
              <a:buSzTx/>
              <a:buFontTx/>
              <a:buNone/>
              <a:tabLst/>
              <a:defRPr/>
            </a:pPr>
            <a:endParaRPr lang="en-US" altLang="ja-JP" dirty="0">
              <a:solidFill>
                <a:prstClr val="black"/>
              </a:solidFill>
              <a:latin typeface="Meiryo UI" panose="020B0604030504040204" pitchFamily="50" charset="-128"/>
              <a:ea typeface="Meiryo UI" panose="020B0604030504040204" pitchFamily="50" charset="-128"/>
            </a:endParaRPr>
          </a:p>
        </p:txBody>
      </p:sp>
      <p:cxnSp>
        <p:nvCxnSpPr>
          <p:cNvPr id="69" name="直線コネクタ 68"/>
          <p:cNvCxnSpPr/>
          <p:nvPr/>
        </p:nvCxnSpPr>
        <p:spPr>
          <a:xfrm>
            <a:off x="3596726" y="3810401"/>
            <a:ext cx="3822977" cy="3953"/>
          </a:xfrm>
          <a:prstGeom prst="line">
            <a:avLst/>
          </a:prstGeom>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419703" y="3447200"/>
            <a:ext cx="1933765" cy="7489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入院療養</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重症</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a:solidFill>
                  <a:prstClr val="black"/>
                </a:solidFill>
                <a:latin typeface="Meiryo UI" panose="020B0604030504040204" pitchFamily="50" charset="-128"/>
                <a:ea typeface="Meiryo UI" panose="020B0604030504040204" pitchFamily="50" charset="-128"/>
              </a:rPr>
              <a:t>1,457</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800"/>
              </a:lnSpc>
              <a:spcBef>
                <a:spcPts val="0"/>
              </a:spcBef>
              <a:spcAft>
                <a:spcPts val="0"/>
              </a:spcAft>
              <a:buClrTx/>
              <a:buSzTx/>
              <a:buFontTx/>
              <a:buNone/>
              <a:tabLst/>
              <a:defRPr/>
            </a:pPr>
            <a:endParaRPr lang="en-US" altLang="ja-JP" sz="1400" dirty="0" smtClean="0">
              <a:solidFill>
                <a:prstClr val="black"/>
              </a:solidFill>
              <a:latin typeface="Meiryo UI" panose="020B0604030504040204" pitchFamily="50" charset="-128"/>
              <a:ea typeface="Meiryo UI" panose="020B0604030504040204" pitchFamily="50" charset="-128"/>
            </a:endParaRPr>
          </a:p>
        </p:txBody>
      </p:sp>
      <p:cxnSp>
        <p:nvCxnSpPr>
          <p:cNvPr id="100" name="直線コネクタ 99"/>
          <p:cNvCxnSpPr/>
          <p:nvPr/>
        </p:nvCxnSpPr>
        <p:spPr>
          <a:xfrm flipH="1">
            <a:off x="3592118" y="2123561"/>
            <a:ext cx="2156753" cy="12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p:cNvCxnSpPr>
            <a:endCxn id="222" idx="1"/>
          </p:cNvCxnSpPr>
          <p:nvPr/>
        </p:nvCxnSpPr>
        <p:spPr>
          <a:xfrm>
            <a:off x="9270821" y="3834301"/>
            <a:ext cx="1231736" cy="991508"/>
          </a:xfrm>
          <a:prstGeom prst="line">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10460893" y="3827962"/>
            <a:ext cx="14774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退院・解除</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latin typeface="Meiryo UI" panose="020B0604030504040204" pitchFamily="50" charset="-128"/>
                <a:ea typeface="Meiryo UI" panose="020B0604030504040204" pitchFamily="50" charset="-128"/>
              </a:rPr>
              <a:t>58</a:t>
            </a: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名</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04" name="直線コネクタ 103"/>
          <p:cNvCxnSpPr>
            <a:stCxn id="72" idx="3"/>
            <a:endCxn id="217" idx="1"/>
          </p:cNvCxnSpPr>
          <p:nvPr/>
        </p:nvCxnSpPr>
        <p:spPr>
          <a:xfrm>
            <a:off x="9270821" y="3818497"/>
            <a:ext cx="1173365" cy="308781"/>
          </a:xfrm>
          <a:prstGeom prst="line">
            <a:avLst/>
          </a:prstGeom>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10515770" y="4638259"/>
            <a:ext cx="15027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死亡　</a:t>
            </a:r>
            <a:r>
              <a:rPr lang="en-US" altLang="ja-JP" noProof="0" dirty="0" smtClean="0">
                <a:solidFill>
                  <a:prstClr val="black"/>
                </a:solidFill>
                <a:latin typeface="Meiryo UI" panose="020B0604030504040204" pitchFamily="50" charset="-128"/>
                <a:ea typeface="Meiryo UI" panose="020B0604030504040204" pitchFamily="50" charset="-128"/>
              </a:rPr>
              <a:t>18</a:t>
            </a:r>
            <a:r>
              <a:rPr lang="en-US" altLang="ja-JP" noProof="0" dirty="0">
                <a:solidFill>
                  <a:prstClr val="black"/>
                </a:solidFill>
                <a:latin typeface="Meiryo UI" panose="020B0604030504040204" pitchFamily="50" charset="-128"/>
                <a:ea typeface="Meiryo UI" panose="020B0604030504040204" pitchFamily="50" charset="-128"/>
              </a:rPr>
              <a:t>8</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2" name="直線コネクタ 111"/>
          <p:cNvCxnSpPr>
            <a:stCxn id="82" idx="1"/>
            <a:endCxn id="72" idx="3"/>
          </p:cNvCxnSpPr>
          <p:nvPr/>
        </p:nvCxnSpPr>
        <p:spPr>
          <a:xfrm flipH="1">
            <a:off x="9270821" y="3390129"/>
            <a:ext cx="1168931" cy="428368"/>
          </a:xfrm>
          <a:prstGeom prst="line">
            <a:avLst/>
          </a:prstGeom>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10422874" y="3038864"/>
            <a:ext cx="15553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入院中</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軽症中等症：</a:t>
            </a:r>
            <a:r>
              <a:rPr lang="en-US" altLang="ja-JP" sz="1100" dirty="0" smtClean="0">
                <a:latin typeface="Meiryo UI" panose="020B0604030504040204" pitchFamily="50" charset="-128"/>
                <a:ea typeface="Meiryo UI" panose="020B0604030504040204" pitchFamily="50" charset="-128"/>
              </a:rPr>
              <a:t>83</a:t>
            </a:r>
            <a:r>
              <a:rPr lang="en-US" altLang="ja-JP" sz="1100" dirty="0">
                <a:latin typeface="Meiryo UI" panose="020B0604030504040204" pitchFamily="50" charset="-128"/>
                <a:ea typeface="Meiryo UI" panose="020B0604030504040204" pitchFamily="50" charset="-128"/>
              </a:rPr>
              <a:t>6</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名</a:t>
            </a:r>
            <a:endParaRPr kumimoji="1" lang="en-US"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重症：</a:t>
            </a:r>
            <a:r>
              <a:rPr lang="en-US" altLang="ja-JP" sz="1100" noProof="0" dirty="0" smtClean="0">
                <a:latin typeface="Meiryo UI" panose="020B0604030504040204" pitchFamily="50" charset="-128"/>
                <a:ea typeface="Meiryo UI" panose="020B0604030504040204" pitchFamily="50" charset="-128"/>
              </a:rPr>
              <a:t>37</a:t>
            </a:r>
            <a:r>
              <a:rPr lang="en-US" altLang="ja-JP" sz="1100" noProof="0" dirty="0">
                <a:latin typeface="Meiryo UI" panose="020B0604030504040204" pitchFamily="50" charset="-128"/>
                <a:ea typeface="Meiryo UI" panose="020B0604030504040204" pitchFamily="50" charset="-128"/>
              </a:rPr>
              <a:t>5</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名</a:t>
            </a:r>
            <a:endParaRPr kumimoji="1" lang="en-US"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p:txBody>
      </p:sp>
      <p:cxnSp>
        <p:nvCxnSpPr>
          <p:cNvPr id="127" name="直線コネクタ 126"/>
          <p:cNvCxnSpPr>
            <a:stCxn id="213" idx="1"/>
            <a:endCxn id="42" idx="3"/>
          </p:cNvCxnSpPr>
          <p:nvPr/>
        </p:nvCxnSpPr>
        <p:spPr>
          <a:xfrm flipH="1" flipV="1">
            <a:off x="9195098" y="2096954"/>
            <a:ext cx="1242180" cy="300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flipV="1">
            <a:off x="9195098" y="2105567"/>
            <a:ext cx="334579" cy="516336"/>
          </a:xfrm>
          <a:prstGeom prst="line">
            <a:avLst/>
          </a:prstGeom>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10458868" y="1590903"/>
            <a:ext cx="143660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退院・解除</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3" name="テキスト ボックス 132"/>
          <p:cNvSpPr txBox="1"/>
          <p:nvPr/>
        </p:nvSpPr>
        <p:spPr>
          <a:xfrm>
            <a:off x="10458868" y="2187493"/>
            <a:ext cx="17820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死亡　</a:t>
            </a:r>
            <a:r>
              <a:rPr lang="en-US" altLang="ja-JP" noProof="0" dirty="0" smtClean="0">
                <a:solidFill>
                  <a:prstClr val="black"/>
                </a:solidFill>
                <a:latin typeface="Meiryo UI" panose="020B0604030504040204" pitchFamily="50" charset="-128"/>
                <a:ea typeface="Meiryo UI" panose="020B0604030504040204" pitchFamily="50" charset="-128"/>
              </a:rPr>
              <a:t>68</a:t>
            </a:r>
            <a:r>
              <a:rPr lang="en-US" altLang="ja-JP" noProof="0" dirty="0">
                <a:solidFill>
                  <a:prstClr val="black"/>
                </a:solidFill>
                <a:latin typeface="Meiryo UI" panose="020B0604030504040204" pitchFamily="50" charset="-128"/>
                <a:ea typeface="Meiryo UI" panose="020B0604030504040204" pitchFamily="50" charset="-128"/>
              </a:rPr>
              <a:t>1</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800" b="0" i="0" u="none" strike="noStrike" kern="1200" cap="none" spc="0" normalizeH="0" baseline="5000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4" name="テキスト ボックス 133"/>
          <p:cNvSpPr txBox="1"/>
          <p:nvPr/>
        </p:nvSpPr>
        <p:spPr>
          <a:xfrm>
            <a:off x="9079243" y="2592374"/>
            <a:ext cx="11760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入院中</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57" name="直線コネクタ 156"/>
          <p:cNvCxnSpPr>
            <a:stCxn id="42" idx="3"/>
            <a:endCxn id="212" idx="1"/>
          </p:cNvCxnSpPr>
          <p:nvPr/>
        </p:nvCxnSpPr>
        <p:spPr>
          <a:xfrm flipV="1">
            <a:off x="9195098" y="1778341"/>
            <a:ext cx="1243608" cy="31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H="1" flipV="1">
            <a:off x="7138881" y="3216428"/>
            <a:ext cx="280823" cy="323608"/>
          </a:xfrm>
          <a:prstGeom prst="line">
            <a:avLst/>
          </a:prstGeom>
        </p:spPr>
        <p:style>
          <a:lnRef idx="1">
            <a:schemeClr val="accent1"/>
          </a:lnRef>
          <a:fillRef idx="0">
            <a:schemeClr val="accent1"/>
          </a:fillRef>
          <a:effectRef idx="0">
            <a:schemeClr val="accent1"/>
          </a:effectRef>
          <a:fontRef idx="minor">
            <a:schemeClr val="tx1"/>
          </a:fontRef>
        </p:style>
      </p:cxnSp>
      <p:sp>
        <p:nvSpPr>
          <p:cNvPr id="212" name="角丸四角形 211"/>
          <p:cNvSpPr/>
          <p:nvPr/>
        </p:nvSpPr>
        <p:spPr>
          <a:xfrm>
            <a:off x="10438706" y="1493220"/>
            <a:ext cx="1461236" cy="57024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7" name="角丸四角形 216"/>
          <p:cNvSpPr/>
          <p:nvPr/>
        </p:nvSpPr>
        <p:spPr>
          <a:xfrm>
            <a:off x="10444186" y="3758663"/>
            <a:ext cx="1479269" cy="73722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27" name="直線コネクタ 226"/>
          <p:cNvCxnSpPr/>
          <p:nvPr/>
        </p:nvCxnSpPr>
        <p:spPr>
          <a:xfrm flipH="1" flipV="1">
            <a:off x="5349802" y="1659290"/>
            <a:ext cx="432362" cy="303992"/>
          </a:xfrm>
          <a:prstGeom prst="line">
            <a:avLst/>
          </a:prstGeom>
        </p:spPr>
        <p:style>
          <a:lnRef idx="1">
            <a:schemeClr val="accent1"/>
          </a:lnRef>
          <a:fillRef idx="0">
            <a:schemeClr val="accent1"/>
          </a:fillRef>
          <a:effectRef idx="0">
            <a:schemeClr val="accent1"/>
          </a:effectRef>
          <a:fontRef idx="minor">
            <a:schemeClr val="tx1"/>
          </a:fontRef>
        </p:style>
      </p:cxnSp>
      <p:sp>
        <p:nvSpPr>
          <p:cNvPr id="208" name="角丸四角形 207"/>
          <p:cNvSpPr/>
          <p:nvPr/>
        </p:nvSpPr>
        <p:spPr>
          <a:xfrm>
            <a:off x="5764219" y="2515214"/>
            <a:ext cx="1912700" cy="68201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41" name="直線コネクタ 240"/>
          <p:cNvCxnSpPr/>
          <p:nvPr/>
        </p:nvCxnSpPr>
        <p:spPr>
          <a:xfrm flipV="1">
            <a:off x="3584304" y="1876874"/>
            <a:ext cx="884661" cy="247117"/>
          </a:xfrm>
          <a:prstGeom prst="line">
            <a:avLst/>
          </a:prstGeom>
        </p:spPr>
        <p:style>
          <a:lnRef idx="1">
            <a:schemeClr val="accent1"/>
          </a:lnRef>
          <a:fillRef idx="0">
            <a:schemeClr val="accent1"/>
          </a:fillRef>
          <a:effectRef idx="0">
            <a:schemeClr val="accent1"/>
          </a:effectRef>
          <a:fontRef idx="minor">
            <a:schemeClr val="tx1"/>
          </a:fontRef>
        </p:style>
      </p:cxnSp>
      <p:sp>
        <p:nvSpPr>
          <p:cNvPr id="246" name="角丸四角形 245"/>
          <p:cNvSpPr/>
          <p:nvPr/>
        </p:nvSpPr>
        <p:spPr>
          <a:xfrm>
            <a:off x="2117457" y="1801817"/>
            <a:ext cx="1449231" cy="95548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5" name="テキスト ボックス 244"/>
          <p:cNvSpPr txBox="1"/>
          <p:nvPr/>
        </p:nvSpPr>
        <p:spPr>
          <a:xfrm>
            <a:off x="2318522" y="1626182"/>
            <a:ext cx="1079142" cy="276999"/>
          </a:xfrm>
          <a:prstGeom prst="rect">
            <a:avLst/>
          </a:prstGeom>
          <a:solidFill>
            <a:schemeClr val="lt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診断時の症状</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7" name="角丸四角形 246"/>
          <p:cNvSpPr/>
          <p:nvPr/>
        </p:nvSpPr>
        <p:spPr>
          <a:xfrm>
            <a:off x="2065216" y="3409698"/>
            <a:ext cx="1533908" cy="74126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5" name="テキスト ボックス 234"/>
          <p:cNvSpPr txBox="1"/>
          <p:nvPr/>
        </p:nvSpPr>
        <p:spPr>
          <a:xfrm>
            <a:off x="2324095" y="3249668"/>
            <a:ext cx="1079142"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診断時の症状</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4" name="直線コネクタ 63"/>
          <p:cNvCxnSpPr>
            <a:stCxn id="42" idx="1"/>
          </p:cNvCxnSpPr>
          <p:nvPr/>
        </p:nvCxnSpPr>
        <p:spPr>
          <a:xfrm flipH="1" flipV="1">
            <a:off x="6896854" y="2095822"/>
            <a:ext cx="1072905" cy="1132"/>
          </a:xfrm>
          <a:prstGeom prst="line">
            <a:avLst/>
          </a:prstGeom>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7941387" y="1913276"/>
            <a:ext cx="130074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入院療養等　</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角丸四角形 41"/>
          <p:cNvSpPr/>
          <p:nvPr/>
        </p:nvSpPr>
        <p:spPr>
          <a:xfrm>
            <a:off x="7969759" y="1743095"/>
            <a:ext cx="1225339" cy="707717"/>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角丸四角形 10"/>
          <p:cNvSpPr/>
          <p:nvPr/>
        </p:nvSpPr>
        <p:spPr>
          <a:xfrm>
            <a:off x="199525" y="2480590"/>
            <a:ext cx="1207615" cy="84033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5" name="テキスト ボックス 64"/>
          <p:cNvSpPr txBox="1"/>
          <p:nvPr/>
        </p:nvSpPr>
        <p:spPr>
          <a:xfrm>
            <a:off x="7576570" y="4172412"/>
            <a:ext cx="16200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重症率：</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1" name="正方形/長方形 80"/>
          <p:cNvSpPr/>
          <p:nvPr/>
        </p:nvSpPr>
        <p:spPr>
          <a:xfrm>
            <a:off x="3690060" y="3236003"/>
            <a:ext cx="2895577" cy="5770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重症の定義</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重症病床における</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ICU</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入室、</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人工呼吸器装着</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ECMO</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使用</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のいずれかとした</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8" name="テキスト ボックス 87"/>
          <p:cNvSpPr txBox="1"/>
          <p:nvPr/>
        </p:nvSpPr>
        <p:spPr>
          <a:xfrm>
            <a:off x="26629" y="540092"/>
            <a:ext cx="24609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重症及び死亡例の経過</a:t>
            </a:r>
            <a:endPar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2" name="角丸四角形 81"/>
          <p:cNvSpPr/>
          <p:nvPr/>
        </p:nvSpPr>
        <p:spPr>
          <a:xfrm>
            <a:off x="10439752" y="3033508"/>
            <a:ext cx="1459141" cy="713242"/>
          </a:xfrm>
          <a:prstGeom prst="roundRect">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4" name="テキスト ボックス 73"/>
          <p:cNvSpPr txBox="1"/>
          <p:nvPr/>
        </p:nvSpPr>
        <p:spPr>
          <a:xfrm>
            <a:off x="10198895" y="5298159"/>
            <a:ext cx="195655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死亡</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1600" b="1" dirty="0" smtClean="0">
                <a:solidFill>
                  <a:prstClr val="black"/>
                </a:solidFill>
                <a:latin typeface="Meiryo UI" panose="020B0604030504040204" pitchFamily="50" charset="-128"/>
                <a:ea typeface="Meiryo UI" panose="020B0604030504040204" pitchFamily="50" charset="-128"/>
              </a:rPr>
              <a:t>86</a:t>
            </a:r>
            <a:r>
              <a:rPr lang="en-US" altLang="ja-JP" sz="1600" b="1" dirty="0">
                <a:solidFill>
                  <a:prstClr val="black"/>
                </a:solidFill>
                <a:latin typeface="Meiryo UI" panose="020B0604030504040204" pitchFamily="50" charset="-128"/>
                <a:ea typeface="Meiryo UI" panose="020B0604030504040204" pitchFamily="50" charset="-128"/>
              </a:rPr>
              <a:t>9</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正方形/長方形 75"/>
          <p:cNvSpPr/>
          <p:nvPr/>
        </p:nvSpPr>
        <p:spPr>
          <a:xfrm>
            <a:off x="10368461" y="5621636"/>
            <a:ext cx="1624163" cy="369332"/>
          </a:xfrm>
          <a:prstGeom prst="rect">
            <a:avLst/>
          </a:prstGeom>
          <a:ln w="41275" cmpd="sng">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死亡</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率</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b="1" noProof="0" dirty="0" smtClean="0">
                <a:solidFill>
                  <a:prstClr val="black"/>
                </a:solidFill>
                <a:latin typeface="Meiryo UI" panose="020B0604030504040204" pitchFamily="50" charset="-128"/>
                <a:ea typeface="Meiryo UI" panose="020B0604030504040204" pitchFamily="50" charset="-128"/>
              </a:rPr>
              <a:t>1</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正方形/長方形 69"/>
          <p:cNvSpPr/>
          <p:nvPr/>
        </p:nvSpPr>
        <p:spPr>
          <a:xfrm>
            <a:off x="-14948" y="2086"/>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a:t>
            </a:r>
            <a:r>
              <a:rPr lang="ja-JP" altLang="en-US" sz="2400" b="1" dirty="0" smtClean="0">
                <a:solidFill>
                  <a:prstClr val="white"/>
                </a:solidFill>
                <a:latin typeface="UD デジタル 教科書体 NP-B" panose="02020700000000000000" pitchFamily="18" charset="-128"/>
                <a:ea typeface="UD デジタル 教科書体 NP-B" panose="02020700000000000000" pitchFamily="18" charset="-128"/>
              </a:rPr>
              <a:t>第四波</a:t>
            </a:r>
            <a:r>
              <a:rPr kumimoji="1" lang="en-US" altLang="ja-JP" sz="2400" b="1"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2400" b="1"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重症及び死亡事例のまとめ（令和</a:t>
            </a:r>
            <a:r>
              <a:rPr kumimoji="1" lang="en-US" altLang="ja-JP" sz="2400" b="1"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3</a:t>
            </a:r>
            <a:r>
              <a:rPr kumimoji="1" lang="ja-JP" altLang="en-US" sz="2400" b="1"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年</a:t>
            </a:r>
            <a:r>
              <a:rPr lang="en-US" altLang="ja-JP" sz="2400" b="1" dirty="0">
                <a:solidFill>
                  <a:prstClr val="white"/>
                </a:solidFill>
                <a:latin typeface="UD デジタル 教科書体 NP-B" panose="02020700000000000000" pitchFamily="18" charset="-128"/>
                <a:ea typeface="UD デジタル 教科書体 NP-B" panose="02020700000000000000" pitchFamily="18" charset="-128"/>
              </a:rPr>
              <a:t>5</a:t>
            </a:r>
            <a:r>
              <a:rPr kumimoji="1" lang="ja-JP" altLang="en-US" sz="2400" b="1"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月</a:t>
            </a:r>
            <a:r>
              <a:rPr lang="en-US" altLang="ja-JP" sz="2400" b="1" dirty="0">
                <a:solidFill>
                  <a:prstClr val="white"/>
                </a:solidFill>
                <a:latin typeface="UD デジタル 教科書体 NP-B" panose="02020700000000000000" pitchFamily="18" charset="-128"/>
                <a:ea typeface="UD デジタル 教科書体 NP-B" panose="02020700000000000000" pitchFamily="18" charset="-128"/>
              </a:rPr>
              <a:t>19</a:t>
            </a:r>
            <a:r>
              <a:rPr kumimoji="1" lang="ja-JP" altLang="en-US" sz="2400" b="1"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日時点）</a:t>
            </a:r>
            <a:endParaRPr kumimoji="1" lang="ja-JP" altLang="en-US" sz="14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2" name="スライド番号プレースホルダー 1"/>
          <p:cNvSpPr>
            <a:spLocks noGrp="1"/>
          </p:cNvSpPr>
          <p:nvPr>
            <p:ph type="sldNum" sz="quarter" idx="12"/>
          </p:nvPr>
        </p:nvSpPr>
        <p:spPr>
          <a:xfrm>
            <a:off x="9156742" y="644861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2D5CB-8769-475A-9BC8-A2F17E2F558B}"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60" name="テキスト ボックス 59"/>
          <p:cNvSpPr txBox="1"/>
          <p:nvPr/>
        </p:nvSpPr>
        <p:spPr>
          <a:xfrm>
            <a:off x="12008" y="4866046"/>
            <a:ext cx="373692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全国と大阪府の陽性者数と死亡者数（</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死亡</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率）の比較</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角丸四角形吹き出し 4"/>
          <p:cNvSpPr/>
          <p:nvPr/>
        </p:nvSpPr>
        <p:spPr>
          <a:xfrm>
            <a:off x="8030141" y="4782602"/>
            <a:ext cx="2094627" cy="614984"/>
          </a:xfrm>
          <a:prstGeom prst="wedgeRoundRectCallout">
            <a:avLst>
              <a:gd name="adj1" fmla="val 44881"/>
              <a:gd name="adj2" fmla="val -8859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7955973" y="4819350"/>
            <a:ext cx="221406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重症から死亡：</a:t>
            </a:r>
            <a:r>
              <a:rPr lang="en-US" altLang="ja-JP" sz="1400" b="1" noProof="0" dirty="0" smtClean="0">
                <a:solidFill>
                  <a:prstClr val="black"/>
                </a:solidFill>
                <a:latin typeface="Meiryo UI" panose="020B0604030504040204" pitchFamily="50" charset="-128"/>
                <a:ea typeface="Meiryo UI" panose="020B0604030504040204" pitchFamily="50" charset="-128"/>
              </a:rPr>
              <a:t>18</a:t>
            </a:r>
            <a:r>
              <a:rPr lang="en-US" altLang="ja-JP" sz="1400" b="1" noProof="0" dirty="0">
                <a:solidFill>
                  <a:prstClr val="black"/>
                </a:solidFill>
                <a:latin typeface="Meiryo UI" panose="020B0604030504040204" pitchFamily="50" charset="-128"/>
                <a:ea typeface="Meiryo UI" panose="020B0604030504040204" pitchFamily="50" charset="-128"/>
              </a:rPr>
              <a:t>8</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（死亡の割合：</a:t>
            </a:r>
            <a:r>
              <a:rPr lang="en-US" altLang="ja-JP" sz="1400" b="1" noProof="0" dirty="0">
                <a:solidFill>
                  <a:prstClr val="black"/>
                </a:solidFill>
                <a:latin typeface="Meiryo UI" panose="020B0604030504040204" pitchFamily="50" charset="-128"/>
                <a:ea typeface="Meiryo UI" panose="020B0604030504040204" pitchFamily="50" charset="-128"/>
              </a:rPr>
              <a:t>12.9</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8961246" y="462174"/>
            <a:ext cx="31341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死亡率：新規陽性者に占める死亡者の割合</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1" name="テキスト ボックス 60"/>
          <p:cNvSpPr txBox="1"/>
          <p:nvPr/>
        </p:nvSpPr>
        <p:spPr>
          <a:xfrm>
            <a:off x="136724" y="3306913"/>
            <a:ext cx="1317990"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3</a:t>
            </a:r>
            <a:r>
              <a:rPr kumimoji="1" lang="en-US" altLang="ja-JP" sz="1100" dirty="0" smtClean="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5</a:t>
            </a:r>
            <a:r>
              <a:rPr kumimoji="1" lang="en-US" altLang="ja-JP" sz="1100" dirty="0" smtClean="0">
                <a:latin typeface="Meiryo UI" panose="020B0604030504040204" pitchFamily="50" charset="-128"/>
                <a:ea typeface="Meiryo UI" panose="020B0604030504040204" pitchFamily="50" charset="-128"/>
              </a:rPr>
              <a:t>/19</a:t>
            </a:r>
            <a:r>
              <a:rPr kumimoji="1" lang="ja-JP" altLang="en-US" sz="1100" dirty="0" smtClean="0">
                <a:latin typeface="Meiryo UI" panose="020B0604030504040204" pitchFamily="50" charset="-128"/>
                <a:ea typeface="Meiryo UI" panose="020B0604030504040204" pitchFamily="50" charset="-128"/>
              </a:rPr>
              <a:t>判明分</a:t>
            </a:r>
            <a:endParaRPr kumimoji="1" lang="ja-JP" altLang="en-US" sz="1100" dirty="0">
              <a:latin typeface="Meiryo UI" panose="020B0604030504040204" pitchFamily="50" charset="-128"/>
              <a:ea typeface="Meiryo UI" panose="020B0604030504040204" pitchFamily="50" charset="-128"/>
            </a:endParaRPr>
          </a:p>
        </p:txBody>
      </p:sp>
      <p:cxnSp>
        <p:nvCxnSpPr>
          <p:cNvPr id="67" name="直線コネクタ 66"/>
          <p:cNvCxnSpPr>
            <a:stCxn id="71" idx="1"/>
          </p:cNvCxnSpPr>
          <p:nvPr/>
        </p:nvCxnSpPr>
        <p:spPr>
          <a:xfrm flipH="1" flipV="1">
            <a:off x="5369964" y="1660560"/>
            <a:ext cx="2571423" cy="421993"/>
          </a:xfrm>
          <a:prstGeom prst="line">
            <a:avLst/>
          </a:prstGeom>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8975911" y="729698"/>
            <a:ext cx="3053292"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重症者数は、対応可能な軽症中等症</a:t>
            </a:r>
            <a:r>
              <a:rPr lang="ja-JP" altLang="en-US" sz="1000" dirty="0">
                <a:latin typeface="Meiryo UI" panose="020B0604030504040204" pitchFamily="50" charset="-128"/>
                <a:ea typeface="Meiryo UI" panose="020B0604030504040204" pitchFamily="50" charset="-128"/>
              </a:rPr>
              <a:t>患者受入</a:t>
            </a:r>
            <a:r>
              <a:rPr lang="ja-JP" altLang="en-US" sz="1000" dirty="0" smtClean="0">
                <a:latin typeface="Meiryo UI" panose="020B0604030504040204" pitchFamily="50" charset="-128"/>
                <a:ea typeface="Meiryo UI" panose="020B0604030504040204" pitchFamily="50" charset="-128"/>
              </a:rPr>
              <a:t>医療</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機関</a:t>
            </a:r>
            <a:r>
              <a:rPr lang="ja-JP" altLang="en-US" sz="1000" dirty="0">
                <a:latin typeface="Meiryo UI" panose="020B0604030504040204" pitchFamily="50" charset="-128"/>
                <a:ea typeface="Meiryo UI" panose="020B0604030504040204" pitchFamily="50" charset="-128"/>
              </a:rPr>
              <a:t>等に</a:t>
            </a:r>
            <a:r>
              <a:rPr lang="ja-JP" altLang="en-US" sz="1000" dirty="0" smtClean="0">
                <a:latin typeface="Meiryo UI" panose="020B0604030504040204" pitchFamily="50" charset="-128"/>
                <a:ea typeface="Meiryo UI" panose="020B0604030504040204" pitchFamily="50" charset="-128"/>
              </a:rPr>
              <a:t>おいて治療継続</a:t>
            </a:r>
            <a:r>
              <a:rPr lang="ja-JP" altLang="en-US" sz="1000" dirty="0">
                <a:latin typeface="Meiryo UI" panose="020B0604030504040204" pitchFamily="50" charset="-128"/>
                <a:ea typeface="Meiryo UI" panose="020B0604030504040204" pitchFamily="50" charset="-128"/>
              </a:rPr>
              <a:t>を</a:t>
            </a:r>
            <a:r>
              <a:rPr lang="ja-JP" altLang="en-US" sz="1000" dirty="0" smtClean="0">
                <a:latin typeface="Meiryo UI" panose="020B0604030504040204" pitchFamily="50" charset="-128"/>
                <a:ea typeface="Meiryo UI" panose="020B0604030504040204" pitchFamily="50" charset="-128"/>
              </a:rPr>
              <a:t>している重症者を含む</a:t>
            </a:r>
            <a:r>
              <a:rPr lang="ja-JP" altLang="en-US" sz="1000" dirty="0">
                <a:latin typeface="Meiryo UI" panose="020B0604030504040204" pitchFamily="50" charset="-128"/>
                <a:ea typeface="Meiryo UI" panose="020B0604030504040204" pitchFamily="50" charset="-128"/>
              </a:rPr>
              <a:t>。</a:t>
            </a:r>
          </a:p>
        </p:txBody>
      </p:sp>
      <p:sp>
        <p:nvSpPr>
          <p:cNvPr id="73" name="テキスト ボックス 72"/>
          <p:cNvSpPr txBox="1"/>
          <p:nvPr/>
        </p:nvSpPr>
        <p:spPr>
          <a:xfrm>
            <a:off x="9554083" y="6034642"/>
            <a:ext cx="2454366" cy="553998"/>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死亡率は５月</a:t>
            </a:r>
            <a:r>
              <a:rPr lang="en-US" altLang="ja-JP" sz="1000" dirty="0" smtClean="0">
                <a:latin typeface="Meiryo UI" panose="020B0604030504040204" pitchFamily="50" charset="-128"/>
                <a:ea typeface="Meiryo UI" panose="020B0604030504040204" pitchFamily="50" charset="-128"/>
              </a:rPr>
              <a:t>19</a:t>
            </a:r>
            <a:r>
              <a:rPr lang="ja-JP" altLang="en-US" sz="1000" dirty="0" smtClean="0">
                <a:latin typeface="Meiryo UI" panose="020B0604030504040204" pitchFamily="50" charset="-128"/>
                <a:ea typeface="Meiryo UI" panose="020B0604030504040204" pitchFamily="50" charset="-128"/>
              </a:rPr>
              <a:t>日時点までの死亡者数</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に基づく。今後、死亡者数・新規陽性者</a:t>
            </a:r>
            <a:endParaRPr lang="en-US" altLang="ja-JP" sz="1000" dirty="0" smtClean="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数の推移により変動</a:t>
            </a:r>
            <a:endParaRPr kumimoji="1" lang="ja-JP" altLang="en-US" sz="10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122663" y="4951677"/>
            <a:ext cx="7591662" cy="1835326"/>
          </a:xfrm>
          <a:prstGeom prst="rect">
            <a:avLst/>
          </a:prstGeom>
        </p:spPr>
      </p:pic>
    </p:spTree>
    <p:extLst>
      <p:ext uri="{BB962C8B-B14F-4D97-AF65-F5344CB8AC3E}">
        <p14:creationId xmlns:p14="http://schemas.microsoft.com/office/powerpoint/2010/main" val="2752917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500490" y="6312915"/>
            <a:ext cx="2671509" cy="396671"/>
          </a:xfrm>
        </p:spPr>
        <p:txBody>
          <a:bodyPr/>
          <a:lstStyle/>
          <a:p>
            <a:fld id="{F216AE56-EAD3-4706-B860-3EC2C2952B40}" type="slidenum">
              <a:rPr kumimoji="1" lang="ja-JP" altLang="en-US" smtClean="0"/>
              <a:t>19</a:t>
            </a:fld>
            <a:endParaRPr kumimoji="1" lang="ja-JP" altLang="en-US" dirty="0"/>
          </a:p>
        </p:txBody>
      </p:sp>
      <p:sp>
        <p:nvSpPr>
          <p:cNvPr id="6" name="正方形/長方形 5"/>
          <p:cNvSpPr/>
          <p:nvPr/>
        </p:nvSpPr>
        <p:spPr>
          <a:xfrm>
            <a:off x="6550883" y="1191163"/>
            <a:ext cx="3903633" cy="5386013"/>
          </a:xfrm>
          <a:prstGeom prst="rect">
            <a:avLst/>
          </a:prstGeom>
          <a:noFill/>
          <a:ln w="50800">
            <a:solidFill>
              <a:srgbClr val="FF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7" name="正方形/長方形 6"/>
          <p:cNvSpPr/>
          <p:nvPr/>
        </p:nvSpPr>
        <p:spPr>
          <a:xfrm>
            <a:off x="1809" y="0"/>
            <a:ext cx="12192000" cy="49038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latin typeface="UD デジタル 教科書体 NP-B" panose="02020700000000000000" pitchFamily="18" charset="-128"/>
                <a:ea typeface="UD デジタル 教科書体 NP-B" panose="02020700000000000000" pitchFamily="18" charset="-128"/>
              </a:rPr>
              <a:t>　重症者のまとめ（令和</a:t>
            </a:r>
            <a:r>
              <a:rPr lang="en-US" altLang="ja-JP" sz="2000" b="1" dirty="0" smtClean="0">
                <a:latin typeface="UD デジタル 教科書体 NP-B" panose="02020700000000000000" pitchFamily="18" charset="-128"/>
                <a:ea typeface="UD デジタル 教科書体 NP-B" panose="02020700000000000000" pitchFamily="18" charset="-128"/>
              </a:rPr>
              <a:t>3</a:t>
            </a:r>
            <a:r>
              <a:rPr lang="ja-JP" altLang="en-US" sz="2000" b="1" dirty="0" smtClean="0">
                <a:latin typeface="UD デジタル 教科書体 NP-B" panose="02020700000000000000" pitchFamily="18" charset="-128"/>
                <a:ea typeface="UD デジタル 教科書体 NP-B" panose="02020700000000000000" pitchFamily="18" charset="-128"/>
              </a:rPr>
              <a:t>年</a:t>
            </a:r>
            <a:r>
              <a:rPr lang="en-US" altLang="ja-JP" sz="2000" b="1" dirty="0">
                <a:latin typeface="UD デジタル 教科書体 NP-B" panose="02020700000000000000" pitchFamily="18" charset="-128"/>
                <a:ea typeface="UD デジタル 教科書体 NP-B" panose="02020700000000000000" pitchFamily="18" charset="-128"/>
              </a:rPr>
              <a:t>5</a:t>
            </a:r>
            <a:r>
              <a:rPr lang="ja-JP" altLang="en-US" sz="2000" b="1" dirty="0" smtClean="0">
                <a:latin typeface="UD デジタル 教科書体 NP-B" panose="02020700000000000000" pitchFamily="18" charset="-128"/>
                <a:ea typeface="UD デジタル 教科書体 NP-B" panose="02020700000000000000" pitchFamily="18" charset="-128"/>
              </a:rPr>
              <a:t>月</a:t>
            </a:r>
            <a:r>
              <a:rPr lang="en-US" altLang="ja-JP" sz="2000" b="1" dirty="0">
                <a:latin typeface="UD デジタル 教科書体 NP-B" panose="02020700000000000000" pitchFamily="18" charset="-128"/>
                <a:ea typeface="UD デジタル 教科書体 NP-B" panose="02020700000000000000" pitchFamily="18" charset="-128"/>
              </a:rPr>
              <a:t>19</a:t>
            </a:r>
            <a:r>
              <a:rPr lang="ja-JP" altLang="en-US" sz="2000" b="1" dirty="0" smtClean="0">
                <a:latin typeface="UD デジタル 教科書体 NP-B" panose="02020700000000000000" pitchFamily="18" charset="-128"/>
                <a:ea typeface="UD デジタル 教科書体 NP-B" panose="02020700000000000000" pitchFamily="18" charset="-128"/>
              </a:rPr>
              <a:t>日時点）</a:t>
            </a:r>
            <a:endParaRPr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p:cNvSpPr/>
          <p:nvPr/>
        </p:nvSpPr>
        <p:spPr>
          <a:xfrm>
            <a:off x="7371060" y="1197232"/>
            <a:ext cx="2485278"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第四波（</a:t>
            </a:r>
            <a:r>
              <a:rPr lang="en-US" altLang="ja-JP" b="1" dirty="0" smtClean="0">
                <a:latin typeface="Meiryo UI" panose="020B0604030504040204" pitchFamily="50" charset="-128"/>
                <a:ea typeface="Meiryo UI" panose="020B0604030504040204" pitchFamily="50" charset="-128"/>
              </a:rPr>
              <a:t>3/1</a:t>
            </a:r>
            <a:r>
              <a:rPr lang="ja-JP" altLang="en-US" b="1" dirty="0">
                <a:latin typeface="Meiryo UI" panose="020B0604030504040204" pitchFamily="50" charset="-128"/>
                <a:ea typeface="Meiryo UI" panose="020B0604030504040204" pitchFamily="50" charset="-128"/>
              </a:rPr>
              <a:t>以降</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598214" y="3963724"/>
            <a:ext cx="3961341" cy="707886"/>
          </a:xfrm>
          <a:prstGeom prst="rect">
            <a:avLst/>
          </a:prstGeom>
          <a:noFill/>
        </p:spPr>
        <p:txBody>
          <a:bodyPr wrap="none" rtlCol="0">
            <a:spAutoFit/>
          </a:bodyPr>
          <a:lstStyle/>
          <a:p>
            <a:r>
              <a:rPr kumimoji="1" lang="ja-JP" altLang="en-US" sz="1000" b="1" dirty="0" smtClean="0"/>
              <a:t>■重症者の割合</a:t>
            </a:r>
            <a:endParaRPr kumimoji="1" lang="en-US" altLang="ja-JP" sz="1000" b="1" dirty="0" smtClean="0"/>
          </a:p>
          <a:p>
            <a:r>
              <a:rPr lang="ja-JP" altLang="en-US" sz="1000" dirty="0"/>
              <a:t>➀</a:t>
            </a:r>
            <a:r>
              <a:rPr kumimoji="1" lang="en-US" altLang="ja-JP" sz="1000" dirty="0" smtClean="0"/>
              <a:t>40</a:t>
            </a:r>
            <a:r>
              <a:rPr kumimoji="1" lang="ja-JP" altLang="en-US" sz="1000" dirty="0" smtClean="0"/>
              <a:t>代以上の陽性者に占める重症者の割合：</a:t>
            </a:r>
            <a:r>
              <a:rPr lang="en-US" altLang="ja-JP" sz="1000" dirty="0" smtClean="0"/>
              <a:t>5.5</a:t>
            </a:r>
            <a:r>
              <a:rPr kumimoji="1" lang="en-US" altLang="ja-JP" sz="1000" dirty="0" smtClean="0"/>
              <a:t>%(</a:t>
            </a:r>
            <a:r>
              <a:rPr lang="en-US" altLang="ja-JP" sz="1000" dirty="0"/>
              <a:t>1,403</a:t>
            </a:r>
            <a:r>
              <a:rPr kumimoji="1" lang="en-US" altLang="ja-JP" sz="1000" dirty="0" smtClean="0"/>
              <a:t>/25,455)</a:t>
            </a:r>
          </a:p>
          <a:p>
            <a:r>
              <a:rPr lang="ja-JP" altLang="en-US" sz="1000" dirty="0" smtClean="0"/>
              <a:t>➁</a:t>
            </a:r>
            <a:r>
              <a:rPr lang="en-US" altLang="ja-JP" sz="1000" dirty="0" smtClean="0"/>
              <a:t>60</a:t>
            </a:r>
            <a:r>
              <a:rPr lang="ja-JP" altLang="en-US" sz="1000" dirty="0" smtClean="0"/>
              <a:t>代</a:t>
            </a:r>
            <a:r>
              <a:rPr lang="ja-JP" altLang="en-US" sz="1000" dirty="0"/>
              <a:t>以上</a:t>
            </a:r>
            <a:r>
              <a:rPr lang="ja-JP" altLang="en-US" sz="1000" dirty="0" smtClean="0"/>
              <a:t>の陽性者に占める重症者の割合：</a:t>
            </a:r>
            <a:r>
              <a:rPr lang="en-US" altLang="ja-JP" sz="1000" dirty="0" smtClean="0"/>
              <a:t>8.6%(98</a:t>
            </a:r>
            <a:r>
              <a:rPr lang="en-US" altLang="ja-JP" sz="1000" dirty="0"/>
              <a:t>5</a:t>
            </a:r>
            <a:r>
              <a:rPr lang="en-US" altLang="ja-JP" sz="1000" dirty="0" smtClean="0"/>
              <a:t>/11,390)</a:t>
            </a:r>
            <a:endParaRPr kumimoji="1" lang="en-US" altLang="ja-JP" sz="1000" dirty="0" smtClean="0"/>
          </a:p>
          <a:p>
            <a:r>
              <a:rPr lang="ja-JP" altLang="en-US" sz="1000" dirty="0"/>
              <a:t>③</a:t>
            </a:r>
            <a:r>
              <a:rPr lang="ja-JP" altLang="en-US" sz="1000" dirty="0" smtClean="0"/>
              <a:t>全陽性者数に占める重症者の割合：</a:t>
            </a:r>
            <a:r>
              <a:rPr lang="en-US" altLang="ja-JP" sz="1000" dirty="0"/>
              <a:t>3.0</a:t>
            </a:r>
            <a:r>
              <a:rPr lang="en-US" altLang="ja-JP" sz="1000" dirty="0" smtClean="0"/>
              <a:t>%(1,457/49,020)</a:t>
            </a:r>
          </a:p>
        </p:txBody>
      </p:sp>
      <p:sp>
        <p:nvSpPr>
          <p:cNvPr id="18" name="テキスト ボックス 17"/>
          <p:cNvSpPr txBox="1"/>
          <p:nvPr/>
        </p:nvSpPr>
        <p:spPr>
          <a:xfrm>
            <a:off x="6909133" y="6384392"/>
            <a:ext cx="2000869" cy="200055"/>
          </a:xfrm>
          <a:prstGeom prst="rect">
            <a:avLst/>
          </a:prstGeom>
          <a:noFill/>
        </p:spPr>
        <p:txBody>
          <a:bodyPr wrap="none" rtlCol="0">
            <a:spAutoFit/>
          </a:bodyPr>
          <a:lstStyle/>
          <a:p>
            <a:r>
              <a:rPr kumimoji="1" lang="ja-JP" altLang="en-US" sz="700" dirty="0" smtClean="0">
                <a:latin typeface="Meiryo UI" panose="020B0604030504040204" pitchFamily="50" charset="-128"/>
                <a:ea typeface="Meiryo UI" panose="020B0604030504040204" pitchFamily="50" charset="-128"/>
              </a:rPr>
              <a:t>平均年齢：</a:t>
            </a:r>
            <a:r>
              <a:rPr lang="en-US" altLang="ja-JP" sz="700" dirty="0" smtClean="0">
                <a:latin typeface="Meiryo UI" panose="020B0604030504040204" pitchFamily="50" charset="-128"/>
                <a:ea typeface="Meiryo UI" panose="020B0604030504040204" pitchFamily="50" charset="-128"/>
              </a:rPr>
              <a:t>60.6</a:t>
            </a:r>
            <a:r>
              <a:rPr kumimoji="1" lang="ja-JP" altLang="en-US" sz="700" dirty="0" smtClean="0">
                <a:latin typeface="Meiryo UI" panose="020B0604030504040204" pitchFamily="50" charset="-128"/>
                <a:ea typeface="Meiryo UI" panose="020B0604030504040204" pitchFamily="50" charset="-128"/>
              </a:rPr>
              <a:t>歳</a:t>
            </a:r>
            <a:r>
              <a:rPr lang="ja-JP" altLang="en-US" sz="700" dirty="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60</a:t>
            </a:r>
            <a:r>
              <a:rPr lang="ja-JP" altLang="en-US" sz="700" dirty="0" smtClean="0">
                <a:latin typeface="Meiryo UI" panose="020B0604030504040204" pitchFamily="50" charset="-128"/>
                <a:ea typeface="Meiryo UI" panose="020B0604030504040204" pitchFamily="50" charset="-128"/>
              </a:rPr>
              <a:t>代</a:t>
            </a:r>
            <a:r>
              <a:rPr lang="ja-JP" altLang="en-US" sz="700" dirty="0">
                <a:latin typeface="Meiryo UI" panose="020B0604030504040204" pitchFamily="50" charset="-128"/>
                <a:ea typeface="Meiryo UI" panose="020B0604030504040204" pitchFamily="50" charset="-128"/>
              </a:rPr>
              <a:t>以上</a:t>
            </a:r>
            <a:r>
              <a:rPr lang="ja-JP" altLang="en-US" sz="700" dirty="0" smtClean="0">
                <a:latin typeface="Meiryo UI" panose="020B0604030504040204" pitchFamily="50" charset="-128"/>
                <a:ea typeface="Meiryo UI" panose="020B0604030504040204" pitchFamily="50" charset="-128"/>
              </a:rPr>
              <a:t>の割合：</a:t>
            </a:r>
            <a:r>
              <a:rPr lang="en-US" altLang="ja-JP" sz="700" dirty="0">
                <a:latin typeface="Meiryo UI" panose="020B0604030504040204" pitchFamily="50" charset="-128"/>
                <a:ea typeface="Meiryo UI" panose="020B0604030504040204" pitchFamily="50" charset="-128"/>
              </a:rPr>
              <a:t>67.6</a:t>
            </a:r>
            <a:r>
              <a:rPr lang="en-US" altLang="ja-JP" sz="700" dirty="0" smtClean="0">
                <a:latin typeface="Meiryo UI" panose="020B0604030504040204" pitchFamily="50" charset="-128"/>
                <a:ea typeface="Meiryo UI" panose="020B0604030504040204" pitchFamily="50" charset="-128"/>
              </a:rPr>
              <a:t>%</a:t>
            </a:r>
          </a:p>
        </p:txBody>
      </p:sp>
      <p:sp>
        <p:nvSpPr>
          <p:cNvPr id="33" name="正方形/長方形 32">
            <a:extLst>
              <a:ext uri="{FF2B5EF4-FFF2-40B4-BE49-F238E27FC236}">
                <a16:creationId xmlns:a16="http://schemas.microsoft.com/office/drawing/2014/main" id="{FC024533-669C-48B1-82E7-C27042384F7F}"/>
              </a:ext>
            </a:extLst>
          </p:cNvPr>
          <p:cNvSpPr/>
          <p:nvPr/>
        </p:nvSpPr>
        <p:spPr>
          <a:xfrm>
            <a:off x="0" y="486082"/>
            <a:ext cx="12192000" cy="4237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第三波と比べ、重症者数に占める</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代以下の割合が</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32.4</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％（第三波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17.5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％）と大きい。</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テキスト ボックス 34"/>
          <p:cNvSpPr txBox="1"/>
          <p:nvPr/>
        </p:nvSpPr>
        <p:spPr>
          <a:xfrm>
            <a:off x="6704753" y="3768754"/>
            <a:ext cx="3544560" cy="230832"/>
          </a:xfrm>
          <a:prstGeom prst="rect">
            <a:avLst/>
          </a:prstGeom>
          <a:noFill/>
        </p:spPr>
        <p:txBody>
          <a:bodyPr wrap="none" rtlCol="0">
            <a:spAutoFit/>
          </a:bodyPr>
          <a:lstStyle/>
          <a:p>
            <a:r>
              <a:rPr lang="en-US" altLang="ja-JP" sz="900" dirty="0" smtClean="0"/>
              <a:t>※</a:t>
            </a:r>
            <a:r>
              <a:rPr lang="ja-JP" altLang="en-US" sz="900" dirty="0"/>
              <a:t>軽症化後の情報把握のため報道提供していない事例</a:t>
            </a:r>
            <a:r>
              <a:rPr lang="ja-JP" altLang="en-US" sz="900" dirty="0" smtClean="0"/>
              <a:t>が</a:t>
            </a:r>
            <a:r>
              <a:rPr lang="en-US" altLang="ja-JP" sz="900" dirty="0" smtClean="0"/>
              <a:t>1</a:t>
            </a:r>
            <a:r>
              <a:rPr lang="en-US" altLang="ja-JP" sz="900" dirty="0"/>
              <a:t>2</a:t>
            </a:r>
            <a:r>
              <a:rPr lang="ja-JP" altLang="en-US" sz="900" dirty="0" smtClean="0"/>
              <a:t>例</a:t>
            </a:r>
            <a:r>
              <a:rPr lang="ja-JP" altLang="en-US" sz="900" dirty="0"/>
              <a:t>あり</a:t>
            </a:r>
            <a:endParaRPr kumimoji="1" lang="ja-JP" altLang="en-US" sz="900" dirty="0"/>
          </a:p>
        </p:txBody>
      </p:sp>
      <p:grpSp>
        <p:nvGrpSpPr>
          <p:cNvPr id="3" name="グループ化 2"/>
          <p:cNvGrpSpPr/>
          <p:nvPr/>
        </p:nvGrpSpPr>
        <p:grpSpPr>
          <a:xfrm>
            <a:off x="1196282" y="1197232"/>
            <a:ext cx="4347911" cy="5387215"/>
            <a:chOff x="-269188" y="1267095"/>
            <a:chExt cx="4347911" cy="5387215"/>
          </a:xfrm>
        </p:grpSpPr>
        <p:sp>
          <p:nvSpPr>
            <p:cNvPr id="19" name="正方形/長方形 18"/>
            <p:cNvSpPr/>
            <p:nvPr/>
          </p:nvSpPr>
          <p:spPr>
            <a:xfrm>
              <a:off x="140716" y="1272724"/>
              <a:ext cx="3828194" cy="5381586"/>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22" name="正方形/長方形 21"/>
            <p:cNvSpPr/>
            <p:nvPr/>
          </p:nvSpPr>
          <p:spPr>
            <a:xfrm>
              <a:off x="646104" y="1267095"/>
              <a:ext cx="3182182"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第三波（</a:t>
              </a:r>
              <a:r>
                <a:rPr lang="en-US" altLang="ja-JP" b="1" dirty="0" smtClean="0">
                  <a:latin typeface="Meiryo UI" panose="020B0604030504040204" pitchFamily="50" charset="-128"/>
                  <a:ea typeface="Meiryo UI" panose="020B0604030504040204" pitchFamily="50" charset="-128"/>
                </a:rPr>
                <a:t>10/10</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2/28</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32111" y="4117753"/>
              <a:ext cx="3940502" cy="707886"/>
            </a:xfrm>
            <a:prstGeom prst="rect">
              <a:avLst/>
            </a:prstGeom>
            <a:noFill/>
          </p:spPr>
          <p:txBody>
            <a:bodyPr wrap="none" rtlCol="0">
              <a:spAutoFit/>
            </a:bodyPr>
            <a:lstStyle/>
            <a:p>
              <a:r>
                <a:rPr kumimoji="1" lang="ja-JP" altLang="en-US" sz="1000" b="1" dirty="0" smtClean="0"/>
                <a:t>■重症者の割合</a:t>
              </a:r>
              <a:endParaRPr kumimoji="1" lang="en-US" altLang="ja-JP" sz="1000" b="1" dirty="0" smtClean="0"/>
            </a:p>
            <a:p>
              <a:r>
                <a:rPr lang="ja-JP" altLang="en-US" sz="1000" dirty="0" smtClean="0"/>
                <a:t>➀</a:t>
              </a:r>
              <a:r>
                <a:rPr kumimoji="1" lang="en-US" altLang="ja-JP" sz="1000" dirty="0" smtClean="0"/>
                <a:t>40</a:t>
              </a:r>
              <a:r>
                <a:rPr kumimoji="1" lang="ja-JP" altLang="en-US" sz="1000" dirty="0" smtClean="0"/>
                <a:t>代以上の陽性者に占める重症者の割合：</a:t>
              </a:r>
              <a:r>
                <a:rPr lang="en-US" altLang="ja-JP" sz="1000" dirty="0" smtClean="0"/>
                <a:t>5.5</a:t>
              </a:r>
              <a:r>
                <a:rPr kumimoji="1" lang="en-US" altLang="ja-JP" sz="1000" dirty="0" smtClean="0"/>
                <a:t>% (</a:t>
              </a:r>
              <a:r>
                <a:rPr lang="en-US" altLang="ja-JP" sz="1000" dirty="0" smtClean="0"/>
                <a:t>1,131</a:t>
              </a:r>
              <a:r>
                <a:rPr kumimoji="1" lang="en-US" altLang="ja-JP" sz="1000" dirty="0" smtClean="0"/>
                <a:t>/20,628)</a:t>
              </a:r>
            </a:p>
            <a:p>
              <a:r>
                <a:rPr lang="ja-JP" altLang="en-US" sz="1000" dirty="0" smtClean="0"/>
                <a:t>➁</a:t>
              </a:r>
              <a:r>
                <a:rPr lang="en-US" altLang="ja-JP" sz="1000" dirty="0" smtClean="0"/>
                <a:t>60</a:t>
              </a:r>
              <a:r>
                <a:rPr lang="ja-JP" altLang="en-US" sz="1000" dirty="0" smtClean="0"/>
                <a:t>代</a:t>
              </a:r>
              <a:r>
                <a:rPr lang="ja-JP" altLang="en-US" sz="1000" dirty="0"/>
                <a:t>以上</a:t>
              </a:r>
              <a:r>
                <a:rPr lang="ja-JP" altLang="en-US" sz="1000" dirty="0" smtClean="0"/>
                <a:t>の陽性者に占める重症者の割合：</a:t>
              </a:r>
              <a:r>
                <a:rPr lang="en-US" altLang="ja-JP" sz="1000" dirty="0" smtClean="0"/>
                <a:t>8.8%(947/10,783)</a:t>
              </a:r>
              <a:endParaRPr kumimoji="1" lang="en-US" altLang="ja-JP" sz="1000" dirty="0" smtClean="0"/>
            </a:p>
            <a:p>
              <a:r>
                <a:rPr lang="ja-JP" altLang="en-US" sz="1000" dirty="0"/>
                <a:t>③</a:t>
              </a:r>
              <a:r>
                <a:rPr lang="ja-JP" altLang="en-US" sz="1000" dirty="0" smtClean="0"/>
                <a:t>全陽性者数に占める重症者の割合：</a:t>
              </a:r>
              <a:r>
                <a:rPr lang="en-US" altLang="ja-JP" sz="1000" dirty="0" smtClean="0"/>
                <a:t>3.2%(1,148/36,065)</a:t>
              </a:r>
            </a:p>
          </p:txBody>
        </p:sp>
        <p:sp>
          <p:nvSpPr>
            <p:cNvPr id="27" name="テキスト ボックス 26"/>
            <p:cNvSpPr txBox="1"/>
            <p:nvPr/>
          </p:nvSpPr>
          <p:spPr>
            <a:xfrm>
              <a:off x="101493" y="6453053"/>
              <a:ext cx="2000869" cy="200055"/>
            </a:xfrm>
            <a:prstGeom prst="rect">
              <a:avLst/>
            </a:prstGeom>
            <a:noFill/>
          </p:spPr>
          <p:txBody>
            <a:bodyPr wrap="none" rtlCol="0">
              <a:spAutoFit/>
            </a:bodyPr>
            <a:lstStyle/>
            <a:p>
              <a:r>
                <a:rPr kumimoji="1" lang="ja-JP" altLang="en-US" sz="700" dirty="0" smtClean="0">
                  <a:latin typeface="Meiryo UI" panose="020B0604030504040204" pitchFamily="50" charset="-128"/>
                  <a:ea typeface="Meiryo UI" panose="020B0604030504040204" pitchFamily="50" charset="-128"/>
                </a:rPr>
                <a:t>平均年齢：</a:t>
              </a:r>
              <a:r>
                <a:rPr lang="en-US" altLang="ja-JP" sz="700" dirty="0">
                  <a:latin typeface="Meiryo UI" panose="020B0604030504040204" pitchFamily="50" charset="-128"/>
                  <a:ea typeface="Meiryo UI" panose="020B0604030504040204" pitchFamily="50" charset="-128"/>
                </a:rPr>
                <a:t>66.1</a:t>
              </a:r>
              <a:r>
                <a:rPr kumimoji="1" lang="ja-JP" altLang="en-US" sz="700" dirty="0" smtClean="0">
                  <a:latin typeface="Meiryo UI" panose="020B0604030504040204" pitchFamily="50" charset="-128"/>
                  <a:ea typeface="Meiryo UI" panose="020B0604030504040204" pitchFamily="50" charset="-128"/>
                </a:rPr>
                <a:t>歳</a:t>
              </a:r>
              <a:r>
                <a:rPr lang="ja-JP" altLang="en-US" sz="700" dirty="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60</a:t>
              </a:r>
              <a:r>
                <a:rPr lang="ja-JP" altLang="en-US" sz="700" dirty="0" smtClean="0">
                  <a:latin typeface="Meiryo UI" panose="020B0604030504040204" pitchFamily="50" charset="-128"/>
                  <a:ea typeface="Meiryo UI" panose="020B0604030504040204" pitchFamily="50" charset="-128"/>
                </a:rPr>
                <a:t>代</a:t>
              </a:r>
              <a:r>
                <a:rPr lang="ja-JP" altLang="en-US" sz="700" dirty="0">
                  <a:latin typeface="Meiryo UI" panose="020B0604030504040204" pitchFamily="50" charset="-128"/>
                  <a:ea typeface="Meiryo UI" panose="020B0604030504040204" pitchFamily="50" charset="-128"/>
                </a:rPr>
                <a:t>以上</a:t>
              </a:r>
              <a:r>
                <a:rPr lang="ja-JP" altLang="en-US" sz="700" dirty="0" smtClean="0">
                  <a:latin typeface="Meiryo UI" panose="020B0604030504040204" pitchFamily="50" charset="-128"/>
                  <a:ea typeface="Meiryo UI" panose="020B0604030504040204" pitchFamily="50" charset="-128"/>
                </a:rPr>
                <a:t>の割合：</a:t>
              </a:r>
              <a:r>
                <a:rPr lang="en-US" altLang="ja-JP" sz="700" dirty="0" smtClean="0">
                  <a:latin typeface="Meiryo UI" panose="020B0604030504040204" pitchFamily="50" charset="-128"/>
                  <a:ea typeface="Meiryo UI" panose="020B0604030504040204" pitchFamily="50" charset="-128"/>
                </a:rPr>
                <a:t>82.5%</a:t>
              </a:r>
            </a:p>
          </p:txBody>
        </p:sp>
        <p:pic>
          <p:nvPicPr>
            <p:cNvPr id="29" name="図 28"/>
            <p:cNvPicPr>
              <a:picLocks noChangeAspect="1"/>
            </p:cNvPicPr>
            <p:nvPr/>
          </p:nvPicPr>
          <p:blipFill>
            <a:blip r:embed="rId3"/>
            <a:stretch>
              <a:fillRect/>
            </a:stretch>
          </p:blipFill>
          <p:spPr>
            <a:xfrm>
              <a:off x="1456623" y="5066503"/>
              <a:ext cx="1589455" cy="1391461"/>
            </a:xfrm>
            <a:prstGeom prst="rect">
              <a:avLst/>
            </a:prstGeom>
          </p:spPr>
        </p:pic>
        <p:pic>
          <p:nvPicPr>
            <p:cNvPr id="30" name="図 29"/>
            <p:cNvPicPr>
              <a:picLocks noChangeAspect="1"/>
            </p:cNvPicPr>
            <p:nvPr/>
          </p:nvPicPr>
          <p:blipFill>
            <a:blip r:embed="rId4"/>
            <a:stretch>
              <a:fillRect/>
            </a:stretch>
          </p:blipFill>
          <p:spPr>
            <a:xfrm>
              <a:off x="-269188" y="4831268"/>
              <a:ext cx="2371550" cy="1585097"/>
            </a:xfrm>
            <a:prstGeom prst="rect">
              <a:avLst/>
            </a:prstGeom>
          </p:spPr>
        </p:pic>
        <p:pic>
          <p:nvPicPr>
            <p:cNvPr id="2" name="図 1"/>
            <p:cNvPicPr>
              <a:picLocks noChangeAspect="1"/>
            </p:cNvPicPr>
            <p:nvPr/>
          </p:nvPicPr>
          <p:blipFill>
            <a:blip r:embed="rId5"/>
            <a:stretch>
              <a:fillRect/>
            </a:stretch>
          </p:blipFill>
          <p:spPr>
            <a:xfrm>
              <a:off x="2651841" y="5026498"/>
              <a:ext cx="1426882" cy="1471472"/>
            </a:xfrm>
            <a:prstGeom prst="rect">
              <a:avLst/>
            </a:prstGeom>
          </p:spPr>
        </p:pic>
        <p:sp>
          <p:nvSpPr>
            <p:cNvPr id="5" name="テキスト ボックス 4"/>
            <p:cNvSpPr txBox="1"/>
            <p:nvPr/>
          </p:nvSpPr>
          <p:spPr>
            <a:xfrm>
              <a:off x="308353" y="3860491"/>
              <a:ext cx="3480440" cy="230832"/>
            </a:xfrm>
            <a:prstGeom prst="rect">
              <a:avLst/>
            </a:prstGeom>
            <a:noFill/>
          </p:spPr>
          <p:txBody>
            <a:bodyPr wrap="none" rtlCol="0">
              <a:spAutoFit/>
            </a:bodyPr>
            <a:lstStyle/>
            <a:p>
              <a:r>
                <a:rPr lang="en-US" altLang="ja-JP" sz="900" dirty="0" smtClean="0"/>
                <a:t>※</a:t>
              </a:r>
              <a:r>
                <a:rPr lang="ja-JP" altLang="en-US" sz="900" dirty="0"/>
                <a:t>軽症化後の情報把握のため報道提供していない事例が</a:t>
              </a:r>
              <a:r>
                <a:rPr lang="en-US" altLang="ja-JP" sz="900" dirty="0"/>
                <a:t>4</a:t>
              </a:r>
              <a:r>
                <a:rPr lang="ja-JP" altLang="en-US" sz="900" dirty="0"/>
                <a:t>例あり</a:t>
              </a:r>
              <a:endParaRPr kumimoji="1" lang="ja-JP" altLang="en-US" sz="900" dirty="0"/>
            </a:p>
          </p:txBody>
        </p:sp>
      </p:grpSp>
      <p:sp>
        <p:nvSpPr>
          <p:cNvPr id="25" name="テキスト ボックス 24"/>
          <p:cNvSpPr txBox="1"/>
          <p:nvPr/>
        </p:nvSpPr>
        <p:spPr>
          <a:xfrm>
            <a:off x="9309598" y="-32830"/>
            <a:ext cx="3053292" cy="369332"/>
          </a:xfrm>
          <a:prstGeom prst="rect">
            <a:avLst/>
          </a:prstGeom>
          <a:noFill/>
        </p:spPr>
        <p:txBody>
          <a:bodyPr wrap="square" rtlCol="0">
            <a:spAutoFit/>
          </a:bodyPr>
          <a:lstStyle/>
          <a:p>
            <a:r>
              <a:rPr lang="en-US" altLang="ja-JP" sz="900" dirty="0" smtClean="0">
                <a:solidFill>
                  <a:schemeClr val="bg1"/>
                </a:solidFill>
                <a:latin typeface="Meiryo UI" panose="020B0604030504040204" pitchFamily="50" charset="-128"/>
                <a:ea typeface="Meiryo UI" panose="020B0604030504040204" pitchFamily="50" charset="-128"/>
              </a:rPr>
              <a:t>※</a:t>
            </a:r>
            <a:r>
              <a:rPr lang="ja-JP" altLang="en-US" sz="900" dirty="0" smtClean="0">
                <a:solidFill>
                  <a:schemeClr val="bg1"/>
                </a:solidFill>
                <a:latin typeface="Meiryo UI" panose="020B0604030504040204" pitchFamily="50" charset="-128"/>
                <a:ea typeface="Meiryo UI" panose="020B0604030504040204" pitchFamily="50" charset="-128"/>
              </a:rPr>
              <a:t>重症者数は、対応可能な軽症中等症</a:t>
            </a:r>
            <a:r>
              <a:rPr lang="ja-JP" altLang="en-US" sz="900" dirty="0">
                <a:solidFill>
                  <a:schemeClr val="bg1"/>
                </a:solidFill>
                <a:latin typeface="Meiryo UI" panose="020B0604030504040204" pitchFamily="50" charset="-128"/>
                <a:ea typeface="Meiryo UI" panose="020B0604030504040204" pitchFamily="50" charset="-128"/>
              </a:rPr>
              <a:t>患者受入</a:t>
            </a:r>
            <a:r>
              <a:rPr lang="ja-JP" altLang="en-US" sz="900" dirty="0" smtClean="0">
                <a:solidFill>
                  <a:schemeClr val="bg1"/>
                </a:solidFill>
                <a:latin typeface="Meiryo UI" panose="020B0604030504040204" pitchFamily="50" charset="-128"/>
                <a:ea typeface="Meiryo UI" panose="020B0604030504040204" pitchFamily="50" charset="-128"/>
              </a:rPr>
              <a:t>医療</a:t>
            </a:r>
            <a:endParaRPr lang="en-US" altLang="ja-JP" sz="900" dirty="0" smtClean="0">
              <a:solidFill>
                <a:schemeClr val="bg1"/>
              </a:solidFill>
              <a:latin typeface="Meiryo UI" panose="020B0604030504040204" pitchFamily="50" charset="-128"/>
              <a:ea typeface="Meiryo UI" panose="020B0604030504040204" pitchFamily="50" charset="-128"/>
            </a:endParaRPr>
          </a:p>
          <a:p>
            <a:r>
              <a:rPr lang="ja-JP" altLang="en-US" sz="900" dirty="0">
                <a:solidFill>
                  <a:schemeClr val="bg1"/>
                </a:solidFill>
                <a:latin typeface="Meiryo UI" panose="020B0604030504040204" pitchFamily="50" charset="-128"/>
                <a:ea typeface="Meiryo UI" panose="020B0604030504040204" pitchFamily="50" charset="-128"/>
              </a:rPr>
              <a:t>　</a:t>
            </a:r>
            <a:r>
              <a:rPr lang="ja-JP" altLang="en-US" sz="900" dirty="0" smtClean="0">
                <a:solidFill>
                  <a:schemeClr val="bg1"/>
                </a:solidFill>
                <a:latin typeface="Meiryo UI" panose="020B0604030504040204" pitchFamily="50" charset="-128"/>
                <a:ea typeface="Meiryo UI" panose="020B0604030504040204" pitchFamily="50" charset="-128"/>
              </a:rPr>
              <a:t> 機関</a:t>
            </a:r>
            <a:r>
              <a:rPr lang="ja-JP" altLang="en-US" sz="900" dirty="0">
                <a:solidFill>
                  <a:schemeClr val="bg1"/>
                </a:solidFill>
                <a:latin typeface="Meiryo UI" panose="020B0604030504040204" pitchFamily="50" charset="-128"/>
                <a:ea typeface="Meiryo UI" panose="020B0604030504040204" pitchFamily="50" charset="-128"/>
              </a:rPr>
              <a:t>等に</a:t>
            </a:r>
            <a:r>
              <a:rPr lang="ja-JP" altLang="en-US" sz="900" dirty="0" smtClean="0">
                <a:solidFill>
                  <a:schemeClr val="bg1"/>
                </a:solidFill>
                <a:latin typeface="Meiryo UI" panose="020B0604030504040204" pitchFamily="50" charset="-128"/>
                <a:ea typeface="Meiryo UI" panose="020B0604030504040204" pitchFamily="50" charset="-128"/>
              </a:rPr>
              <a:t>おいて治療継続</a:t>
            </a:r>
            <a:r>
              <a:rPr lang="ja-JP" altLang="en-US" sz="900" dirty="0">
                <a:solidFill>
                  <a:schemeClr val="bg1"/>
                </a:solidFill>
                <a:latin typeface="Meiryo UI" panose="020B0604030504040204" pitchFamily="50" charset="-128"/>
                <a:ea typeface="Meiryo UI" panose="020B0604030504040204" pitchFamily="50" charset="-128"/>
              </a:rPr>
              <a:t>を</a:t>
            </a:r>
            <a:r>
              <a:rPr lang="ja-JP" altLang="en-US" sz="900" dirty="0" smtClean="0">
                <a:solidFill>
                  <a:schemeClr val="bg1"/>
                </a:solidFill>
                <a:latin typeface="Meiryo UI" panose="020B0604030504040204" pitchFamily="50" charset="-128"/>
                <a:ea typeface="Meiryo UI" panose="020B0604030504040204" pitchFamily="50" charset="-128"/>
              </a:rPr>
              <a:t>している重症者を含む</a:t>
            </a:r>
            <a:r>
              <a:rPr lang="ja-JP" altLang="en-US" sz="900" dirty="0">
                <a:solidFill>
                  <a:schemeClr val="bg1"/>
                </a:solidFill>
                <a:latin typeface="Meiryo UI" panose="020B0604030504040204" pitchFamily="50" charset="-128"/>
                <a:ea typeface="Meiryo UI" panose="020B0604030504040204" pitchFamily="50" charset="-128"/>
              </a:rPr>
              <a:t>。</a:t>
            </a:r>
          </a:p>
        </p:txBody>
      </p:sp>
      <p:pic>
        <p:nvPicPr>
          <p:cNvPr id="11" name="図 10"/>
          <p:cNvPicPr>
            <a:picLocks noChangeAspect="1"/>
          </p:cNvPicPr>
          <p:nvPr/>
        </p:nvPicPr>
        <p:blipFill>
          <a:blip r:embed="rId6"/>
          <a:stretch>
            <a:fillRect/>
          </a:stretch>
        </p:blipFill>
        <p:spPr>
          <a:xfrm>
            <a:off x="2156315" y="1559887"/>
            <a:ext cx="2674437" cy="2200688"/>
          </a:xfrm>
          <a:prstGeom prst="rect">
            <a:avLst/>
          </a:prstGeom>
        </p:spPr>
      </p:pic>
      <p:pic>
        <p:nvPicPr>
          <p:cNvPr id="12" name="図 11"/>
          <p:cNvPicPr>
            <a:picLocks noChangeAspect="1"/>
          </p:cNvPicPr>
          <p:nvPr/>
        </p:nvPicPr>
        <p:blipFill>
          <a:blip r:embed="rId7"/>
          <a:stretch>
            <a:fillRect/>
          </a:stretch>
        </p:blipFill>
        <p:spPr>
          <a:xfrm>
            <a:off x="7083857" y="1531994"/>
            <a:ext cx="2719961" cy="2253426"/>
          </a:xfrm>
          <a:prstGeom prst="rect">
            <a:avLst/>
          </a:prstGeom>
        </p:spPr>
      </p:pic>
      <p:pic>
        <p:nvPicPr>
          <p:cNvPr id="17" name="図 16"/>
          <p:cNvPicPr>
            <a:picLocks noChangeAspect="1"/>
          </p:cNvPicPr>
          <p:nvPr/>
        </p:nvPicPr>
        <p:blipFill>
          <a:blip r:embed="rId8"/>
          <a:stretch>
            <a:fillRect/>
          </a:stretch>
        </p:blipFill>
        <p:spPr>
          <a:xfrm>
            <a:off x="5981962" y="4476669"/>
            <a:ext cx="2840982" cy="1975275"/>
          </a:xfrm>
          <a:prstGeom prst="rect">
            <a:avLst/>
          </a:prstGeom>
        </p:spPr>
      </p:pic>
      <p:pic>
        <p:nvPicPr>
          <p:cNvPr id="20" name="図 19"/>
          <p:cNvPicPr>
            <a:picLocks noChangeAspect="1"/>
          </p:cNvPicPr>
          <p:nvPr/>
        </p:nvPicPr>
        <p:blipFill>
          <a:blip r:embed="rId9"/>
          <a:stretch>
            <a:fillRect/>
          </a:stretch>
        </p:blipFill>
        <p:spPr>
          <a:xfrm>
            <a:off x="8980554" y="4820589"/>
            <a:ext cx="1579001" cy="1542422"/>
          </a:xfrm>
          <a:prstGeom prst="rect">
            <a:avLst/>
          </a:prstGeom>
        </p:spPr>
      </p:pic>
      <p:pic>
        <p:nvPicPr>
          <p:cNvPr id="8" name="図 7"/>
          <p:cNvPicPr>
            <a:picLocks noChangeAspect="1"/>
          </p:cNvPicPr>
          <p:nvPr/>
        </p:nvPicPr>
        <p:blipFill>
          <a:blip r:embed="rId10"/>
          <a:stretch>
            <a:fillRect/>
          </a:stretch>
        </p:blipFill>
        <p:spPr>
          <a:xfrm>
            <a:off x="7684516" y="4754056"/>
            <a:ext cx="1786283" cy="1646063"/>
          </a:xfrm>
          <a:prstGeom prst="rect">
            <a:avLst/>
          </a:prstGeom>
        </p:spPr>
      </p:pic>
    </p:spTree>
    <p:extLst>
      <p:ext uri="{BB962C8B-B14F-4D97-AF65-F5344CB8AC3E}">
        <p14:creationId xmlns:p14="http://schemas.microsoft.com/office/powerpoint/2010/main" val="2661054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smtClean="0"/>
              <a:t>１　入院・療養状況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2</a:t>
            </a:fld>
            <a:endParaRPr kumimoji="1" lang="ja-JP" altLang="en-US"/>
          </a:p>
        </p:txBody>
      </p:sp>
    </p:spTree>
    <p:extLst>
      <p:ext uri="{BB962C8B-B14F-4D97-AF65-F5344CB8AC3E}">
        <p14:creationId xmlns:p14="http://schemas.microsoft.com/office/powerpoint/2010/main" val="2601288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657162" y="998087"/>
            <a:ext cx="3800657" cy="5803765"/>
          </a:xfrm>
          <a:prstGeom prst="rect">
            <a:avLst/>
          </a:prstGeom>
          <a:noFill/>
          <a:ln w="50800">
            <a:solidFill>
              <a:srgbClr val="FF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7" name="正方形/長方形 6"/>
          <p:cNvSpPr/>
          <p:nvPr/>
        </p:nvSpPr>
        <p:spPr>
          <a:xfrm>
            <a:off x="-5378" y="0"/>
            <a:ext cx="12192000" cy="49038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latin typeface="UD デジタル 教科書体 NP-B" panose="02020700000000000000" pitchFamily="18" charset="-128"/>
                <a:ea typeface="UD デジタル 教科書体 NP-B" panose="02020700000000000000" pitchFamily="18" charset="-128"/>
              </a:rPr>
              <a:t>死亡例のまとめ（令和</a:t>
            </a:r>
            <a:r>
              <a:rPr lang="en-US" altLang="ja-JP" sz="2000" b="1" dirty="0" smtClean="0">
                <a:latin typeface="UD デジタル 教科書体 NP-B" panose="02020700000000000000" pitchFamily="18" charset="-128"/>
                <a:ea typeface="UD デジタル 教科書体 NP-B" panose="02020700000000000000" pitchFamily="18" charset="-128"/>
              </a:rPr>
              <a:t>3</a:t>
            </a:r>
            <a:r>
              <a:rPr lang="ja-JP" altLang="en-US" sz="2000" b="1" dirty="0" smtClean="0">
                <a:latin typeface="UD デジタル 教科書体 NP-B" panose="02020700000000000000" pitchFamily="18" charset="-128"/>
                <a:ea typeface="UD デジタル 教科書体 NP-B" panose="02020700000000000000" pitchFamily="18" charset="-128"/>
              </a:rPr>
              <a:t>年</a:t>
            </a:r>
            <a:r>
              <a:rPr lang="en-US" altLang="ja-JP" sz="2000" b="1" dirty="0">
                <a:latin typeface="UD デジタル 教科書体 NP-B" panose="02020700000000000000" pitchFamily="18" charset="-128"/>
                <a:ea typeface="UD デジタル 教科書体 NP-B" panose="02020700000000000000" pitchFamily="18" charset="-128"/>
              </a:rPr>
              <a:t>5</a:t>
            </a:r>
            <a:r>
              <a:rPr lang="ja-JP" altLang="en-US" sz="2000" b="1" dirty="0" smtClean="0">
                <a:latin typeface="UD デジタル 教科書体 NP-B" panose="02020700000000000000" pitchFamily="18" charset="-128"/>
                <a:ea typeface="UD デジタル 教科書体 NP-B" panose="02020700000000000000" pitchFamily="18" charset="-128"/>
              </a:rPr>
              <a:t>月</a:t>
            </a:r>
            <a:r>
              <a:rPr lang="en-US" altLang="ja-JP" sz="2000" b="1" dirty="0">
                <a:latin typeface="UD デジタル 教科書体 NP-B" panose="02020700000000000000" pitchFamily="18" charset="-128"/>
                <a:ea typeface="UD デジタル 教科書体 NP-B" panose="02020700000000000000" pitchFamily="18" charset="-128"/>
              </a:rPr>
              <a:t>19</a:t>
            </a:r>
            <a:r>
              <a:rPr lang="ja-JP" altLang="en-US" sz="2000" b="1" dirty="0" smtClean="0">
                <a:latin typeface="UD デジタル 教科書体 NP-B" panose="02020700000000000000" pitchFamily="18" charset="-128"/>
                <a:ea typeface="UD デジタル 教科書体 NP-B" panose="02020700000000000000" pitchFamily="18" charset="-128"/>
              </a:rPr>
              <a:t>日時点）</a:t>
            </a:r>
            <a:endParaRPr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p:cNvSpPr/>
          <p:nvPr/>
        </p:nvSpPr>
        <p:spPr>
          <a:xfrm>
            <a:off x="7511245" y="963397"/>
            <a:ext cx="2522338"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第四波（</a:t>
            </a:r>
            <a:r>
              <a:rPr lang="en-US" altLang="ja-JP" b="1" dirty="0" smtClean="0">
                <a:latin typeface="Meiryo UI" panose="020B0604030504040204" pitchFamily="50" charset="-128"/>
                <a:ea typeface="Meiryo UI" panose="020B0604030504040204" pitchFamily="50" charset="-128"/>
              </a:rPr>
              <a:t>3/1</a:t>
            </a:r>
            <a:r>
              <a:rPr lang="ja-JP" altLang="en-US" b="1" dirty="0">
                <a:latin typeface="Meiryo UI" panose="020B0604030504040204" pitchFamily="50" charset="-128"/>
                <a:ea typeface="Meiryo UI" panose="020B0604030504040204" pitchFamily="50" charset="-128"/>
              </a:rPr>
              <a:t>以降</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656953" y="2517516"/>
            <a:ext cx="3856094" cy="707886"/>
          </a:xfrm>
          <a:prstGeom prst="rect">
            <a:avLst/>
          </a:prstGeom>
          <a:noFill/>
        </p:spPr>
        <p:txBody>
          <a:bodyPr wrap="square" rtlCol="0">
            <a:spAutoFit/>
          </a:bodyPr>
          <a:lstStyle/>
          <a:p>
            <a:r>
              <a:rPr kumimoji="1" lang="ja-JP" altLang="en-US" sz="1000" b="1" dirty="0" smtClean="0"/>
              <a:t>■</a:t>
            </a:r>
            <a:r>
              <a:rPr lang="ja-JP" altLang="en-US" sz="1000" b="1" dirty="0" smtClean="0"/>
              <a:t>死亡</a:t>
            </a:r>
            <a:r>
              <a:rPr lang="ja-JP" altLang="en-US" sz="1000" b="1" dirty="0"/>
              <a:t>例</a:t>
            </a:r>
            <a:r>
              <a:rPr kumimoji="1" lang="ja-JP" altLang="en-US" sz="1000" b="1" dirty="0" smtClean="0"/>
              <a:t>の割合</a:t>
            </a:r>
            <a:endParaRPr kumimoji="1" lang="en-US" altLang="ja-JP" sz="1000" b="1" dirty="0" smtClean="0"/>
          </a:p>
          <a:p>
            <a:r>
              <a:rPr lang="ja-JP" altLang="en-US" sz="1000" dirty="0"/>
              <a:t>➀</a:t>
            </a:r>
            <a:r>
              <a:rPr kumimoji="1" lang="en-US" altLang="ja-JP" sz="1000" dirty="0" smtClean="0"/>
              <a:t>40</a:t>
            </a:r>
            <a:r>
              <a:rPr kumimoji="1" lang="ja-JP" altLang="en-US" sz="1000" dirty="0" smtClean="0"/>
              <a:t>代以上の陽性者に占める</a:t>
            </a:r>
            <a:r>
              <a:rPr lang="ja-JP" altLang="en-US" sz="1000" dirty="0" smtClean="0"/>
              <a:t>死亡例</a:t>
            </a:r>
            <a:r>
              <a:rPr kumimoji="1" lang="ja-JP" altLang="en-US" sz="1000" dirty="0" smtClean="0"/>
              <a:t>の割合：</a:t>
            </a:r>
            <a:r>
              <a:rPr lang="en-US" altLang="ja-JP" sz="1000" dirty="0"/>
              <a:t>3.4</a:t>
            </a:r>
            <a:r>
              <a:rPr kumimoji="1" lang="en-US" altLang="ja-JP" sz="1000" dirty="0" smtClean="0"/>
              <a:t>%(</a:t>
            </a:r>
            <a:r>
              <a:rPr lang="en-US" altLang="ja-JP" sz="1000" dirty="0" smtClean="0"/>
              <a:t>86</a:t>
            </a:r>
            <a:r>
              <a:rPr lang="en-US" altLang="ja-JP" sz="1000" dirty="0"/>
              <a:t>4</a:t>
            </a:r>
            <a:r>
              <a:rPr kumimoji="1" lang="en-US" altLang="ja-JP" sz="1000" dirty="0" smtClean="0"/>
              <a:t>/25,455)</a:t>
            </a:r>
          </a:p>
          <a:p>
            <a:r>
              <a:rPr lang="ja-JP" altLang="en-US" sz="1000" dirty="0" smtClean="0"/>
              <a:t>➁</a:t>
            </a:r>
            <a:r>
              <a:rPr lang="en-US" altLang="ja-JP" sz="1000" dirty="0" smtClean="0"/>
              <a:t>60</a:t>
            </a:r>
            <a:r>
              <a:rPr lang="ja-JP" altLang="en-US" sz="1000" dirty="0" smtClean="0"/>
              <a:t>代</a:t>
            </a:r>
            <a:r>
              <a:rPr lang="ja-JP" altLang="en-US" sz="1000" dirty="0"/>
              <a:t>以上</a:t>
            </a:r>
            <a:r>
              <a:rPr lang="ja-JP" altLang="en-US" sz="1000" dirty="0" smtClean="0"/>
              <a:t>の陽性者に占める死亡例の割合：</a:t>
            </a:r>
            <a:r>
              <a:rPr lang="en-US" altLang="ja-JP" sz="1000" dirty="0"/>
              <a:t>7.1</a:t>
            </a:r>
            <a:r>
              <a:rPr lang="en-US" altLang="ja-JP" sz="1000" dirty="0" smtClean="0"/>
              <a:t>%(81</a:t>
            </a:r>
            <a:r>
              <a:rPr lang="en-US" altLang="ja-JP" sz="1000" dirty="0"/>
              <a:t>1</a:t>
            </a:r>
            <a:r>
              <a:rPr lang="en-US" altLang="ja-JP" sz="1000" dirty="0" smtClean="0"/>
              <a:t>/11,390)</a:t>
            </a:r>
            <a:endParaRPr kumimoji="1" lang="en-US" altLang="ja-JP" sz="1000" dirty="0" smtClean="0"/>
          </a:p>
          <a:p>
            <a:r>
              <a:rPr lang="ja-JP" altLang="en-US" sz="1000" dirty="0"/>
              <a:t>③</a:t>
            </a:r>
            <a:r>
              <a:rPr lang="ja-JP" altLang="en-US" sz="1000" dirty="0" smtClean="0"/>
              <a:t>全陽性者数に占める死亡例の割合：</a:t>
            </a:r>
            <a:r>
              <a:rPr lang="en-US" altLang="ja-JP" sz="1000" dirty="0" smtClean="0"/>
              <a:t>1.8%(869/49,020)</a:t>
            </a:r>
          </a:p>
        </p:txBody>
      </p:sp>
      <p:sp>
        <p:nvSpPr>
          <p:cNvPr id="18" name="テキスト ボックス 17"/>
          <p:cNvSpPr txBox="1"/>
          <p:nvPr/>
        </p:nvSpPr>
        <p:spPr>
          <a:xfrm>
            <a:off x="8236882" y="4744277"/>
            <a:ext cx="2064869"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平均年齢：</a:t>
            </a:r>
            <a:r>
              <a:rPr lang="en-US" altLang="ja-JP" sz="700" dirty="0" smtClean="0">
                <a:latin typeface="Meiryo UI" panose="020B0604030504040204" pitchFamily="50" charset="-128"/>
                <a:ea typeface="Meiryo UI" panose="020B0604030504040204" pitchFamily="50" charset="-128"/>
              </a:rPr>
              <a:t>75.1</a:t>
            </a:r>
            <a:r>
              <a:rPr kumimoji="1" lang="ja-JP" altLang="en-US" sz="700" dirty="0" smtClean="0">
                <a:latin typeface="Meiryo UI" panose="020B0604030504040204" pitchFamily="50" charset="-128"/>
                <a:ea typeface="Meiryo UI" panose="020B0604030504040204" pitchFamily="50" charset="-128"/>
              </a:rPr>
              <a:t>歳</a:t>
            </a:r>
            <a:r>
              <a:rPr lang="ja-JP" altLang="en-US" sz="700" dirty="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60</a:t>
            </a:r>
            <a:r>
              <a:rPr lang="ja-JP" altLang="en-US" sz="700" dirty="0" smtClean="0">
                <a:latin typeface="Meiryo UI" panose="020B0604030504040204" pitchFamily="50" charset="-128"/>
                <a:ea typeface="Meiryo UI" panose="020B0604030504040204" pitchFamily="50" charset="-128"/>
              </a:rPr>
              <a:t>代</a:t>
            </a:r>
            <a:r>
              <a:rPr lang="ja-JP" altLang="en-US" sz="700" dirty="0">
                <a:latin typeface="Meiryo UI" panose="020B0604030504040204" pitchFamily="50" charset="-128"/>
                <a:ea typeface="Meiryo UI" panose="020B0604030504040204" pitchFamily="50" charset="-128"/>
              </a:rPr>
              <a:t>以上</a:t>
            </a:r>
            <a:r>
              <a:rPr lang="ja-JP" altLang="en-US" sz="700" dirty="0" smtClean="0">
                <a:latin typeface="Meiryo UI" panose="020B0604030504040204" pitchFamily="50" charset="-128"/>
                <a:ea typeface="Meiryo UI" panose="020B0604030504040204" pitchFamily="50" charset="-128"/>
              </a:rPr>
              <a:t>の割合：</a:t>
            </a:r>
            <a:r>
              <a:rPr lang="en-US" altLang="ja-JP" sz="700" dirty="0" smtClean="0">
                <a:latin typeface="Meiryo UI" panose="020B0604030504040204" pitchFamily="50" charset="-128"/>
                <a:ea typeface="Meiryo UI" panose="020B0604030504040204" pitchFamily="50" charset="-128"/>
              </a:rPr>
              <a:t>93.3%</a:t>
            </a:r>
          </a:p>
        </p:txBody>
      </p:sp>
      <p:sp>
        <p:nvSpPr>
          <p:cNvPr id="4" name="スライド番号プレースホルダー 3"/>
          <p:cNvSpPr>
            <a:spLocks noGrp="1"/>
          </p:cNvSpPr>
          <p:nvPr>
            <p:ph type="sldNum" sz="quarter" idx="12"/>
          </p:nvPr>
        </p:nvSpPr>
        <p:spPr>
          <a:xfrm>
            <a:off x="9500490" y="6312915"/>
            <a:ext cx="2671509" cy="396671"/>
          </a:xfrm>
        </p:spPr>
        <p:txBody>
          <a:bodyPr/>
          <a:lstStyle/>
          <a:p>
            <a:fld id="{F216AE56-EAD3-4706-B860-3EC2C2952B40}" type="slidenum">
              <a:rPr kumimoji="1" lang="ja-JP" altLang="en-US" smtClean="0"/>
              <a:t>20</a:t>
            </a:fld>
            <a:endParaRPr kumimoji="1" lang="ja-JP" altLang="en-US" dirty="0"/>
          </a:p>
        </p:txBody>
      </p:sp>
      <p:grpSp>
        <p:nvGrpSpPr>
          <p:cNvPr id="3" name="グループ化 2"/>
          <p:cNvGrpSpPr/>
          <p:nvPr/>
        </p:nvGrpSpPr>
        <p:grpSpPr>
          <a:xfrm>
            <a:off x="1584960" y="976465"/>
            <a:ext cx="3983768" cy="5822047"/>
            <a:chOff x="187686" y="815127"/>
            <a:chExt cx="3925236" cy="5894458"/>
          </a:xfrm>
        </p:grpSpPr>
        <p:sp>
          <p:nvSpPr>
            <p:cNvPr id="19" name="正方形/長方形 18"/>
            <p:cNvSpPr/>
            <p:nvPr/>
          </p:nvSpPr>
          <p:spPr>
            <a:xfrm>
              <a:off x="187686" y="837138"/>
              <a:ext cx="3828194" cy="5872447"/>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22" name="正方形/長方形 21"/>
            <p:cNvSpPr/>
            <p:nvPr/>
          </p:nvSpPr>
          <p:spPr>
            <a:xfrm>
              <a:off x="655541" y="815127"/>
              <a:ext cx="3182182"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第三波（</a:t>
              </a:r>
              <a:r>
                <a:rPr lang="en-US" altLang="ja-JP" b="1" dirty="0" smtClean="0">
                  <a:latin typeface="Meiryo UI" panose="020B0604030504040204" pitchFamily="50" charset="-128"/>
                  <a:ea typeface="Meiryo UI" panose="020B0604030504040204" pitchFamily="50" charset="-128"/>
                </a:rPr>
                <a:t>10/10</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2/28</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18907" y="2453270"/>
              <a:ext cx="3894015" cy="707886"/>
            </a:xfrm>
            <a:prstGeom prst="rect">
              <a:avLst/>
            </a:prstGeom>
            <a:noFill/>
          </p:spPr>
          <p:txBody>
            <a:bodyPr wrap="none" rtlCol="0">
              <a:spAutoFit/>
            </a:bodyPr>
            <a:lstStyle/>
            <a:p>
              <a:r>
                <a:rPr kumimoji="1" lang="ja-JP" altLang="en-US" sz="1000" b="1" dirty="0" smtClean="0"/>
                <a:t>■</a:t>
              </a:r>
              <a:r>
                <a:rPr lang="ja-JP" altLang="en-US" sz="1000" b="1" dirty="0" smtClean="0"/>
                <a:t>死亡例</a:t>
              </a:r>
              <a:r>
                <a:rPr kumimoji="1" lang="ja-JP" altLang="en-US" sz="1000" b="1" dirty="0" smtClean="0"/>
                <a:t>の割合</a:t>
              </a:r>
              <a:endParaRPr kumimoji="1" lang="en-US" altLang="ja-JP" sz="1000" b="1" dirty="0" smtClean="0"/>
            </a:p>
            <a:p>
              <a:r>
                <a:rPr lang="ja-JP" altLang="en-US" sz="1000" dirty="0" smtClean="0"/>
                <a:t>➀</a:t>
              </a:r>
              <a:r>
                <a:rPr kumimoji="1" lang="en-US" altLang="ja-JP" sz="1000" dirty="0" smtClean="0"/>
                <a:t>40</a:t>
              </a:r>
              <a:r>
                <a:rPr kumimoji="1" lang="ja-JP" altLang="en-US" sz="1000" dirty="0" smtClean="0"/>
                <a:t>代以上の陽性者に占める</a:t>
              </a:r>
              <a:r>
                <a:rPr lang="ja-JP" altLang="en-US" sz="1000" dirty="0" smtClean="0"/>
                <a:t>死亡</a:t>
              </a:r>
              <a:r>
                <a:rPr lang="ja-JP" altLang="en-US" sz="1000" dirty="0"/>
                <a:t>例</a:t>
              </a:r>
              <a:r>
                <a:rPr kumimoji="1" lang="ja-JP" altLang="en-US" sz="1000" dirty="0" smtClean="0"/>
                <a:t>の割合：</a:t>
              </a:r>
              <a:r>
                <a:rPr lang="en-US" altLang="ja-JP" sz="1000" dirty="0"/>
                <a:t>4.5</a:t>
              </a:r>
              <a:r>
                <a:rPr kumimoji="1" lang="en-US" altLang="ja-JP" sz="1000" dirty="0" smtClean="0"/>
                <a:t>% (</a:t>
              </a:r>
              <a:r>
                <a:rPr lang="en-US" altLang="ja-JP" sz="1000" dirty="0" smtClean="0"/>
                <a:t>937</a:t>
              </a:r>
              <a:r>
                <a:rPr kumimoji="1" lang="en-US" altLang="ja-JP" sz="1000" dirty="0" smtClean="0"/>
                <a:t>/20,628)</a:t>
              </a:r>
            </a:p>
            <a:p>
              <a:r>
                <a:rPr lang="ja-JP" altLang="en-US" sz="1000" dirty="0" smtClean="0"/>
                <a:t>➁</a:t>
              </a:r>
              <a:r>
                <a:rPr lang="en-US" altLang="ja-JP" sz="1000" dirty="0" smtClean="0"/>
                <a:t>60</a:t>
              </a:r>
              <a:r>
                <a:rPr lang="ja-JP" altLang="en-US" sz="1000" dirty="0" smtClean="0"/>
                <a:t>代</a:t>
              </a:r>
              <a:r>
                <a:rPr lang="ja-JP" altLang="en-US" sz="1000" dirty="0"/>
                <a:t>以上</a:t>
              </a:r>
              <a:r>
                <a:rPr lang="ja-JP" altLang="en-US" sz="1000" dirty="0" smtClean="0"/>
                <a:t>の陽性者に占める死亡</a:t>
              </a:r>
              <a:r>
                <a:rPr lang="ja-JP" altLang="en-US" sz="1000" dirty="0"/>
                <a:t>例</a:t>
              </a:r>
              <a:r>
                <a:rPr lang="ja-JP" altLang="en-US" sz="1000" dirty="0" smtClean="0"/>
                <a:t>の割合：</a:t>
              </a:r>
              <a:r>
                <a:rPr lang="en-US" altLang="ja-JP" sz="1000" dirty="0" smtClean="0"/>
                <a:t>8.5%(92</a:t>
              </a:r>
              <a:r>
                <a:rPr lang="en-US" altLang="ja-JP" sz="1000" dirty="0"/>
                <a:t>0</a:t>
              </a:r>
              <a:r>
                <a:rPr lang="en-US" altLang="ja-JP" sz="1000" dirty="0" smtClean="0"/>
                <a:t>/10,783)</a:t>
              </a:r>
              <a:endParaRPr kumimoji="1" lang="en-US" altLang="ja-JP" sz="1000" dirty="0" smtClean="0"/>
            </a:p>
            <a:p>
              <a:r>
                <a:rPr lang="ja-JP" altLang="en-US" sz="1000" dirty="0"/>
                <a:t>③</a:t>
              </a:r>
              <a:r>
                <a:rPr lang="ja-JP" altLang="en-US" sz="1000" dirty="0" smtClean="0"/>
                <a:t>全陽性者数に占める死亡例の割合：</a:t>
              </a:r>
              <a:r>
                <a:rPr lang="en-US" altLang="ja-JP" sz="1000" dirty="0"/>
                <a:t>2.6</a:t>
              </a:r>
              <a:r>
                <a:rPr lang="en-US" altLang="ja-JP" sz="1000" dirty="0" smtClean="0"/>
                <a:t>%(938/36,065)</a:t>
              </a:r>
            </a:p>
          </p:txBody>
        </p:sp>
        <p:sp>
          <p:nvSpPr>
            <p:cNvPr id="27" name="テキスト ボックス 26"/>
            <p:cNvSpPr txBox="1"/>
            <p:nvPr/>
          </p:nvSpPr>
          <p:spPr>
            <a:xfrm>
              <a:off x="1981836" y="4883089"/>
              <a:ext cx="2000869" cy="200055"/>
            </a:xfrm>
            <a:prstGeom prst="rect">
              <a:avLst/>
            </a:prstGeom>
            <a:noFill/>
          </p:spPr>
          <p:txBody>
            <a:bodyPr wrap="none" rtlCol="0">
              <a:spAutoFit/>
            </a:bodyPr>
            <a:lstStyle/>
            <a:p>
              <a:r>
                <a:rPr kumimoji="1" lang="ja-JP" altLang="en-US" sz="700" dirty="0" smtClean="0">
                  <a:latin typeface="Meiryo UI" panose="020B0604030504040204" pitchFamily="50" charset="-128"/>
                  <a:ea typeface="Meiryo UI" panose="020B0604030504040204" pitchFamily="50" charset="-128"/>
                </a:rPr>
                <a:t>平均年齢：</a:t>
              </a:r>
              <a:r>
                <a:rPr lang="en-US" altLang="ja-JP" sz="700" dirty="0">
                  <a:latin typeface="Meiryo UI" panose="020B0604030504040204" pitchFamily="50" charset="-128"/>
                  <a:ea typeface="Meiryo UI" panose="020B0604030504040204" pitchFamily="50" charset="-128"/>
                </a:rPr>
                <a:t>78.0</a:t>
              </a:r>
              <a:r>
                <a:rPr kumimoji="1" lang="ja-JP" altLang="en-US" sz="700" dirty="0" smtClean="0">
                  <a:latin typeface="Meiryo UI" panose="020B0604030504040204" pitchFamily="50" charset="-128"/>
                  <a:ea typeface="Meiryo UI" panose="020B0604030504040204" pitchFamily="50" charset="-128"/>
                </a:rPr>
                <a:t>歳</a:t>
              </a:r>
              <a:r>
                <a:rPr lang="ja-JP" altLang="en-US" sz="700" dirty="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60</a:t>
              </a:r>
              <a:r>
                <a:rPr lang="ja-JP" altLang="en-US" sz="700" dirty="0" smtClean="0">
                  <a:latin typeface="Meiryo UI" panose="020B0604030504040204" pitchFamily="50" charset="-128"/>
                  <a:ea typeface="Meiryo UI" panose="020B0604030504040204" pitchFamily="50" charset="-128"/>
                </a:rPr>
                <a:t>代</a:t>
              </a:r>
              <a:r>
                <a:rPr lang="ja-JP" altLang="en-US" sz="700" dirty="0">
                  <a:latin typeface="Meiryo UI" panose="020B0604030504040204" pitchFamily="50" charset="-128"/>
                  <a:ea typeface="Meiryo UI" panose="020B0604030504040204" pitchFamily="50" charset="-128"/>
                </a:rPr>
                <a:t>以上</a:t>
              </a:r>
              <a:r>
                <a:rPr lang="ja-JP" altLang="en-US" sz="700" dirty="0" smtClean="0">
                  <a:latin typeface="Meiryo UI" panose="020B0604030504040204" pitchFamily="50" charset="-128"/>
                  <a:ea typeface="Meiryo UI" panose="020B0604030504040204" pitchFamily="50" charset="-128"/>
                </a:rPr>
                <a:t>の割合：</a:t>
              </a:r>
              <a:r>
                <a:rPr lang="en-US" altLang="ja-JP" sz="700" dirty="0">
                  <a:latin typeface="Meiryo UI" panose="020B0604030504040204" pitchFamily="50" charset="-128"/>
                  <a:ea typeface="Meiryo UI" panose="020B0604030504040204" pitchFamily="50" charset="-128"/>
                </a:rPr>
                <a:t>98.1</a:t>
              </a:r>
              <a:r>
                <a:rPr lang="en-US" altLang="ja-JP" sz="700" dirty="0" smtClean="0">
                  <a:latin typeface="Meiryo UI" panose="020B0604030504040204" pitchFamily="50" charset="-128"/>
                  <a:ea typeface="Meiryo UI" panose="020B0604030504040204" pitchFamily="50" charset="-128"/>
                </a:rPr>
                <a:t>%</a:t>
              </a:r>
            </a:p>
          </p:txBody>
        </p:sp>
        <p:pic>
          <p:nvPicPr>
            <p:cNvPr id="25" name="図 24"/>
            <p:cNvPicPr>
              <a:picLocks noChangeAspect="1"/>
            </p:cNvPicPr>
            <p:nvPr/>
          </p:nvPicPr>
          <p:blipFill>
            <a:blip r:embed="rId3"/>
            <a:stretch>
              <a:fillRect/>
            </a:stretch>
          </p:blipFill>
          <p:spPr>
            <a:xfrm>
              <a:off x="933767" y="5032355"/>
              <a:ext cx="1904662" cy="1639966"/>
            </a:xfrm>
            <a:prstGeom prst="rect">
              <a:avLst/>
            </a:prstGeom>
          </p:spPr>
        </p:pic>
      </p:grpSp>
      <p:sp>
        <p:nvSpPr>
          <p:cNvPr id="20" name="テキスト ボックス 19"/>
          <p:cNvSpPr txBox="1"/>
          <p:nvPr/>
        </p:nvSpPr>
        <p:spPr>
          <a:xfrm>
            <a:off x="6656953" y="6404361"/>
            <a:ext cx="4373917" cy="415498"/>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死亡率は５月</a:t>
            </a:r>
            <a:r>
              <a:rPr lang="en-US" altLang="ja-JP" sz="1050" dirty="0">
                <a:latin typeface="Meiryo UI" panose="020B0604030504040204" pitchFamily="50" charset="-128"/>
                <a:ea typeface="Meiryo UI" panose="020B0604030504040204" pitchFamily="50" charset="-128"/>
              </a:rPr>
              <a:t>19</a:t>
            </a:r>
            <a:r>
              <a:rPr lang="ja-JP" altLang="en-US" sz="1050" dirty="0">
                <a:latin typeface="Meiryo UI" panose="020B0604030504040204" pitchFamily="50" charset="-128"/>
                <a:ea typeface="Meiryo UI" panose="020B0604030504040204" pitchFamily="50" charset="-128"/>
              </a:rPr>
              <a:t>日時点までの</a:t>
            </a:r>
            <a:r>
              <a:rPr lang="ja-JP" altLang="en-US" sz="1050" dirty="0" smtClean="0">
                <a:latin typeface="Meiryo UI" panose="020B0604030504040204" pitchFamily="50" charset="-128"/>
                <a:ea typeface="Meiryo UI" panose="020B0604030504040204" pitchFamily="50" charset="-128"/>
              </a:rPr>
              <a:t>死亡者数に</a:t>
            </a:r>
            <a:r>
              <a:rPr lang="ja-JP" altLang="en-US" sz="1050" dirty="0">
                <a:latin typeface="Meiryo UI" panose="020B0604030504040204" pitchFamily="50" charset="-128"/>
                <a:ea typeface="Meiryo UI" panose="020B0604030504040204" pitchFamily="50" charset="-128"/>
              </a:rPr>
              <a:t>基づく</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今後</a:t>
            </a:r>
            <a:r>
              <a:rPr lang="ja-JP" altLang="en-US" sz="1050" dirty="0">
                <a:latin typeface="Meiryo UI" panose="020B0604030504040204" pitchFamily="50" charset="-128"/>
                <a:ea typeface="Meiryo UI" panose="020B0604030504040204" pitchFamily="50" charset="-128"/>
              </a:rPr>
              <a:t>、死亡者数・新規</a:t>
            </a:r>
            <a:r>
              <a:rPr lang="ja-JP" altLang="en-US" sz="1050" dirty="0" smtClean="0">
                <a:latin typeface="Meiryo UI" panose="020B0604030504040204" pitchFamily="50" charset="-128"/>
                <a:ea typeface="Meiryo UI" panose="020B0604030504040204" pitchFamily="50" charset="-128"/>
              </a:rPr>
              <a:t>陽性者数</a:t>
            </a:r>
            <a:r>
              <a:rPr lang="ja-JP" altLang="en-US" sz="1050" dirty="0">
                <a:latin typeface="Meiryo UI" panose="020B0604030504040204" pitchFamily="50" charset="-128"/>
                <a:ea typeface="Meiryo UI" panose="020B0604030504040204" pitchFamily="50" charset="-128"/>
              </a:rPr>
              <a:t>の推移により変動</a:t>
            </a:r>
          </a:p>
        </p:txBody>
      </p:sp>
      <p:pic>
        <p:nvPicPr>
          <p:cNvPr id="5" name="図 4"/>
          <p:cNvPicPr>
            <a:picLocks noChangeAspect="1"/>
          </p:cNvPicPr>
          <p:nvPr/>
        </p:nvPicPr>
        <p:blipFill>
          <a:blip r:embed="rId4"/>
          <a:stretch>
            <a:fillRect/>
          </a:stretch>
        </p:blipFill>
        <p:spPr>
          <a:xfrm>
            <a:off x="2017173" y="3185240"/>
            <a:ext cx="2611099" cy="1843856"/>
          </a:xfrm>
          <a:prstGeom prst="rect">
            <a:avLst/>
          </a:prstGeom>
        </p:spPr>
      </p:pic>
      <p:pic>
        <p:nvPicPr>
          <p:cNvPr id="8" name="図 7"/>
          <p:cNvPicPr>
            <a:picLocks noChangeAspect="1"/>
          </p:cNvPicPr>
          <p:nvPr/>
        </p:nvPicPr>
        <p:blipFill>
          <a:blip r:embed="rId5"/>
          <a:stretch>
            <a:fillRect/>
          </a:stretch>
        </p:blipFill>
        <p:spPr>
          <a:xfrm>
            <a:off x="1944026" y="1304640"/>
            <a:ext cx="3063423" cy="1297185"/>
          </a:xfrm>
          <a:prstGeom prst="rect">
            <a:avLst/>
          </a:prstGeom>
        </p:spPr>
      </p:pic>
      <p:pic>
        <p:nvPicPr>
          <p:cNvPr id="10" name="図 9"/>
          <p:cNvPicPr>
            <a:picLocks noChangeAspect="1"/>
          </p:cNvPicPr>
          <p:nvPr/>
        </p:nvPicPr>
        <p:blipFill>
          <a:blip r:embed="rId6"/>
          <a:stretch>
            <a:fillRect/>
          </a:stretch>
        </p:blipFill>
        <p:spPr>
          <a:xfrm>
            <a:off x="7081396" y="1269922"/>
            <a:ext cx="2952187" cy="1267628"/>
          </a:xfrm>
          <a:prstGeom prst="rect">
            <a:avLst/>
          </a:prstGeom>
        </p:spPr>
      </p:pic>
      <p:pic>
        <p:nvPicPr>
          <p:cNvPr id="11" name="図 10"/>
          <p:cNvPicPr>
            <a:picLocks noChangeAspect="1"/>
          </p:cNvPicPr>
          <p:nvPr/>
        </p:nvPicPr>
        <p:blipFill>
          <a:blip r:embed="rId7"/>
          <a:stretch>
            <a:fillRect/>
          </a:stretch>
        </p:blipFill>
        <p:spPr>
          <a:xfrm>
            <a:off x="6921659" y="3146143"/>
            <a:ext cx="2827659" cy="1695358"/>
          </a:xfrm>
          <a:prstGeom prst="rect">
            <a:avLst/>
          </a:prstGeom>
        </p:spPr>
      </p:pic>
      <p:pic>
        <p:nvPicPr>
          <p:cNvPr id="16" name="図 15"/>
          <p:cNvPicPr>
            <a:picLocks noChangeAspect="1"/>
          </p:cNvPicPr>
          <p:nvPr/>
        </p:nvPicPr>
        <p:blipFill>
          <a:blip r:embed="rId8"/>
          <a:stretch>
            <a:fillRect/>
          </a:stretch>
        </p:blipFill>
        <p:spPr>
          <a:xfrm>
            <a:off x="7603159" y="5006925"/>
            <a:ext cx="1834495" cy="1508918"/>
          </a:xfrm>
          <a:prstGeom prst="rect">
            <a:avLst/>
          </a:prstGeom>
        </p:spPr>
      </p:pic>
      <p:sp>
        <p:nvSpPr>
          <p:cNvPr id="21" name="正方形/長方形 20">
            <a:extLst>
              <a:ext uri="{FF2B5EF4-FFF2-40B4-BE49-F238E27FC236}">
                <a16:creationId xmlns:a16="http://schemas.microsoft.com/office/drawing/2014/main" id="{FC024533-669C-48B1-82E7-C27042384F7F}"/>
              </a:ext>
            </a:extLst>
          </p:cNvPr>
          <p:cNvSpPr/>
          <p:nvPr/>
        </p:nvSpPr>
        <p:spPr>
          <a:xfrm>
            <a:off x="0" y="486082"/>
            <a:ext cx="12192000" cy="4237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第三波と比べ、死亡者数に占める</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代以下の割合が</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6.7</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％（第三波　</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1.9</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％）と大きい。</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309133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48800" y="6492875"/>
            <a:ext cx="2743200" cy="365125"/>
          </a:xfrm>
        </p:spPr>
        <p:txBody>
          <a:bodyPr/>
          <a:lstStyle/>
          <a:p>
            <a:fld id="{F216AE56-EAD3-4706-B860-3EC2C2952B40}" type="slidenum">
              <a:rPr kumimoji="1" lang="ja-JP" altLang="en-US" smtClean="0"/>
              <a:t>21</a:t>
            </a:fld>
            <a:endParaRPr kumimoji="1" lang="ja-JP" altLang="en-US"/>
          </a:p>
        </p:txBody>
      </p:sp>
      <p:sp>
        <p:nvSpPr>
          <p:cNvPr id="7" name="正方形/長方形 6"/>
          <p:cNvSpPr/>
          <p:nvPr/>
        </p:nvSpPr>
        <p:spPr>
          <a:xfrm>
            <a:off x="-5378" y="0"/>
            <a:ext cx="12192000" cy="49038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latin typeface="UD デジタル 教科書体 NP-B" panose="02020700000000000000" pitchFamily="18" charset="-128"/>
                <a:ea typeface="UD デジタル 教科書体 NP-B" panose="02020700000000000000" pitchFamily="18" charset="-128"/>
              </a:rPr>
              <a:t>死亡日別の死亡者数（令和</a:t>
            </a:r>
            <a:r>
              <a:rPr lang="en-US" altLang="ja-JP" sz="2000" b="1" dirty="0" smtClean="0">
                <a:latin typeface="UD デジタル 教科書体 NP-B" panose="02020700000000000000" pitchFamily="18" charset="-128"/>
                <a:ea typeface="UD デジタル 教科書体 NP-B" panose="02020700000000000000" pitchFamily="18" charset="-128"/>
              </a:rPr>
              <a:t>3</a:t>
            </a:r>
            <a:r>
              <a:rPr lang="ja-JP" altLang="en-US" sz="2000" b="1" dirty="0" smtClean="0">
                <a:latin typeface="UD デジタル 教科書体 NP-B" panose="02020700000000000000" pitchFamily="18" charset="-128"/>
                <a:ea typeface="UD デジタル 教科書体 NP-B" panose="02020700000000000000" pitchFamily="18" charset="-128"/>
              </a:rPr>
              <a:t>年</a:t>
            </a:r>
            <a:r>
              <a:rPr lang="en-US" altLang="ja-JP" sz="2000" b="1" dirty="0">
                <a:latin typeface="UD デジタル 教科書体 NP-B" panose="02020700000000000000" pitchFamily="18" charset="-128"/>
                <a:ea typeface="UD デジタル 教科書体 NP-B" panose="02020700000000000000" pitchFamily="18" charset="-128"/>
              </a:rPr>
              <a:t>5</a:t>
            </a:r>
            <a:r>
              <a:rPr lang="ja-JP" altLang="en-US" sz="2000" b="1" dirty="0" smtClean="0">
                <a:latin typeface="UD デジタル 教科書体 NP-B" panose="02020700000000000000" pitchFamily="18" charset="-128"/>
                <a:ea typeface="UD デジタル 教科書体 NP-B" panose="02020700000000000000" pitchFamily="18" charset="-128"/>
              </a:rPr>
              <a:t>月</a:t>
            </a:r>
            <a:r>
              <a:rPr lang="en-US" altLang="ja-JP" sz="2000" b="1" dirty="0">
                <a:latin typeface="UD デジタル 教科書体 NP-B" panose="02020700000000000000" pitchFamily="18" charset="-128"/>
                <a:ea typeface="UD デジタル 教科書体 NP-B" panose="02020700000000000000" pitchFamily="18" charset="-128"/>
              </a:rPr>
              <a:t>19</a:t>
            </a:r>
            <a:r>
              <a:rPr lang="ja-JP" altLang="en-US" sz="2000" b="1" dirty="0" smtClean="0">
                <a:latin typeface="UD デジタル 教科書体 NP-B" panose="02020700000000000000" pitchFamily="18" charset="-128"/>
                <a:ea typeface="UD デジタル 教科書体 NP-B" panose="02020700000000000000" pitchFamily="18" charset="-128"/>
              </a:rPr>
              <a:t>日時点）</a:t>
            </a:r>
            <a:endParaRPr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1054136" y="899679"/>
            <a:ext cx="2446986" cy="261610"/>
          </a:xfrm>
          <a:prstGeom prst="rect">
            <a:avLst/>
          </a:prstGeom>
          <a:noFill/>
        </p:spPr>
        <p:txBody>
          <a:bodyPr wrap="square" rtlCol="0">
            <a:spAutoFit/>
          </a:bodyPr>
          <a:lstStyle/>
          <a:p>
            <a:r>
              <a:rPr lang="ja-JP" altLang="en-US" sz="1050" dirty="0" smtClean="0"/>
              <a:t>新規陽性者とし</a:t>
            </a:r>
            <a:r>
              <a:rPr lang="ja-JP" altLang="en-US" sz="1050" dirty="0"/>
              <a:t>て</a:t>
            </a:r>
            <a:r>
              <a:rPr lang="ja-JP" altLang="en-US" sz="1050" dirty="0" smtClean="0"/>
              <a:t>報道提供した</a:t>
            </a:r>
            <a:r>
              <a:rPr lang="ja-JP" altLang="en-US" sz="1050" dirty="0"/>
              <a:t>日</a:t>
            </a:r>
            <a:endParaRPr kumimoji="1" lang="ja-JP" altLang="en-US" sz="1050" dirty="0"/>
          </a:p>
        </p:txBody>
      </p:sp>
      <p:sp>
        <p:nvSpPr>
          <p:cNvPr id="3" name="テキスト ボックス 2"/>
          <p:cNvSpPr txBox="1"/>
          <p:nvPr/>
        </p:nvSpPr>
        <p:spPr>
          <a:xfrm>
            <a:off x="2682240" y="2545080"/>
            <a:ext cx="1950720"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11</a:t>
            </a:r>
            <a:r>
              <a:rPr kumimoji="1" lang="ja-JP" altLang="en-US" sz="900" dirty="0" smtClean="0">
                <a:latin typeface="Meiryo UI" panose="020B0604030504040204" pitchFamily="50" charset="-128"/>
                <a:ea typeface="Meiryo UI" panose="020B0604030504040204" pitchFamily="50" charset="-128"/>
              </a:rPr>
              <a:t>日間）</a:t>
            </a:r>
            <a:endParaRPr kumimoji="1" lang="ja-JP" altLang="en-US" sz="9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242804" y="719463"/>
            <a:ext cx="11949196" cy="5773412"/>
          </a:xfrm>
          <a:prstGeom prst="rect">
            <a:avLst/>
          </a:prstGeom>
        </p:spPr>
      </p:pic>
    </p:spTree>
    <p:extLst>
      <p:ext uri="{BB962C8B-B14F-4D97-AF65-F5344CB8AC3E}">
        <p14:creationId xmlns:p14="http://schemas.microsoft.com/office/powerpoint/2010/main" val="389799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97271" y="3316933"/>
            <a:ext cx="2975106" cy="3505504"/>
          </a:xfrm>
          <a:prstGeom prst="rect">
            <a:avLst/>
          </a:prstGeom>
        </p:spPr>
      </p:pic>
      <p:sp>
        <p:nvSpPr>
          <p:cNvPr id="3" name="正方形/長方形 2">
            <a:extLst>
              <a:ext uri="{FF2B5EF4-FFF2-40B4-BE49-F238E27FC236}">
                <a16:creationId xmlns:a16="http://schemas.microsoft.com/office/drawing/2014/main" id="{19A4B9F2-9BFE-4A54-BFF8-6DE358A35303}"/>
              </a:ext>
            </a:extLst>
          </p:cNvPr>
          <p:cNvSpPr/>
          <p:nvPr/>
        </p:nvSpPr>
        <p:spPr>
          <a:xfrm>
            <a:off x="-4371"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新規陽性者数と入院・</a:t>
            </a:r>
            <a:r>
              <a:rPr lang="ja-JP" altLang="en-US" sz="2400" b="1" dirty="0">
                <a:latin typeface="UD デジタル 教科書体 NK-B" panose="02020700000000000000" pitchFamily="18" charset="-128"/>
                <a:ea typeface="UD デジタル 教科書体 NK-B" panose="02020700000000000000" pitchFamily="18" charset="-128"/>
              </a:rPr>
              <a:t>療養者数</a:t>
            </a:r>
            <a:r>
              <a:rPr lang="ja-JP" altLang="en-US" sz="2400" b="1" dirty="0" smtClean="0">
                <a:latin typeface="UD デジタル 教科書体 NK-B" panose="02020700000000000000" pitchFamily="18" charset="-128"/>
                <a:ea typeface="UD デジタル 教科書体 NK-B" panose="02020700000000000000" pitchFamily="18" charset="-128"/>
              </a:rPr>
              <a:t>（５月</a:t>
            </a:r>
            <a:r>
              <a:rPr lang="en-US" altLang="ja-JP" sz="2400" b="1" smtClean="0">
                <a:latin typeface="UD デジタル 教科書体 NK-B" panose="02020700000000000000" pitchFamily="18" charset="-128"/>
                <a:ea typeface="UD デジタル 教科書体 NK-B" panose="02020700000000000000" pitchFamily="18" charset="-128"/>
              </a:rPr>
              <a:t>24</a:t>
            </a:r>
            <a:r>
              <a:rPr lang="ja-JP" altLang="en-US" sz="2400" b="1" smtClean="0">
                <a:latin typeface="UD デジタル 教科書体 NK-B" panose="02020700000000000000" pitchFamily="18" charset="-128"/>
                <a:ea typeface="UD デジタル 教科書体 NK-B" panose="02020700000000000000" pitchFamily="18" charset="-128"/>
              </a:rPr>
              <a:t>日</a:t>
            </a:r>
            <a:r>
              <a:rPr lang="ja-JP" altLang="en-US" sz="2400" b="1" dirty="0">
                <a:latin typeface="UD デジタル 教科書体 NK-B" panose="02020700000000000000" pitchFamily="18" charset="-128"/>
                <a:ea typeface="UD デジタル 教科書体 NK-B" panose="02020700000000000000" pitchFamily="18" charset="-128"/>
              </a:rPr>
              <a:t>時点</a:t>
            </a:r>
            <a:r>
              <a:rPr lang="ja-JP" altLang="en-US" sz="2400" b="1" dirty="0" smtClean="0">
                <a:latin typeface="UD デジタル 教科書体 NK-B" panose="02020700000000000000" pitchFamily="18" charset="-128"/>
                <a:ea typeface="UD デジタル 教科書体 NK-B" panose="02020700000000000000" pitchFamily="18" charset="-128"/>
              </a:rPr>
              <a:t>）</a:t>
            </a:r>
            <a:endParaRPr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512431" y="6573080"/>
            <a:ext cx="2743200" cy="365125"/>
          </a:xfrm>
        </p:spPr>
        <p:txBody>
          <a:bodyPr/>
          <a:lstStyle/>
          <a:p>
            <a:fld id="{0B62D5CB-8769-475A-9BC8-A2F17E2F558B}" type="slidenum">
              <a:rPr kumimoji="1" lang="ja-JP" altLang="en-US" smtClean="0"/>
              <a:t>3</a:t>
            </a:fld>
            <a:endParaRPr kumimoji="1" lang="ja-JP" altLang="en-US" dirty="0"/>
          </a:p>
        </p:txBody>
      </p:sp>
      <p:sp>
        <p:nvSpPr>
          <p:cNvPr id="14" name="テキスト ボックス 13"/>
          <p:cNvSpPr txBox="1"/>
          <p:nvPr/>
        </p:nvSpPr>
        <p:spPr>
          <a:xfrm>
            <a:off x="274904" y="3618457"/>
            <a:ext cx="2209331" cy="584775"/>
          </a:xfrm>
          <a:prstGeom prst="rect">
            <a:avLst/>
          </a:prstGeom>
          <a:noFill/>
        </p:spPr>
        <p:txBody>
          <a:bodyPr wrap="square" rtlCol="0">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重症者数は、対応可能</a:t>
            </a:r>
            <a:r>
              <a:rPr lang="ja-JP" altLang="en-US" sz="800" dirty="0">
                <a:latin typeface="Meiryo UI" panose="020B0604030504040204" pitchFamily="50" charset="-128"/>
                <a:ea typeface="Meiryo UI" panose="020B0604030504040204" pitchFamily="50" charset="-128"/>
              </a:rPr>
              <a:t>な</a:t>
            </a:r>
            <a:r>
              <a:rPr lang="ja-JP" altLang="en-US" sz="800" dirty="0" smtClean="0">
                <a:latin typeface="Meiryo UI" panose="020B0604030504040204" pitchFamily="50" charset="-128"/>
                <a:ea typeface="Meiryo UI" panose="020B0604030504040204" pitchFamily="50" charset="-128"/>
              </a:rPr>
              <a:t>軽症中等症患者受</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入</a:t>
            </a:r>
            <a:r>
              <a:rPr lang="ja-JP" altLang="en-US" sz="800" dirty="0">
                <a:latin typeface="Meiryo UI" panose="020B0604030504040204" pitchFamily="50" charset="-128"/>
                <a:ea typeface="Meiryo UI" panose="020B0604030504040204" pitchFamily="50" charset="-128"/>
              </a:rPr>
              <a:t>医療機関等</a:t>
            </a:r>
            <a:r>
              <a:rPr lang="ja-JP" altLang="en-US" sz="800" dirty="0" smtClean="0">
                <a:latin typeface="Meiryo UI" panose="020B0604030504040204" pitchFamily="50" charset="-128"/>
                <a:ea typeface="Meiryo UI" panose="020B0604030504040204" pitchFamily="50" charset="-128"/>
              </a:rPr>
              <a:t>において</a:t>
            </a:r>
            <a:r>
              <a:rPr lang="ja-JP" altLang="en-US"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治療継続を</a:t>
            </a:r>
            <a:r>
              <a:rPr lang="ja-JP" altLang="en-US" sz="800" dirty="0">
                <a:latin typeface="Meiryo UI" panose="020B0604030504040204" pitchFamily="50" charset="-128"/>
                <a:ea typeface="Meiryo UI" panose="020B0604030504040204" pitchFamily="50" charset="-128"/>
              </a:rPr>
              <a:t>し</a:t>
            </a:r>
            <a:r>
              <a:rPr lang="ja-JP" altLang="en-US" sz="800" dirty="0" smtClean="0">
                <a:latin typeface="Meiryo UI" panose="020B0604030504040204" pitchFamily="50" charset="-128"/>
                <a:ea typeface="Meiryo UI" panose="020B0604030504040204" pitchFamily="50" charset="-128"/>
              </a:rPr>
              <a:t>ている数</a:t>
            </a:r>
            <a:endParaRPr lang="en-US" altLang="ja-JP" sz="800" dirty="0" smtClean="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や他府県の医療機関で受け入れている数を含</a:t>
            </a:r>
            <a:endParaRPr lang="en-US" altLang="ja-JP" sz="800" dirty="0" smtClean="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む</a:t>
            </a:r>
            <a:r>
              <a:rPr lang="ja-JP" altLang="en-US" sz="800" dirty="0">
                <a:latin typeface="Meiryo UI" panose="020B0604030504040204" pitchFamily="50" charset="-128"/>
                <a:ea typeface="Meiryo UI" panose="020B0604030504040204" pitchFamily="50" charset="-128"/>
              </a:rPr>
              <a:t>。</a:t>
            </a:r>
          </a:p>
        </p:txBody>
      </p:sp>
      <p:pic>
        <p:nvPicPr>
          <p:cNvPr id="4" name="図 3"/>
          <p:cNvPicPr>
            <a:picLocks noChangeAspect="1"/>
          </p:cNvPicPr>
          <p:nvPr/>
        </p:nvPicPr>
        <p:blipFill>
          <a:blip r:embed="rId4"/>
          <a:stretch>
            <a:fillRect/>
          </a:stretch>
        </p:blipFill>
        <p:spPr>
          <a:xfrm>
            <a:off x="164804" y="557500"/>
            <a:ext cx="11955292" cy="2786113"/>
          </a:xfrm>
          <a:prstGeom prst="rect">
            <a:avLst/>
          </a:prstGeom>
        </p:spPr>
      </p:pic>
      <p:pic>
        <p:nvPicPr>
          <p:cNvPr id="6" name="図 5"/>
          <p:cNvPicPr>
            <a:picLocks noChangeAspect="1"/>
          </p:cNvPicPr>
          <p:nvPr/>
        </p:nvPicPr>
        <p:blipFill>
          <a:blip r:embed="rId5"/>
          <a:stretch>
            <a:fillRect/>
          </a:stretch>
        </p:blipFill>
        <p:spPr>
          <a:xfrm>
            <a:off x="3107723" y="3292085"/>
            <a:ext cx="3090940" cy="3505504"/>
          </a:xfrm>
          <a:prstGeom prst="rect">
            <a:avLst/>
          </a:prstGeom>
        </p:spPr>
      </p:pic>
      <p:pic>
        <p:nvPicPr>
          <p:cNvPr id="7" name="図 6"/>
          <p:cNvPicPr>
            <a:picLocks noChangeAspect="1"/>
          </p:cNvPicPr>
          <p:nvPr/>
        </p:nvPicPr>
        <p:blipFill>
          <a:blip r:embed="rId6"/>
          <a:stretch>
            <a:fillRect/>
          </a:stretch>
        </p:blipFill>
        <p:spPr>
          <a:xfrm>
            <a:off x="6198663" y="3257478"/>
            <a:ext cx="2889754" cy="3505504"/>
          </a:xfrm>
          <a:prstGeom prst="rect">
            <a:avLst/>
          </a:prstGeom>
        </p:spPr>
      </p:pic>
      <p:pic>
        <p:nvPicPr>
          <p:cNvPr id="8" name="図 7"/>
          <p:cNvPicPr>
            <a:picLocks noChangeAspect="1"/>
          </p:cNvPicPr>
          <p:nvPr/>
        </p:nvPicPr>
        <p:blipFill>
          <a:blip r:embed="rId7"/>
          <a:stretch>
            <a:fillRect/>
          </a:stretch>
        </p:blipFill>
        <p:spPr>
          <a:xfrm>
            <a:off x="9205103" y="3298910"/>
            <a:ext cx="2798307" cy="3456732"/>
          </a:xfrm>
          <a:prstGeom prst="rect">
            <a:avLst/>
          </a:prstGeom>
        </p:spPr>
      </p:pic>
    </p:spTree>
    <p:extLst>
      <p:ext uri="{BB962C8B-B14F-4D97-AF65-F5344CB8AC3E}">
        <p14:creationId xmlns:p14="http://schemas.microsoft.com/office/powerpoint/2010/main" val="570319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0" y="0"/>
            <a:ext cx="12192000" cy="4103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入院・療養状況（５月２</a:t>
            </a:r>
            <a:r>
              <a:rPr lang="ja-JP" altLang="en-US" sz="2400" b="1" dirty="0">
                <a:latin typeface="UD デジタル 教科書体 NK-B" panose="02020700000000000000" pitchFamily="18" charset="-128"/>
                <a:ea typeface="UD デジタル 教科書体 NK-B" panose="02020700000000000000" pitchFamily="18" charset="-128"/>
              </a:rPr>
              <a:t>４</a:t>
            </a:r>
            <a:r>
              <a:rPr lang="ja-JP" altLang="en-US" sz="2400" b="1" dirty="0" smtClean="0">
                <a:latin typeface="UD デジタル 教科書体 NK-B" panose="02020700000000000000" pitchFamily="18" charset="-128"/>
                <a:ea typeface="UD デジタル 教科書体 NK-B" panose="02020700000000000000" pitchFamily="18" charset="-128"/>
              </a:rPr>
              <a:t>日時点）</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537950"/>
            <a:ext cx="2743200" cy="365125"/>
          </a:xfrm>
        </p:spPr>
        <p:txBody>
          <a:bodyPr/>
          <a:lstStyle/>
          <a:p>
            <a:fld id="{0B62D5CB-8769-475A-9BC8-A2F17E2F558B}" type="slidenum">
              <a:rPr kumimoji="1" lang="ja-JP" altLang="en-US" smtClean="0"/>
              <a:t>4</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229276580"/>
              </p:ext>
            </p:extLst>
          </p:nvPr>
        </p:nvGraphicFramePr>
        <p:xfrm>
          <a:off x="112483" y="471597"/>
          <a:ext cx="11967029" cy="5520478"/>
        </p:xfrm>
        <a:graphic>
          <a:graphicData uri="http://schemas.openxmlformats.org/drawingml/2006/table">
            <a:tbl>
              <a:tblPr firstRow="1" firstCol="1" bandRow="1">
                <a:tableStyleId>{5C22544A-7EE6-4342-B048-85BDC9FD1C3A}</a:tableStyleId>
              </a:tblPr>
              <a:tblGrid>
                <a:gridCol w="957361">
                  <a:extLst>
                    <a:ext uri="{9D8B030D-6E8A-4147-A177-3AD203B41FA5}">
                      <a16:colId xmlns:a16="http://schemas.microsoft.com/office/drawing/2014/main" val="4214479889"/>
                    </a:ext>
                  </a:extLst>
                </a:gridCol>
                <a:gridCol w="1422641">
                  <a:extLst>
                    <a:ext uri="{9D8B030D-6E8A-4147-A177-3AD203B41FA5}">
                      <a16:colId xmlns:a16="http://schemas.microsoft.com/office/drawing/2014/main" val="2827451945"/>
                    </a:ext>
                  </a:extLst>
                </a:gridCol>
                <a:gridCol w="4359707">
                  <a:extLst>
                    <a:ext uri="{9D8B030D-6E8A-4147-A177-3AD203B41FA5}">
                      <a16:colId xmlns:a16="http://schemas.microsoft.com/office/drawing/2014/main" val="3330282666"/>
                    </a:ext>
                  </a:extLst>
                </a:gridCol>
                <a:gridCol w="2682240">
                  <a:extLst>
                    <a:ext uri="{9D8B030D-6E8A-4147-A177-3AD203B41FA5}">
                      <a16:colId xmlns:a16="http://schemas.microsoft.com/office/drawing/2014/main" val="2446586581"/>
                    </a:ext>
                  </a:extLst>
                </a:gridCol>
                <a:gridCol w="2545080">
                  <a:extLst>
                    <a:ext uri="{9D8B030D-6E8A-4147-A177-3AD203B41FA5}">
                      <a16:colId xmlns:a16="http://schemas.microsoft.com/office/drawing/2014/main" val="2405967172"/>
                    </a:ext>
                  </a:extLst>
                </a:gridCol>
              </a:tblGrid>
              <a:tr h="247143">
                <a:tc gridSpan="2">
                  <a:txBody>
                    <a:bodyPr/>
                    <a:lstStyle/>
                    <a:p>
                      <a:pPr algn="ctr">
                        <a:spcAft>
                          <a:spcPts val="0"/>
                        </a:spcAft>
                      </a:pPr>
                      <a:r>
                        <a:rPr lang="en-US" sz="1400" kern="100">
                          <a:effectLst/>
                        </a:rPr>
                        <a:t> </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ja-JP" sz="1400" kern="100" dirty="0">
                          <a:effectLst/>
                        </a:rPr>
                        <a:t>重症病床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dirty="0">
                          <a:effectLst/>
                        </a:rPr>
                        <a:t>軽症中等症病床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dirty="0">
                          <a:effectLst/>
                        </a:rPr>
                        <a:t>宿泊療養施設</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77943038"/>
                  </a:ext>
                </a:extLst>
              </a:tr>
              <a:tr h="285768">
                <a:tc rowSpan="5">
                  <a:txBody>
                    <a:bodyPr/>
                    <a:lstStyle/>
                    <a:p>
                      <a:pPr algn="just">
                        <a:spcAft>
                          <a:spcPts val="0"/>
                        </a:spcAft>
                      </a:pPr>
                      <a:r>
                        <a:rPr lang="ja-JP" sz="1400" kern="100" dirty="0">
                          <a:effectLst/>
                        </a:rPr>
                        <a:t>確保</a:t>
                      </a:r>
                      <a:r>
                        <a:rPr lang="ja-JP" sz="1400" kern="100" dirty="0" smtClean="0">
                          <a:effectLst/>
                        </a:rPr>
                        <a:t>計画</a:t>
                      </a:r>
                      <a:endParaRPr lang="en-US" altLang="ja-JP" sz="1400" kern="100" dirty="0" smtClean="0">
                        <a:effectLst/>
                      </a:endParaRPr>
                    </a:p>
                  </a:txBody>
                  <a:tcPr marL="68580" marR="68580" marT="0" marB="0" anchor="ctr"/>
                </a:tc>
                <a:tc>
                  <a:txBody>
                    <a:bodyPr/>
                    <a:lstStyle/>
                    <a:p>
                      <a:pPr algn="just">
                        <a:spcAft>
                          <a:spcPts val="0"/>
                        </a:spcAft>
                      </a:pPr>
                      <a:r>
                        <a:rPr lang="ja-JP" sz="1400" kern="100" dirty="0">
                          <a:effectLst/>
                        </a:rPr>
                        <a:t>フェーズ１</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７５</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７００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８００</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54033225"/>
                  </a:ext>
                </a:extLst>
              </a:tr>
              <a:tr h="247143">
                <a:tc vMerge="1">
                  <a:txBody>
                    <a:bodyPr/>
                    <a:lstStyle/>
                    <a:p>
                      <a:endParaRPr kumimoji="1" lang="ja-JP" altLang="en-US"/>
                    </a:p>
                  </a:txBody>
                  <a:tcPr/>
                </a:tc>
                <a:tc>
                  <a:txBody>
                    <a:bodyPr/>
                    <a:lstStyle/>
                    <a:p>
                      <a:pPr algn="just">
                        <a:spcAft>
                          <a:spcPts val="0"/>
                        </a:spcAft>
                      </a:pPr>
                      <a:r>
                        <a:rPr lang="ja-JP" sz="1400" kern="100">
                          <a:effectLst/>
                        </a:rPr>
                        <a:t>フェーズ２</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１１０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a:t>
                      </a:r>
                      <a:r>
                        <a:rPr lang="en-US" altLang="ja-JP" sz="1400" kern="100" dirty="0" smtClean="0">
                          <a:effectLst/>
                        </a:rPr>
                        <a:t>,</a:t>
                      </a:r>
                      <a:r>
                        <a:rPr lang="ja-JP" altLang="en-US" sz="1400" kern="100" dirty="0" smtClean="0">
                          <a:effectLst/>
                        </a:rPr>
                        <a:t>０００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a:t>
                      </a:r>
                      <a:r>
                        <a:rPr lang="en-US" altLang="ja-JP" sz="1400" kern="100" dirty="0" smtClean="0">
                          <a:effectLst/>
                        </a:rPr>
                        <a:t>,</a:t>
                      </a:r>
                      <a:r>
                        <a:rPr lang="ja-JP" altLang="en-US" sz="1400" kern="100" dirty="0" smtClean="0">
                          <a:effectLst/>
                        </a:rPr>
                        <a:t>６００</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51493742"/>
                  </a:ext>
                </a:extLst>
              </a:tr>
              <a:tr h="247143">
                <a:tc vMerge="1">
                  <a:txBody>
                    <a:bodyPr/>
                    <a:lstStyle/>
                    <a:p>
                      <a:endParaRPr kumimoji="1" lang="ja-JP" altLang="en-US"/>
                    </a:p>
                  </a:txBody>
                  <a:tcPr/>
                </a:tc>
                <a:tc>
                  <a:txBody>
                    <a:bodyPr/>
                    <a:lstStyle/>
                    <a:p>
                      <a:pPr algn="just">
                        <a:spcAft>
                          <a:spcPts val="0"/>
                        </a:spcAft>
                      </a:pPr>
                      <a:r>
                        <a:rPr lang="ja-JP" sz="1400" kern="100" dirty="0">
                          <a:effectLst/>
                        </a:rPr>
                        <a:t>フェーズ３</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１５０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a:t>
                      </a:r>
                      <a:r>
                        <a:rPr lang="en-US" altLang="ja-JP" sz="1400" kern="100" dirty="0" smtClean="0">
                          <a:effectLst/>
                        </a:rPr>
                        <a:t>,</a:t>
                      </a:r>
                      <a:r>
                        <a:rPr lang="ja-JP" altLang="en-US" sz="1400" kern="100" dirty="0" smtClean="0">
                          <a:effectLst/>
                        </a:rPr>
                        <a:t>２００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２</a:t>
                      </a:r>
                      <a:r>
                        <a:rPr lang="en-US" sz="1400" kern="100" dirty="0" smtClean="0">
                          <a:effectLst/>
                        </a:rPr>
                        <a:t>,</a:t>
                      </a:r>
                      <a:r>
                        <a:rPr lang="ja-JP" altLang="en-US" sz="1400" kern="100" dirty="0" smtClean="0">
                          <a:effectLst/>
                        </a:rPr>
                        <a:t>４００</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80661412"/>
                  </a:ext>
                </a:extLst>
              </a:tr>
              <a:tr h="263735">
                <a:tc vMerge="1">
                  <a:txBody>
                    <a:bodyPr/>
                    <a:lstStyle/>
                    <a:p>
                      <a:endParaRPr kumimoji="1" lang="ja-JP" altLang="en-US"/>
                    </a:p>
                  </a:txBody>
                  <a:tcPr/>
                </a:tc>
                <a:tc>
                  <a:txBody>
                    <a:bodyPr/>
                    <a:lstStyle/>
                    <a:p>
                      <a:pPr algn="just">
                        <a:spcAft>
                          <a:spcPts val="0"/>
                        </a:spcAft>
                      </a:pPr>
                      <a:r>
                        <a:rPr lang="ja-JP" sz="1400" kern="100" dirty="0">
                          <a:effectLst/>
                        </a:rPr>
                        <a:t>フェーズ４</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１８０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a:t>
                      </a:r>
                      <a:r>
                        <a:rPr lang="en-US" altLang="ja-JP" sz="1400" kern="100" dirty="0" smtClean="0">
                          <a:effectLst/>
                        </a:rPr>
                        <a:t>,</a:t>
                      </a:r>
                      <a:r>
                        <a:rPr lang="ja-JP" altLang="en-US" sz="1400" kern="100" dirty="0" smtClean="0">
                          <a:effectLst/>
                        </a:rPr>
                        <a:t>５００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dirty="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53595924"/>
                  </a:ext>
                </a:extLst>
              </a:tr>
              <a:tr h="245622">
                <a:tc vMerge="1">
                  <a:txBody>
                    <a:bodyPr/>
                    <a:lstStyle/>
                    <a:p>
                      <a:endParaRPr kumimoji="1" lang="ja-JP" altLang="en-US"/>
                    </a:p>
                  </a:txBody>
                  <a:tcPr/>
                </a:tc>
                <a:tc>
                  <a:txBody>
                    <a:bodyPr/>
                    <a:lstStyle/>
                    <a:p>
                      <a:pPr algn="just">
                        <a:spcAft>
                          <a:spcPts val="0"/>
                        </a:spcAft>
                      </a:pPr>
                      <a:r>
                        <a:rPr lang="ja-JP" altLang="ja-JP" sz="1400" kern="100" dirty="0" smtClean="0">
                          <a:effectLst/>
                        </a:rPr>
                        <a:t>フェーズ４</a:t>
                      </a:r>
                      <a:r>
                        <a:rPr lang="en-US" altLang="ja-JP" sz="1400" kern="100" dirty="0" smtClean="0">
                          <a:effectLst/>
                        </a:rPr>
                        <a:t>-</a:t>
                      </a:r>
                      <a:r>
                        <a:rPr lang="ja-JP" altLang="en-US" sz="1400" kern="100" dirty="0" smtClean="0">
                          <a:effectLst/>
                        </a:rPr>
                        <a:t>２</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２２１</a:t>
                      </a:r>
                      <a:r>
                        <a:rPr lang="ja-JP" alt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a:t>
                      </a:r>
                      <a:r>
                        <a:rPr lang="en-US" altLang="ja-JP" sz="1400" kern="100" dirty="0" smtClean="0">
                          <a:effectLst/>
                        </a:rPr>
                        <a:t>,</a:t>
                      </a:r>
                      <a:r>
                        <a:rPr lang="ja-JP" altLang="en-US" sz="1400" kern="100" dirty="0" smtClean="0">
                          <a:effectLst/>
                        </a:rPr>
                        <a:t>８００</a:t>
                      </a:r>
                      <a:r>
                        <a:rPr lang="ja-JP" alt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ja-JP" sz="1400" kern="100" dirty="0" smtClean="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34773646"/>
                  </a:ext>
                </a:extLst>
              </a:tr>
              <a:tr h="565866">
                <a:tc gridSpan="2">
                  <a:txBody>
                    <a:bodyPr/>
                    <a:lstStyle/>
                    <a:p>
                      <a:pPr algn="just">
                        <a:lnSpc>
                          <a:spcPts val="2000"/>
                        </a:lnSpc>
                        <a:spcAft>
                          <a:spcPts val="0"/>
                        </a:spcAft>
                      </a:pPr>
                      <a:r>
                        <a:rPr lang="ja-JP" sz="1400" kern="100" dirty="0">
                          <a:effectLst/>
                          <a:latin typeface="+mn-lt"/>
                        </a:rPr>
                        <a:t>確保</a:t>
                      </a:r>
                      <a:r>
                        <a:rPr lang="ja-JP" sz="1400" kern="100" dirty="0" smtClean="0">
                          <a:effectLst/>
                          <a:latin typeface="+mn-lt"/>
                        </a:rPr>
                        <a:t>数等</a:t>
                      </a:r>
                      <a:endParaRPr lang="ja-JP" sz="1400" kern="100" dirty="0">
                        <a:effectLst/>
                        <a:latin typeface="+mn-lt"/>
                      </a:endParaRPr>
                    </a:p>
                  </a:txBody>
                  <a:tcPr marL="68580" marR="68580" marT="0" marB="0" anchor="ctr"/>
                </a:tc>
                <a:tc hMerge="1">
                  <a:txBody>
                    <a:bodyPr/>
                    <a:lstStyle/>
                    <a:p>
                      <a:endParaRPr kumimoji="1" lang="ja-JP" altLang="en-US"/>
                    </a:p>
                  </a:txBody>
                  <a:tcPr/>
                </a:tc>
                <a:tc>
                  <a:txBody>
                    <a:bodyPr/>
                    <a:lstStyle/>
                    <a:p>
                      <a:pPr algn="ctr">
                        <a:lnSpc>
                          <a:spcPts val="2000"/>
                        </a:lnSpc>
                        <a:spcAft>
                          <a:spcPts val="0"/>
                        </a:spcAft>
                      </a:pPr>
                      <a:r>
                        <a:rPr lang="ja-JP" altLang="en-US" sz="1400" kern="100" dirty="0" smtClean="0">
                          <a:effectLst/>
                          <a:latin typeface="+mn-lt"/>
                        </a:rPr>
                        <a:t>確保数３４８床</a:t>
                      </a:r>
                      <a:r>
                        <a:rPr lang="en-US" altLang="ja-JP" sz="1400" kern="100" baseline="30000" dirty="0" smtClean="0">
                          <a:effectLst/>
                          <a:latin typeface="+mn-lt"/>
                        </a:rPr>
                        <a:t>※</a:t>
                      </a:r>
                    </a:p>
                    <a:p>
                      <a:pPr algn="l">
                        <a:lnSpc>
                          <a:spcPct val="1000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rPr>
                        <a:t>病床確保計画の確保病床数（</a:t>
                      </a:r>
                      <a:r>
                        <a:rPr lang="en-US" altLang="ja-JP" sz="1000" kern="100" dirty="0" smtClean="0">
                          <a:solidFill>
                            <a:schemeClr val="tx1"/>
                          </a:solidFill>
                          <a:effectLst/>
                          <a:latin typeface="Meiryo UI" panose="020B0604030504040204" pitchFamily="50" charset="-128"/>
                          <a:ea typeface="Meiryo UI" panose="020B0604030504040204" pitchFamily="50" charset="-128"/>
                        </a:rPr>
                        <a:t>224</a:t>
                      </a:r>
                      <a:r>
                        <a:rPr lang="ja-JP" altLang="en-US" sz="1000" kern="100" dirty="0" smtClean="0">
                          <a:solidFill>
                            <a:schemeClr val="tx1"/>
                          </a:solidFill>
                          <a:effectLst/>
                          <a:latin typeface="Meiryo UI" panose="020B0604030504040204" pitchFamily="50" charset="-128"/>
                          <a:ea typeface="Meiryo UI" panose="020B0604030504040204" pitchFamily="50" charset="-128"/>
                        </a:rPr>
                        <a:t>床）を上回って確保した病床数を含む。</a:t>
                      </a:r>
                    </a:p>
                  </a:txBody>
                  <a:tcPr marL="68580" marR="68580" marT="0" marB="0" anchor="ctr"/>
                </a:tc>
                <a:tc>
                  <a:txBody>
                    <a:bodyPr/>
                    <a:lstStyle/>
                    <a:p>
                      <a:pPr algn="ctr">
                        <a:lnSpc>
                          <a:spcPts val="2000"/>
                        </a:lnSpc>
                        <a:spcAft>
                          <a:spcPts val="0"/>
                        </a:spcAft>
                      </a:pPr>
                      <a:r>
                        <a:rPr lang="ja-JP" altLang="en-US" sz="1400" kern="100" dirty="0" smtClean="0">
                          <a:effectLst/>
                          <a:latin typeface="+mn-lt"/>
                        </a:rPr>
                        <a:t>確保数２，３２２床</a:t>
                      </a:r>
                      <a:endParaRPr lang="en-US" altLang="ja-JP" sz="1400" kern="100" dirty="0" smtClean="0">
                        <a:effectLst/>
                        <a:latin typeface="+mn-lt"/>
                      </a:endParaRPr>
                    </a:p>
                  </a:txBody>
                  <a:tcPr marL="68580" marR="68580" marT="0" marB="0" anchor="ctr"/>
                </a:tc>
                <a:tc>
                  <a:txBody>
                    <a:bodyPr/>
                    <a:lstStyle/>
                    <a:p>
                      <a:pPr algn="ctr">
                        <a:spcAft>
                          <a:spcPts val="0"/>
                        </a:spcAft>
                      </a:pPr>
                      <a:r>
                        <a:rPr lang="ja-JP" altLang="en-US" sz="1400" kern="100" dirty="0" smtClean="0">
                          <a:effectLst/>
                        </a:rPr>
                        <a:t>３</a:t>
                      </a:r>
                      <a:r>
                        <a:rPr lang="ja-JP" sz="1400" kern="100" dirty="0" smtClean="0">
                          <a:effectLst/>
                        </a:rPr>
                        <a:t>，</a:t>
                      </a:r>
                      <a:r>
                        <a:rPr lang="ja-JP" altLang="en-US" sz="1400" kern="100" dirty="0" smtClean="0">
                          <a:effectLst/>
                        </a:rPr>
                        <a:t>９８６</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46789386"/>
                  </a:ext>
                </a:extLst>
              </a:tr>
              <a:tr h="867826">
                <a:tc gridSpan="2">
                  <a:txBody>
                    <a:bodyPr/>
                    <a:lstStyle/>
                    <a:p>
                      <a:pPr algn="just">
                        <a:spcAft>
                          <a:spcPts val="0"/>
                        </a:spcAft>
                      </a:pPr>
                      <a:r>
                        <a:rPr lang="ja-JP" sz="1400" kern="100" dirty="0">
                          <a:effectLst/>
                          <a:latin typeface="+mn-lt"/>
                        </a:rPr>
                        <a:t>入院・</a:t>
                      </a:r>
                      <a:r>
                        <a:rPr lang="ja-JP" sz="1400" kern="100" dirty="0" smtClean="0">
                          <a:effectLst/>
                          <a:latin typeface="+mn-lt"/>
                        </a:rPr>
                        <a:t>療養者数</a:t>
                      </a:r>
                      <a:endParaRPr lang="en-US" altLang="ja-JP" sz="1400" kern="100" dirty="0" smtClean="0">
                        <a:effectLst/>
                        <a:latin typeface="+mn-lt"/>
                      </a:endParaRPr>
                    </a:p>
                    <a:p>
                      <a:pPr algn="just">
                        <a:spcAft>
                          <a:spcPts val="0"/>
                        </a:spcAft>
                      </a:pPr>
                      <a:r>
                        <a:rPr lang="ja-JP" altLang="en-US" sz="1400" kern="100" dirty="0" smtClean="0">
                          <a:effectLst/>
                          <a:latin typeface="+mn-lt"/>
                          <a:ea typeface="游明朝" panose="02020400000000000000" pitchFamily="18" charset="-128"/>
                          <a:cs typeface="Times New Roman" panose="02020603050405020304" pitchFamily="18" charset="0"/>
                        </a:rPr>
                        <a:t>　</a:t>
                      </a:r>
                      <a:r>
                        <a:rPr lang="ja-JP" altLang="en-US" sz="1400" kern="100" dirty="0" smtClean="0">
                          <a:effectLst/>
                          <a:latin typeface="+mn-ea"/>
                          <a:ea typeface="+mn-ea"/>
                          <a:cs typeface="Times New Roman" panose="02020603050405020304" pitchFamily="18" charset="0"/>
                        </a:rPr>
                        <a:t>（別途、自宅療養　</a:t>
                      </a:r>
                      <a:endParaRPr lang="en-US" altLang="ja-JP" sz="1400" kern="100" dirty="0" smtClean="0">
                        <a:effectLst/>
                        <a:latin typeface="+mn-ea"/>
                        <a:ea typeface="+mn-ea"/>
                        <a:cs typeface="Times New Roman" panose="02020603050405020304" pitchFamily="18" charset="0"/>
                      </a:endParaRPr>
                    </a:p>
                    <a:p>
                      <a:pPr algn="just">
                        <a:spcAft>
                          <a:spcPts val="0"/>
                        </a:spcAft>
                      </a:pPr>
                      <a:r>
                        <a:rPr lang="ja-JP" altLang="en-US" sz="1400" kern="100" dirty="0" smtClean="0">
                          <a:effectLst/>
                          <a:latin typeface="+mn-ea"/>
                          <a:ea typeface="+mn-ea"/>
                          <a:cs typeface="Times New Roman" panose="02020603050405020304" pitchFamily="18" charset="0"/>
                        </a:rPr>
                        <a:t>　　　　６</a:t>
                      </a:r>
                      <a:r>
                        <a:rPr lang="en-US" altLang="ja-JP" sz="1400" kern="100" dirty="0" smtClean="0">
                          <a:effectLst/>
                          <a:latin typeface="+mn-ea"/>
                          <a:ea typeface="+mn-ea"/>
                          <a:cs typeface="Times New Roman" panose="02020603050405020304" pitchFamily="18" charset="0"/>
                        </a:rPr>
                        <a:t>,</a:t>
                      </a:r>
                      <a:r>
                        <a:rPr lang="ja-JP" altLang="en-US" sz="1400" kern="100" dirty="0" smtClean="0">
                          <a:effectLst/>
                          <a:latin typeface="+mn-ea"/>
                          <a:ea typeface="+mn-ea"/>
                          <a:cs typeface="Times New Roman" panose="02020603050405020304" pitchFamily="18" charset="0"/>
                        </a:rPr>
                        <a:t>０７８人）</a:t>
                      </a:r>
                      <a:endParaRPr lang="ja-JP" sz="1400" kern="100" dirty="0">
                        <a:effectLst/>
                        <a:latin typeface="+mn-ea"/>
                        <a:ea typeface="+mn-ea"/>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ja-JP" altLang="en-US" sz="1400" kern="100" dirty="0" smtClean="0">
                          <a:effectLst/>
                        </a:rPr>
                        <a:t>２８９</a:t>
                      </a:r>
                      <a:r>
                        <a:rPr lang="ja-JP" sz="1400" kern="100" dirty="0" smtClean="0">
                          <a:effectLst/>
                        </a:rPr>
                        <a:t>人</a:t>
                      </a:r>
                      <a:r>
                        <a:rPr lang="en-US" altLang="ja-JP" sz="1400" kern="100" dirty="0" smtClean="0">
                          <a:effectLst/>
                        </a:rPr>
                        <a:t>※</a:t>
                      </a:r>
                    </a:p>
                    <a:p>
                      <a:pPr algn="l">
                        <a:spcAft>
                          <a:spcPts val="0"/>
                        </a:spcAft>
                      </a:pPr>
                      <a:r>
                        <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上記の他、対応可能な軽症中等症患者受入医療機関等において、治療継</a:t>
                      </a:r>
                      <a:endPar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　 続をしている者　２９人</a:t>
                      </a:r>
                      <a:endPar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（計　重症者数　３１８人）</a:t>
                      </a:r>
                    </a:p>
                  </a:txBody>
                  <a:tcPr marL="68580" marR="68580" marT="0" marB="0" anchor="ctr"/>
                </a:tc>
                <a:tc>
                  <a:txBody>
                    <a:bodyPr/>
                    <a:lstStyle/>
                    <a:p>
                      <a:pPr algn="ctr">
                        <a:lnSpc>
                          <a:spcPts val="2000"/>
                        </a:lnSpc>
                        <a:spcAft>
                          <a:spcPts val="0"/>
                        </a:spcAft>
                      </a:pPr>
                      <a:r>
                        <a:rPr lang="ja-JP" altLang="en-US" sz="1400" kern="100" dirty="0" smtClean="0">
                          <a:effectLst/>
                        </a:rPr>
                        <a:t>１</a:t>
                      </a:r>
                      <a:r>
                        <a:rPr lang="en-US" altLang="ja-JP" sz="1400" kern="100" dirty="0" smtClean="0">
                          <a:effectLst/>
                        </a:rPr>
                        <a:t>,</a:t>
                      </a:r>
                      <a:r>
                        <a:rPr lang="ja-JP" altLang="en-US" sz="1400" kern="100" dirty="0" smtClean="0">
                          <a:effectLst/>
                        </a:rPr>
                        <a:t>５３１</a:t>
                      </a:r>
                      <a:r>
                        <a:rPr lang="ja-JP" sz="1400" kern="100" dirty="0" smtClean="0">
                          <a:effectLst/>
                        </a:rPr>
                        <a:t>人</a:t>
                      </a:r>
                      <a:r>
                        <a:rPr lang="en-US" altLang="ja-JP" sz="1400" kern="100" dirty="0" smtClean="0">
                          <a:effectLst/>
                        </a:rPr>
                        <a:t>※</a:t>
                      </a:r>
                    </a:p>
                    <a:p>
                      <a:pPr algn="l">
                        <a:lnSpc>
                          <a:spcPct val="100000"/>
                        </a:lnSpc>
                        <a:spcAft>
                          <a:spcPts val="0"/>
                        </a:spcAft>
                      </a:pP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左記２９人を含む</a:t>
                      </a:r>
                    </a:p>
                  </a:txBody>
                  <a:tcPr marL="68580" marR="68580" marT="0" marB="0" anchor="ctr"/>
                </a:tc>
                <a:tc>
                  <a:txBody>
                    <a:bodyPr/>
                    <a:lstStyle/>
                    <a:p>
                      <a:pPr algn="ctr">
                        <a:spcAft>
                          <a:spcPts val="0"/>
                        </a:spcAft>
                      </a:pPr>
                      <a:r>
                        <a:rPr lang="ja-JP" altLang="en-US" sz="1400" kern="100" dirty="0" smtClean="0">
                          <a:effectLst/>
                        </a:rPr>
                        <a:t>９１９</a:t>
                      </a:r>
                      <a:r>
                        <a:rPr lang="ja-JP" sz="1400" kern="100" dirty="0" smtClean="0">
                          <a:effectLst/>
                        </a:rPr>
                        <a:t>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50586094"/>
                  </a:ext>
                </a:extLst>
              </a:tr>
              <a:tr h="1046249">
                <a:tc gridSpan="2">
                  <a:txBody>
                    <a:bodyPr/>
                    <a:lstStyle/>
                    <a:p>
                      <a:pPr algn="just">
                        <a:spcAft>
                          <a:spcPts val="0"/>
                        </a:spcAft>
                      </a:pPr>
                      <a:r>
                        <a:rPr lang="ja-JP" sz="1400" kern="100" dirty="0" smtClean="0">
                          <a:effectLst/>
                          <a:latin typeface="+mn-lt"/>
                        </a:rPr>
                        <a:t>使用率</a:t>
                      </a:r>
                      <a:endParaRPr lang="en-US" altLang="ja-JP" sz="1400" kern="100" dirty="0" smtClean="0">
                        <a:effectLst/>
                        <a:latin typeface="+mn-lt"/>
                      </a:endParaRPr>
                    </a:p>
                  </a:txBody>
                  <a:tcPr marL="68580" marR="68580" marT="0" marB="0" anchor="ctr"/>
                </a:tc>
                <a:tc hMerge="1">
                  <a:txBody>
                    <a:bodyPr/>
                    <a:lstStyle/>
                    <a:p>
                      <a:endParaRPr kumimoji="1" lang="ja-JP" altLang="en-US"/>
                    </a:p>
                  </a:txBody>
                  <a:tcPr/>
                </a:tc>
                <a:tc>
                  <a:txBody>
                    <a:bodyPr/>
                    <a:lstStyle/>
                    <a:p>
                      <a:pPr algn="ctr">
                        <a:spcAft>
                          <a:spcPts val="0"/>
                        </a:spcAft>
                      </a:pPr>
                      <a:r>
                        <a:rPr lang="ja-JP" altLang="en-US" sz="1400" kern="100" dirty="0" smtClean="0">
                          <a:effectLst/>
                        </a:rPr>
                        <a:t>８３．０％</a:t>
                      </a:r>
                      <a:endParaRPr lang="en-US" altLang="ja-JP" sz="1400" kern="100" dirty="0" smtClean="0">
                        <a:effectLst/>
                      </a:endParaRPr>
                    </a:p>
                    <a:p>
                      <a:pPr algn="ctr">
                        <a:spcAft>
                          <a:spcPts val="0"/>
                        </a:spcAft>
                      </a:pPr>
                      <a:r>
                        <a:rPr lang="ja-JP" altLang="en-US" sz="1400" kern="100" dirty="0" smtClean="0">
                          <a:effectLst/>
                        </a:rPr>
                        <a:t>（入院者数２８９</a:t>
                      </a:r>
                      <a:r>
                        <a:rPr lang="en-US" altLang="ja-JP" sz="1400" kern="100" dirty="0" smtClean="0">
                          <a:effectLst/>
                        </a:rPr>
                        <a:t>/</a:t>
                      </a:r>
                      <a:r>
                        <a:rPr lang="ja-JP" altLang="en-US" sz="1400" kern="100" dirty="0" smtClean="0">
                          <a:effectLst/>
                        </a:rPr>
                        <a:t>確保数等３４８）</a:t>
                      </a:r>
                      <a:endParaRPr lang="en-US" altLang="ja-JP" sz="1400" kern="100" dirty="0" smtClean="0">
                        <a:effectLst/>
                      </a:endParaRPr>
                    </a:p>
                    <a:p>
                      <a:pPr algn="ctr">
                        <a:spcAft>
                          <a:spcPts val="0"/>
                        </a:spcAft>
                      </a:pPr>
                      <a:endParaRPr lang="en-US" altLang="ja-JP" sz="1200" kern="100" dirty="0" smtClean="0">
                        <a:effectLst/>
                      </a:endParaRPr>
                    </a:p>
                    <a:p>
                      <a:pPr algn="ctr">
                        <a:spcAft>
                          <a:spcPts val="0"/>
                        </a:spcAft>
                      </a:pPr>
                      <a:r>
                        <a:rPr lang="ja-JP" altLang="en-US" sz="1200" kern="100" dirty="0" smtClean="0">
                          <a:effectLst/>
                        </a:rPr>
                        <a:t>大阪モデルに基づく使用率は、１２９．０％</a:t>
                      </a:r>
                      <a:endParaRPr lang="en-US" altLang="ja-JP" sz="1200" kern="100" dirty="0" smtClean="0">
                        <a:effectLst/>
                      </a:endParaRPr>
                    </a:p>
                    <a:p>
                      <a:pPr algn="ctr">
                        <a:spcAft>
                          <a:spcPts val="0"/>
                        </a:spcAft>
                      </a:pPr>
                      <a:r>
                        <a:rPr lang="ja-JP" altLang="en-US" sz="1200" kern="100" dirty="0" smtClean="0">
                          <a:effectLst/>
                        </a:rPr>
                        <a:t>（入院者数２８９／確保病床数２２４）</a:t>
                      </a:r>
                      <a:endParaRPr lang="en-US" altLang="ja-JP" sz="1400" kern="100" dirty="0" smtClean="0">
                        <a:effectLst/>
                      </a:endParaRPr>
                    </a:p>
                  </a:txBody>
                  <a:tcPr marL="68580" marR="68580" marT="0" marB="0" anchor="ctr"/>
                </a:tc>
                <a:tc>
                  <a:txBody>
                    <a:bodyPr/>
                    <a:lstStyle/>
                    <a:p>
                      <a:pPr algn="ctr">
                        <a:lnSpc>
                          <a:spcPts val="1600"/>
                        </a:lnSpc>
                        <a:spcAft>
                          <a:spcPts val="0"/>
                        </a:spcAft>
                      </a:pPr>
                      <a:r>
                        <a:rPr lang="ja-JP" altLang="en-US" sz="1400" kern="100" smtClean="0">
                          <a:effectLst/>
                        </a:rPr>
                        <a:t>６５．９</a:t>
                      </a:r>
                      <a:r>
                        <a:rPr lang="ja-JP" sz="1400" kern="100" smtClean="0">
                          <a:effectLst/>
                        </a:rPr>
                        <a:t>％</a:t>
                      </a:r>
                      <a:endParaRPr lang="en-US" altLang="ja-JP" sz="1400" kern="100" dirty="0" smtClean="0">
                        <a:effectLst/>
                      </a:endParaRPr>
                    </a:p>
                    <a:p>
                      <a:pPr algn="ctr">
                        <a:lnSpc>
                          <a:spcPts val="1600"/>
                        </a:lnSpc>
                        <a:spcAft>
                          <a:spcPts val="0"/>
                        </a:spcAft>
                      </a:pPr>
                      <a:r>
                        <a:rPr lang="ja-JP" sz="1400" kern="100" dirty="0" smtClean="0">
                          <a:effectLst/>
                        </a:rPr>
                        <a:t>（</a:t>
                      </a:r>
                      <a:r>
                        <a:rPr lang="ja-JP" altLang="en-US" sz="1400" kern="100" dirty="0" smtClean="0">
                          <a:effectLst/>
                        </a:rPr>
                        <a:t>１</a:t>
                      </a:r>
                      <a:r>
                        <a:rPr lang="en-US" altLang="ja-JP" sz="1400" kern="100" dirty="0" smtClean="0">
                          <a:effectLst/>
                        </a:rPr>
                        <a:t>,</a:t>
                      </a:r>
                      <a:r>
                        <a:rPr lang="ja-JP" altLang="en-US" sz="1400" kern="100" dirty="0" smtClean="0">
                          <a:effectLst/>
                        </a:rPr>
                        <a:t>５３１</a:t>
                      </a:r>
                      <a:r>
                        <a:rPr lang="ja-JP" sz="1400" kern="100" dirty="0" smtClean="0">
                          <a:effectLst/>
                        </a:rPr>
                        <a:t>／</a:t>
                      </a:r>
                      <a:r>
                        <a:rPr lang="ja-JP" altLang="en-US" sz="1400" kern="100" dirty="0" smtClean="0">
                          <a:effectLst/>
                        </a:rPr>
                        <a:t>２</a:t>
                      </a:r>
                      <a:r>
                        <a:rPr lang="en-US" altLang="ja-JP" sz="1400" kern="100" dirty="0" smtClean="0">
                          <a:effectLst/>
                        </a:rPr>
                        <a:t>,</a:t>
                      </a:r>
                      <a:r>
                        <a:rPr lang="ja-JP" altLang="en-US" sz="1400" kern="100" dirty="0" smtClean="0">
                          <a:effectLst/>
                        </a:rPr>
                        <a:t>３２２）</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２３．１</a:t>
                      </a:r>
                      <a:r>
                        <a:rPr lang="ja-JP" sz="1400" kern="100" dirty="0" smtClean="0">
                          <a:effectLst/>
                        </a:rPr>
                        <a:t>％</a:t>
                      </a:r>
                      <a:endParaRPr lang="en-US" altLang="ja-JP" sz="1400" kern="100" dirty="0" smtClean="0">
                        <a:effectLst/>
                      </a:endParaRPr>
                    </a:p>
                    <a:p>
                      <a:pPr algn="ctr">
                        <a:spcAft>
                          <a:spcPts val="0"/>
                        </a:spcAft>
                      </a:pPr>
                      <a:r>
                        <a:rPr lang="ja-JP" sz="1400" kern="100" dirty="0" smtClean="0">
                          <a:effectLst/>
                        </a:rPr>
                        <a:t>（</a:t>
                      </a:r>
                      <a:r>
                        <a:rPr lang="ja-JP" altLang="en-US" sz="1400" kern="100" dirty="0" smtClean="0">
                          <a:effectLst/>
                        </a:rPr>
                        <a:t>９１９</a:t>
                      </a:r>
                      <a:r>
                        <a:rPr lang="ja-JP" sz="1400" kern="100" dirty="0" smtClean="0">
                          <a:effectLst/>
                        </a:rPr>
                        <a:t>／</a:t>
                      </a:r>
                      <a:r>
                        <a:rPr lang="ja-JP" altLang="en-US" sz="1400" kern="100" dirty="0" smtClean="0">
                          <a:effectLst/>
                        </a:rPr>
                        <a:t>３</a:t>
                      </a:r>
                      <a:r>
                        <a:rPr lang="en-US" altLang="ja-JP" sz="1400" kern="100" dirty="0" smtClean="0">
                          <a:effectLst/>
                        </a:rPr>
                        <a:t>,</a:t>
                      </a:r>
                      <a:r>
                        <a:rPr lang="ja-JP" altLang="en-US" sz="1400" kern="100" dirty="0" smtClean="0">
                          <a:effectLst/>
                        </a:rPr>
                        <a:t>９８６</a:t>
                      </a:r>
                      <a:r>
                        <a:rPr lang="ja-JP" sz="1400" kern="100" dirty="0" smtClean="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38953785"/>
                  </a:ext>
                </a:extLst>
              </a:tr>
              <a:tr h="817382">
                <a:tc rowSpan="2" gridSpan="2">
                  <a:txBody>
                    <a:bodyPr/>
                    <a:lstStyle/>
                    <a:p>
                      <a:pPr algn="just">
                        <a:spcAft>
                          <a:spcPts val="0"/>
                        </a:spcAft>
                      </a:pPr>
                      <a:r>
                        <a:rPr lang="ja-JP" altLang="en-US" sz="1400" kern="100" dirty="0" smtClean="0">
                          <a:effectLst/>
                          <a:latin typeface="+mn-lt"/>
                        </a:rPr>
                        <a:t>運用</a:t>
                      </a:r>
                      <a:r>
                        <a:rPr lang="ja-JP" altLang="ja-JP" sz="1400" kern="100" dirty="0" smtClean="0">
                          <a:effectLst/>
                          <a:latin typeface="+mn-lt"/>
                        </a:rPr>
                        <a:t>率</a:t>
                      </a:r>
                      <a:endParaRPr lang="ja-JP" altLang="ja-JP" sz="1400" kern="100" dirty="0" smtClean="0">
                        <a:effectLst/>
                        <a:latin typeface="+mn-lt"/>
                        <a:ea typeface="游明朝" panose="02020400000000000000" pitchFamily="18" charset="-128"/>
                        <a:cs typeface="Times New Roman" panose="02020603050405020304" pitchFamily="18" charset="0"/>
                      </a:endParaRPr>
                    </a:p>
                  </a:txBody>
                  <a:tcPr marL="68580" marR="68580" marT="0" marB="0" anchor="ctr"/>
                </a:tc>
                <a:tc rowSpan="2" hMerge="1">
                  <a:txBody>
                    <a:bodyPr/>
                    <a:lstStyle/>
                    <a:p>
                      <a:endParaRPr kumimoji="1" lang="ja-JP" altLang="en-US"/>
                    </a:p>
                  </a:txBody>
                  <a:tcPr/>
                </a:tc>
                <a:tc>
                  <a:txBody>
                    <a:bodyPr/>
                    <a:lstStyle/>
                    <a:p>
                      <a:pPr algn="ctr">
                        <a:spcAft>
                          <a:spcPts val="0"/>
                        </a:spcAft>
                      </a:pPr>
                      <a:r>
                        <a:rPr lang="ja-JP" altLang="en-US" sz="1600" b="1" kern="100" dirty="0" smtClean="0">
                          <a:effectLst/>
                          <a:latin typeface="+mn-ea"/>
                          <a:ea typeface="+mn-ea"/>
                          <a:cs typeface="Times New Roman" panose="02020603050405020304" pitchFamily="18" charset="0"/>
                        </a:rPr>
                        <a:t>８３．０％ </a:t>
                      </a:r>
                      <a:r>
                        <a:rPr lang="en-US" altLang="ja-JP" sz="1400" b="0" kern="100" dirty="0" smtClean="0">
                          <a:effectLst/>
                          <a:latin typeface="+mn-ea"/>
                          <a:ea typeface="+mn-ea"/>
                          <a:cs typeface="Times New Roman" panose="02020603050405020304" pitchFamily="18" charset="0"/>
                        </a:rPr>
                        <a:t>※1</a:t>
                      </a:r>
                    </a:p>
                    <a:p>
                      <a:pPr algn="ctr">
                        <a:spcAft>
                          <a:spcPts val="0"/>
                        </a:spcAft>
                      </a:pPr>
                      <a:r>
                        <a:rPr lang="ja-JP" altLang="en-US" sz="1600" b="1" kern="100" dirty="0" smtClean="0">
                          <a:effectLst/>
                          <a:latin typeface="+mn-ea"/>
                          <a:ea typeface="+mn-ea"/>
                          <a:cs typeface="Times New Roman" panose="02020603050405020304" pitchFamily="18" charset="0"/>
                        </a:rPr>
                        <a:t>（入院者数２８９／運用数３４８</a:t>
                      </a:r>
                      <a:r>
                        <a:rPr lang="en-US" altLang="ja-JP" sz="1600" b="1" kern="100" dirty="0" smtClean="0">
                          <a:effectLst/>
                          <a:latin typeface="+mn-ea"/>
                          <a:ea typeface="+mn-ea"/>
                          <a:cs typeface="Times New Roman" panose="02020603050405020304" pitchFamily="18" charset="0"/>
                        </a:rPr>
                        <a:t>)</a:t>
                      </a:r>
                    </a:p>
                    <a:p>
                      <a:pPr algn="ctr">
                        <a:spcAft>
                          <a:spcPts val="0"/>
                        </a:spcAft>
                      </a:pPr>
                      <a:endParaRPr lang="en-US" altLang="ja-JP" sz="600" b="0" kern="100" dirty="0" smtClean="0">
                        <a:effectLst/>
                        <a:latin typeface="+mn-ea"/>
                        <a:ea typeface="+mn-ea"/>
                        <a:cs typeface="Times New Roman" panose="02020603050405020304" pitchFamily="18" charset="0"/>
                      </a:endParaRPr>
                    </a:p>
                    <a:p>
                      <a:pPr algn="ctr">
                        <a:spcAft>
                          <a:spcPts val="0"/>
                        </a:spcAft>
                      </a:pPr>
                      <a:r>
                        <a:rPr lang="ja-JP" altLang="en-US" sz="1200" b="0" kern="100" dirty="0" smtClean="0">
                          <a:effectLst/>
                          <a:latin typeface="+mn-ea"/>
                          <a:ea typeface="+mn-ea"/>
                          <a:cs typeface="Times New Roman" panose="02020603050405020304" pitchFamily="18" charset="0"/>
                        </a:rPr>
                        <a:t>うち、大阪コロナ重症センター（２４／３０）</a:t>
                      </a:r>
                      <a:endParaRPr lang="en-US" altLang="ja-JP" sz="1200" b="0" kern="100" dirty="0" smtClean="0">
                        <a:effectLst/>
                        <a:latin typeface="+mn-ea"/>
                        <a:ea typeface="+mn-ea"/>
                        <a:cs typeface="Times New Roman" panose="02020603050405020304" pitchFamily="18" charset="0"/>
                      </a:endParaRPr>
                    </a:p>
                  </a:txBody>
                  <a:tcPr marL="68580" marR="68580" marT="0" marB="0" anchor="ctr"/>
                </a:tc>
                <a:tc rowSpan="2">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600" b="1" kern="100" dirty="0" smtClean="0">
                          <a:effectLst/>
                          <a:latin typeface="+mn-ea"/>
                          <a:ea typeface="+mn-ea"/>
                        </a:rPr>
                        <a:t>６６．７</a:t>
                      </a:r>
                      <a:r>
                        <a:rPr lang="ja-JP" altLang="ja-JP" sz="1600" b="1" kern="100" dirty="0" smtClean="0">
                          <a:effectLst/>
                          <a:latin typeface="+mn-ea"/>
                          <a:ea typeface="+mn-ea"/>
                        </a:rPr>
                        <a:t>％</a:t>
                      </a:r>
                      <a:endParaRPr lang="en-US" altLang="ja-JP" sz="1600" b="1" kern="100" dirty="0" smtClean="0">
                        <a:effectLst/>
                        <a:latin typeface="+mn-ea"/>
                        <a:ea typeface="+mn-ea"/>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600" b="1" kern="100" dirty="0" smtClean="0">
                          <a:effectLst/>
                          <a:latin typeface="+mn-ea"/>
                          <a:ea typeface="+mn-ea"/>
                        </a:rPr>
                        <a:t>（</a:t>
                      </a:r>
                      <a:r>
                        <a:rPr lang="ja-JP" altLang="en-US" sz="1600" b="1" kern="100" dirty="0" smtClean="0">
                          <a:effectLst/>
                          <a:latin typeface="+mn-ea"/>
                          <a:ea typeface="+mn-ea"/>
                        </a:rPr>
                        <a:t>１</a:t>
                      </a:r>
                      <a:r>
                        <a:rPr lang="en-US" altLang="ja-JP" sz="1600" b="1" kern="100" dirty="0" smtClean="0">
                          <a:effectLst/>
                          <a:latin typeface="+mn-ea"/>
                          <a:ea typeface="+mn-ea"/>
                        </a:rPr>
                        <a:t>,</a:t>
                      </a:r>
                      <a:r>
                        <a:rPr lang="ja-JP" altLang="en-US" sz="1600" b="1" kern="100" dirty="0" smtClean="0">
                          <a:effectLst/>
                          <a:latin typeface="+mn-ea"/>
                          <a:ea typeface="+mn-ea"/>
                        </a:rPr>
                        <a:t>５３１</a:t>
                      </a:r>
                      <a:r>
                        <a:rPr lang="ja-JP" altLang="ja-JP" sz="1600" b="1" kern="100" dirty="0" smtClean="0">
                          <a:effectLst/>
                          <a:latin typeface="+mn-ea"/>
                          <a:ea typeface="+mn-ea"/>
                        </a:rPr>
                        <a:t>／</a:t>
                      </a:r>
                      <a:r>
                        <a:rPr lang="ja-JP" altLang="en-US" sz="1600" b="1" kern="100" dirty="0" smtClean="0">
                          <a:effectLst/>
                          <a:latin typeface="+mn-ea"/>
                          <a:ea typeface="+mn-ea"/>
                        </a:rPr>
                        <a:t>２</a:t>
                      </a:r>
                      <a:r>
                        <a:rPr lang="en-US" altLang="ja-JP" sz="1600" b="1" kern="100" dirty="0" smtClean="0">
                          <a:effectLst/>
                          <a:latin typeface="+mn-ea"/>
                          <a:ea typeface="+mn-ea"/>
                        </a:rPr>
                        <a:t>,</a:t>
                      </a:r>
                      <a:r>
                        <a:rPr lang="ja-JP" altLang="en-US" sz="1600" b="1" kern="100" dirty="0" smtClean="0">
                          <a:effectLst/>
                          <a:latin typeface="+mn-ea"/>
                          <a:ea typeface="+mn-ea"/>
                        </a:rPr>
                        <a:t>２９７</a:t>
                      </a:r>
                      <a:r>
                        <a:rPr lang="ja-JP" altLang="ja-JP" sz="1600" b="1" kern="100" dirty="0" smtClean="0">
                          <a:effectLst/>
                          <a:latin typeface="+mn-ea"/>
                          <a:ea typeface="+mn-ea"/>
                        </a:rPr>
                        <a:t>）</a:t>
                      </a:r>
                      <a:endParaRPr lang="ja-JP" altLang="ja-JP" sz="1600" b="1" kern="100" dirty="0" smtClean="0">
                        <a:effectLst/>
                        <a:latin typeface="+mn-ea"/>
                        <a:ea typeface="+mn-ea"/>
                        <a:cs typeface="Times New Roman" panose="02020603050405020304" pitchFamily="18" charset="0"/>
                      </a:endParaRPr>
                    </a:p>
                  </a:txBody>
                  <a:tcPr marL="68580" marR="6858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kern="100" dirty="0" smtClean="0">
                          <a:effectLst/>
                          <a:latin typeface="+mn-ea"/>
                          <a:ea typeface="+mn-ea"/>
                        </a:rPr>
                        <a:t>２３．１</a:t>
                      </a:r>
                      <a:r>
                        <a:rPr lang="ja-JP" altLang="ja-JP" sz="1600" b="1" kern="100" dirty="0" smtClean="0">
                          <a:effectLst/>
                          <a:latin typeface="+mn-ea"/>
                          <a:ea typeface="+mn-ea"/>
                        </a:rPr>
                        <a:t>％</a:t>
                      </a:r>
                      <a:endParaRPr lang="en-US" altLang="ja-JP" sz="1600" b="1" kern="100" dirty="0" smtClean="0">
                        <a:effectLst/>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b="1" kern="100" dirty="0" smtClean="0">
                          <a:effectLst/>
                          <a:latin typeface="+mn-ea"/>
                          <a:ea typeface="+mn-ea"/>
                        </a:rPr>
                        <a:t>（</a:t>
                      </a:r>
                      <a:r>
                        <a:rPr lang="ja-JP" altLang="en-US" sz="1600" b="1" kern="100" dirty="0" smtClean="0">
                          <a:effectLst/>
                          <a:latin typeface="+mn-ea"/>
                          <a:ea typeface="+mn-ea"/>
                        </a:rPr>
                        <a:t>９１９</a:t>
                      </a:r>
                      <a:r>
                        <a:rPr lang="ja-JP" altLang="ja-JP" sz="1600" b="1" kern="100" dirty="0" smtClean="0">
                          <a:effectLst/>
                          <a:latin typeface="+mn-ea"/>
                          <a:ea typeface="+mn-ea"/>
                        </a:rPr>
                        <a:t>／</a:t>
                      </a:r>
                      <a:r>
                        <a:rPr lang="ja-JP" altLang="en-US" sz="1600" b="1" kern="100" dirty="0" smtClean="0">
                          <a:effectLst/>
                          <a:latin typeface="+mn-ea"/>
                          <a:ea typeface="+mn-ea"/>
                        </a:rPr>
                        <a:t>３</a:t>
                      </a:r>
                      <a:r>
                        <a:rPr lang="en-US" altLang="ja-JP" sz="1600" b="1" kern="100" dirty="0" smtClean="0">
                          <a:effectLst/>
                          <a:latin typeface="+mn-ea"/>
                          <a:ea typeface="+mn-ea"/>
                        </a:rPr>
                        <a:t>,</a:t>
                      </a:r>
                      <a:r>
                        <a:rPr lang="ja-JP" altLang="en-US" sz="1600" b="1" kern="100" dirty="0" smtClean="0">
                          <a:effectLst/>
                          <a:latin typeface="+mn-ea"/>
                          <a:ea typeface="+mn-ea"/>
                        </a:rPr>
                        <a:t>９８６</a:t>
                      </a:r>
                      <a:r>
                        <a:rPr lang="ja-JP" altLang="ja-JP" sz="1600" b="1" kern="100" dirty="0" smtClean="0">
                          <a:effectLst/>
                          <a:latin typeface="+mn-ea"/>
                          <a:ea typeface="+mn-ea"/>
                        </a:rPr>
                        <a:t>）</a:t>
                      </a:r>
                      <a:endParaRPr lang="ja-JP" altLang="ja-JP" sz="1600" b="1" kern="100" dirty="0" smtClean="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265573085"/>
                  </a:ext>
                </a:extLst>
              </a:tr>
              <a:tr h="686601">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ja-JP" altLang="en-US" sz="1400" b="0" kern="100" dirty="0" smtClean="0">
                          <a:effectLst/>
                          <a:latin typeface="+mn-ea"/>
                          <a:ea typeface="+mn-ea"/>
                          <a:cs typeface="Times New Roman" panose="02020603050405020304" pitchFamily="18" charset="0"/>
                        </a:rPr>
                        <a:t>（参考）９１．４％</a:t>
                      </a:r>
                      <a:endParaRPr lang="en-US" altLang="ja-JP" sz="1400" b="0" kern="100" dirty="0" smtClean="0">
                        <a:effectLst/>
                        <a:latin typeface="+mn-ea"/>
                        <a:ea typeface="+mn-ea"/>
                        <a:cs typeface="Times New Roman" panose="02020603050405020304" pitchFamily="18" charset="0"/>
                      </a:endParaRPr>
                    </a:p>
                    <a:p>
                      <a:pPr algn="ctr">
                        <a:spcAft>
                          <a:spcPts val="0"/>
                        </a:spcAft>
                      </a:pPr>
                      <a:r>
                        <a:rPr lang="ja-JP" altLang="en-US" sz="1400" b="0" kern="100" dirty="0" smtClean="0">
                          <a:effectLst/>
                          <a:latin typeface="+mn-ea"/>
                          <a:ea typeface="+mn-ea"/>
                          <a:cs typeface="Times New Roman" panose="02020603050405020304" pitchFamily="18" charset="0"/>
                        </a:rPr>
                        <a:t>運用病床に占める重症者数割合</a:t>
                      </a:r>
                    </a:p>
                    <a:p>
                      <a:pPr algn="ctr">
                        <a:spcAft>
                          <a:spcPts val="0"/>
                        </a:spcAft>
                      </a:pPr>
                      <a:r>
                        <a:rPr lang="ja-JP" altLang="en-US" sz="1400" b="0" kern="100" dirty="0" smtClean="0">
                          <a:effectLst/>
                          <a:latin typeface="+mn-ea"/>
                          <a:ea typeface="+mn-ea"/>
                          <a:cs typeface="Times New Roman" panose="02020603050405020304" pitchFamily="18" charset="0"/>
                        </a:rPr>
                        <a:t>（重症者数３１８</a:t>
                      </a:r>
                      <a:r>
                        <a:rPr lang="en-US" altLang="ja-JP" sz="1400" b="0" kern="100" dirty="0" smtClean="0">
                          <a:effectLst/>
                          <a:latin typeface="+mn-ea"/>
                          <a:ea typeface="+mn-ea"/>
                          <a:cs typeface="Times New Roman" panose="02020603050405020304" pitchFamily="18" charset="0"/>
                        </a:rPr>
                        <a:t>/</a:t>
                      </a:r>
                      <a:r>
                        <a:rPr lang="ja-JP" altLang="en-US" sz="1400" b="0" kern="100" dirty="0" smtClean="0">
                          <a:effectLst/>
                          <a:latin typeface="+mn-ea"/>
                          <a:ea typeface="+mn-ea"/>
                          <a:cs typeface="Times New Roman" panose="02020603050405020304" pitchFamily="18" charset="0"/>
                        </a:rPr>
                        <a:t>運用数３４８）</a:t>
                      </a:r>
                    </a:p>
                  </a:txBody>
                  <a:tcPr marL="68580" marR="68580" marT="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6963273"/>
                  </a:ext>
                </a:extLst>
              </a:tr>
            </a:tbl>
          </a:graphicData>
        </a:graphic>
      </p:graphicFrame>
      <p:sp>
        <p:nvSpPr>
          <p:cNvPr id="4" name="テキスト ボックス 3"/>
          <p:cNvSpPr txBox="1"/>
          <p:nvPr/>
        </p:nvSpPr>
        <p:spPr>
          <a:xfrm>
            <a:off x="112482" y="6216742"/>
            <a:ext cx="11967029" cy="461665"/>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　運用率における入院者数に</a:t>
            </a:r>
            <a:r>
              <a:rPr lang="ja-JP" altLang="en-US" sz="1200" dirty="0">
                <a:latin typeface="Meiryo UI" panose="020B0604030504040204" pitchFamily="50" charset="-128"/>
                <a:ea typeface="Meiryo UI" panose="020B0604030504040204" pitchFamily="50" charset="-128"/>
              </a:rPr>
              <a:t>は、対応可能な軽症中等症患者受入医療機関等において治療継続をしている</a:t>
            </a:r>
            <a:r>
              <a:rPr lang="ja-JP" altLang="en-US" sz="1200" dirty="0" smtClean="0">
                <a:latin typeface="Meiryo UI" panose="020B0604030504040204" pitchFamily="50" charset="-128"/>
                <a:ea typeface="Meiryo UI" panose="020B0604030504040204" pitchFamily="50" charset="-128"/>
              </a:rPr>
              <a:t>重症者を除き、かつ、医療機関が重症病床として運用計画を大阪府に提出していない病床に入院している重症者数を含む。</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9452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156514" y="2326474"/>
            <a:ext cx="5919729" cy="4487045"/>
          </a:xfrm>
          <a:prstGeom prst="rect">
            <a:avLst/>
          </a:prstGeom>
        </p:spPr>
      </p:pic>
      <p:sp>
        <p:nvSpPr>
          <p:cNvPr id="14" name="正方形/長方形 13">
            <a:extLst>
              <a:ext uri="{FF2B5EF4-FFF2-40B4-BE49-F238E27FC236}">
                <a16:creationId xmlns:a16="http://schemas.microsoft.com/office/drawing/2014/main" id="{BE71F5D7-4F36-4261-943F-CEFD73EF1004}"/>
              </a:ext>
            </a:extLst>
          </p:cNvPr>
          <p:cNvSpPr/>
          <p:nvPr/>
        </p:nvSpPr>
        <p:spPr>
          <a:xfrm>
            <a:off x="186678" y="392397"/>
            <a:ext cx="4514975" cy="359009"/>
          </a:xfrm>
          <a:prstGeom prst="rect">
            <a:avLst/>
          </a:prstGeom>
        </p:spPr>
        <p:txBody>
          <a:bodyPr wrap="square">
            <a:spAutoFit/>
          </a:bodyPr>
          <a:lstStyle/>
          <a:p>
            <a:r>
              <a:rPr lang="ja-JP" altLang="en-US" sz="1733"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　</a:t>
            </a:r>
            <a:r>
              <a:rPr lang="ja-JP" altLang="en-US" sz="1733" dirty="0" smtClean="0">
                <a:latin typeface="HGPｺﾞｼｯｸE" panose="020B0900000000000000" pitchFamily="50" charset="-128"/>
                <a:ea typeface="HGPｺﾞｼｯｸE" panose="020B0900000000000000" pitchFamily="50" charset="-128"/>
                <a:cs typeface="Meiryo UI" panose="020B0604030504040204" pitchFamily="50" charset="-128"/>
              </a:rPr>
              <a:t>重症</a:t>
            </a:r>
            <a:r>
              <a:rPr lang="ja-JP" altLang="en-US" sz="1733" dirty="0">
                <a:latin typeface="HGPｺﾞｼｯｸE" panose="020B0900000000000000" pitchFamily="50" charset="-128"/>
                <a:ea typeface="HGPｺﾞｼｯｸE" panose="020B0900000000000000" pitchFamily="50" charset="-128"/>
                <a:cs typeface="Meiryo UI" panose="020B0604030504040204" pitchFamily="50" charset="-128"/>
              </a:rPr>
              <a:t>病床運用状況</a:t>
            </a:r>
            <a:r>
              <a:rPr lang="ja-JP" altLang="en-US" sz="1300" dirty="0">
                <a:latin typeface="HGPｺﾞｼｯｸE" panose="020B0900000000000000" pitchFamily="50" charset="-128"/>
                <a:ea typeface="HGPｺﾞｼｯｸE" panose="020B0900000000000000" pitchFamily="50" charset="-128"/>
                <a:cs typeface="Meiryo UI" panose="020B0604030504040204" pitchFamily="50" charset="-128"/>
              </a:rPr>
              <a:t>（令和２年</a:t>
            </a:r>
            <a:r>
              <a:rPr lang="en-US" altLang="ja-JP" sz="1300" dirty="0">
                <a:latin typeface="HGPｺﾞｼｯｸE" panose="020B0900000000000000" pitchFamily="50" charset="-128"/>
                <a:ea typeface="HGPｺﾞｼｯｸE" panose="020B0900000000000000" pitchFamily="50" charset="-128"/>
                <a:cs typeface="Meiryo UI" panose="020B0604030504040204" pitchFamily="50" charset="-128"/>
              </a:rPr>
              <a:t>12</a:t>
            </a:r>
            <a:r>
              <a:rPr lang="ja-JP" altLang="en-US" sz="1300" dirty="0">
                <a:latin typeface="HGPｺﾞｼｯｸE" panose="020B0900000000000000" pitchFamily="50" charset="-128"/>
                <a:ea typeface="HGPｺﾞｼｯｸE" panose="020B0900000000000000" pitchFamily="50" charset="-128"/>
                <a:cs typeface="Meiryo UI" panose="020B0604030504040204" pitchFamily="50" charset="-128"/>
              </a:rPr>
              <a:t>月４日以降）</a:t>
            </a:r>
          </a:p>
        </p:txBody>
      </p:sp>
      <p:sp>
        <p:nvSpPr>
          <p:cNvPr id="20" name="正方形/長方形 19">
            <a:extLst>
              <a:ext uri="{FF2B5EF4-FFF2-40B4-BE49-F238E27FC236}">
                <a16:creationId xmlns:a16="http://schemas.microsoft.com/office/drawing/2014/main" id="{BE71F5D7-4F36-4261-943F-CEFD73EF1004}"/>
              </a:ext>
            </a:extLst>
          </p:cNvPr>
          <p:cNvSpPr/>
          <p:nvPr/>
        </p:nvSpPr>
        <p:spPr>
          <a:xfrm>
            <a:off x="5803318" y="406406"/>
            <a:ext cx="5017082" cy="359009"/>
          </a:xfrm>
          <a:prstGeom prst="rect">
            <a:avLst/>
          </a:prstGeom>
        </p:spPr>
        <p:txBody>
          <a:bodyPr wrap="square">
            <a:spAutoFit/>
          </a:bodyPr>
          <a:lstStyle/>
          <a:p>
            <a:r>
              <a:rPr lang="ja-JP" altLang="en-US" sz="1733"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　</a:t>
            </a:r>
            <a:r>
              <a:rPr lang="ja-JP" altLang="en-US" sz="1733" dirty="0" smtClean="0">
                <a:latin typeface="HGPｺﾞｼｯｸE" panose="020B0900000000000000" pitchFamily="50" charset="-128"/>
                <a:ea typeface="HGPｺﾞｼｯｸE" panose="020B0900000000000000" pitchFamily="50" charset="-128"/>
                <a:cs typeface="Meiryo UI" panose="020B0604030504040204" pitchFamily="50" charset="-128"/>
              </a:rPr>
              <a:t>軽症</a:t>
            </a:r>
            <a:r>
              <a:rPr lang="ja-JP" altLang="en-US" sz="1733" dirty="0">
                <a:latin typeface="HGPｺﾞｼｯｸE" panose="020B0900000000000000" pitchFamily="50" charset="-128"/>
                <a:ea typeface="HGPｺﾞｼｯｸE" panose="020B0900000000000000" pitchFamily="50" charset="-128"/>
                <a:cs typeface="Meiryo UI" panose="020B0604030504040204" pitchFamily="50" charset="-128"/>
              </a:rPr>
              <a:t>中等症病床運用状況</a:t>
            </a:r>
            <a:r>
              <a:rPr lang="ja-JP" altLang="en-US" sz="1300" dirty="0">
                <a:latin typeface="HGPｺﾞｼｯｸE" panose="020B0900000000000000" pitchFamily="50" charset="-128"/>
                <a:ea typeface="HGPｺﾞｼｯｸE" panose="020B0900000000000000" pitchFamily="50" charset="-128"/>
                <a:cs typeface="Meiryo UI" panose="020B0604030504040204" pitchFamily="50" charset="-128"/>
              </a:rPr>
              <a:t>（令和２年</a:t>
            </a:r>
            <a:r>
              <a:rPr lang="en-US" altLang="ja-JP" sz="1300" dirty="0">
                <a:latin typeface="HGPｺﾞｼｯｸE" panose="020B0900000000000000" pitchFamily="50" charset="-128"/>
                <a:ea typeface="HGPｺﾞｼｯｸE" panose="020B0900000000000000" pitchFamily="50" charset="-128"/>
                <a:cs typeface="Meiryo UI" panose="020B0604030504040204" pitchFamily="50" charset="-128"/>
              </a:rPr>
              <a:t>12</a:t>
            </a:r>
            <a:r>
              <a:rPr lang="ja-JP" altLang="en-US" sz="1300" dirty="0">
                <a:latin typeface="HGPｺﾞｼｯｸE" panose="020B0900000000000000" pitchFamily="50" charset="-128"/>
                <a:ea typeface="HGPｺﾞｼｯｸE" panose="020B0900000000000000" pitchFamily="50" charset="-128"/>
                <a:cs typeface="Meiryo UI" panose="020B0604030504040204" pitchFamily="50" charset="-128"/>
              </a:rPr>
              <a:t>月４日以降）</a:t>
            </a:r>
          </a:p>
        </p:txBody>
      </p:sp>
      <p:sp>
        <p:nvSpPr>
          <p:cNvPr id="22" name="テキスト ボックス 21"/>
          <p:cNvSpPr txBox="1"/>
          <p:nvPr/>
        </p:nvSpPr>
        <p:spPr>
          <a:xfrm>
            <a:off x="219280" y="732404"/>
            <a:ext cx="6029120" cy="1723549"/>
          </a:xfrm>
          <a:prstGeom prst="rect">
            <a:avLst/>
          </a:prstGeom>
          <a:noFill/>
        </p:spPr>
        <p:txBody>
          <a:bodyPr wrap="square" rtlCol="0">
            <a:spAutoFit/>
          </a:bodyPr>
          <a:lstStyle/>
          <a:p>
            <a:r>
              <a:rPr lang="en-US" altLang="ja-JP" sz="1733" b="1" dirty="0" smtClean="0">
                <a:solidFill>
                  <a:srgbClr val="FF0000"/>
                </a:solidFill>
                <a:latin typeface="Meiryo UI" panose="020B0604030504040204" pitchFamily="50" charset="-128"/>
                <a:ea typeface="Meiryo UI" panose="020B0604030504040204" pitchFamily="50" charset="-128"/>
              </a:rPr>
              <a:t>5</a:t>
            </a:r>
            <a:r>
              <a:rPr lang="ja-JP" altLang="en-US" sz="1733" b="1" dirty="0" smtClean="0">
                <a:solidFill>
                  <a:srgbClr val="FF0000"/>
                </a:solidFill>
                <a:latin typeface="Meiryo UI" panose="020B0604030504040204" pitchFamily="50" charset="-128"/>
                <a:ea typeface="Meiryo UI" panose="020B0604030504040204" pitchFamily="50" charset="-128"/>
              </a:rPr>
              <a:t>月</a:t>
            </a:r>
            <a:r>
              <a:rPr lang="en-US" altLang="ja-JP" sz="1733" b="1" dirty="0" smtClean="0">
                <a:solidFill>
                  <a:srgbClr val="FF0000"/>
                </a:solidFill>
                <a:latin typeface="Meiryo UI" panose="020B0604030504040204" pitchFamily="50" charset="-128"/>
                <a:ea typeface="Meiryo UI" panose="020B0604030504040204" pitchFamily="50" charset="-128"/>
              </a:rPr>
              <a:t>24</a:t>
            </a:r>
            <a:r>
              <a:rPr lang="ja-JP" altLang="en-US" sz="1733" b="1" dirty="0" smtClean="0">
                <a:solidFill>
                  <a:srgbClr val="FF0000"/>
                </a:solidFill>
                <a:latin typeface="Meiryo UI" panose="020B0604030504040204" pitchFamily="50" charset="-128"/>
                <a:ea typeface="Meiryo UI" panose="020B0604030504040204" pitchFamily="50" charset="-128"/>
              </a:rPr>
              <a:t>日</a:t>
            </a:r>
            <a:r>
              <a:rPr lang="ja-JP" altLang="en-US" sz="1733" b="1" dirty="0">
                <a:solidFill>
                  <a:srgbClr val="FF0000"/>
                </a:solidFill>
                <a:latin typeface="Meiryo UI" panose="020B0604030504040204" pitchFamily="50" charset="-128"/>
                <a:ea typeface="Meiryo UI" panose="020B0604030504040204" pitchFamily="50" charset="-128"/>
              </a:rPr>
              <a:t>現在　</a:t>
            </a:r>
            <a:r>
              <a:rPr lang="ja-JP" altLang="en-US" sz="2600" b="1" u="sng" dirty="0">
                <a:solidFill>
                  <a:srgbClr val="FF0000"/>
                </a:solidFill>
                <a:latin typeface="Meiryo UI" panose="020B0604030504040204" pitchFamily="50" charset="-128"/>
                <a:ea typeface="Meiryo UI" panose="020B0604030504040204" pitchFamily="50" charset="-128"/>
              </a:rPr>
              <a:t>病床</a:t>
            </a:r>
            <a:r>
              <a:rPr lang="ja-JP" altLang="en-US" sz="2600" b="1" u="sng" dirty="0" smtClean="0">
                <a:solidFill>
                  <a:srgbClr val="FF0000"/>
                </a:solidFill>
                <a:latin typeface="Meiryo UI" panose="020B0604030504040204" pitchFamily="50" charset="-128"/>
                <a:ea typeface="Meiryo UI" panose="020B0604030504040204" pitchFamily="50" charset="-128"/>
              </a:rPr>
              <a:t>運用率</a:t>
            </a:r>
            <a:r>
              <a:rPr lang="en-US" altLang="ja-JP" sz="2600" b="1" u="sng" dirty="0">
                <a:solidFill>
                  <a:srgbClr val="FF0000"/>
                </a:solidFill>
                <a:latin typeface="Meiryo UI" panose="020B0604030504040204" pitchFamily="50" charset="-128"/>
                <a:ea typeface="Meiryo UI" panose="020B0604030504040204" pitchFamily="50" charset="-128"/>
              </a:rPr>
              <a:t>8</a:t>
            </a:r>
            <a:r>
              <a:rPr lang="en-US" altLang="ja-JP" sz="2600" b="1" u="sng" dirty="0" smtClean="0">
                <a:solidFill>
                  <a:srgbClr val="FF0000"/>
                </a:solidFill>
                <a:latin typeface="Meiryo UI" panose="020B0604030504040204" pitchFamily="50" charset="-128"/>
                <a:ea typeface="Meiryo UI" panose="020B0604030504040204" pitchFamily="50" charset="-128"/>
              </a:rPr>
              <a:t>3.0</a:t>
            </a:r>
            <a:r>
              <a:rPr lang="ja-JP" altLang="en-US" sz="2600" b="1" u="sng" dirty="0" smtClean="0">
                <a:solidFill>
                  <a:srgbClr val="FF0000"/>
                </a:solidFill>
                <a:latin typeface="Meiryo UI" panose="020B0604030504040204" pitchFamily="50" charset="-128"/>
                <a:ea typeface="Meiryo UI" panose="020B0604030504040204" pitchFamily="50" charset="-128"/>
              </a:rPr>
              <a:t>％</a:t>
            </a:r>
            <a:endParaRPr lang="en-US" altLang="ja-JP" sz="2600" b="1" dirty="0">
              <a:solidFill>
                <a:srgbClr val="FF0000"/>
              </a:solidFill>
              <a:latin typeface="Meiryo UI" panose="020B0604030504040204" pitchFamily="50" charset="-128"/>
              <a:ea typeface="Meiryo UI" panose="020B0604030504040204" pitchFamily="50" charset="-128"/>
            </a:endParaRPr>
          </a:p>
          <a:p>
            <a:r>
              <a:rPr lang="ja-JP" altLang="en-US" sz="2000" b="1" dirty="0" smtClean="0">
                <a:solidFill>
                  <a:srgbClr val="FF0000"/>
                </a:solidFill>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運用</a:t>
            </a:r>
            <a:r>
              <a:rPr lang="ja-JP" altLang="en-US" sz="2000" b="1" dirty="0">
                <a:latin typeface="Meiryo UI" panose="020B0604030504040204" pitchFamily="50" charset="-128"/>
                <a:ea typeface="Meiryo UI" panose="020B0604030504040204" pitchFamily="50" charset="-128"/>
              </a:rPr>
              <a:t>病床数 </a:t>
            </a:r>
            <a:r>
              <a:rPr lang="en-US" altLang="ja-JP" sz="2000" b="1" dirty="0" smtClean="0">
                <a:latin typeface="Meiryo UI" panose="020B0604030504040204" pitchFamily="50" charset="-128"/>
                <a:ea typeface="Meiryo UI" panose="020B0604030504040204" pitchFamily="50" charset="-128"/>
              </a:rPr>
              <a:t>348</a:t>
            </a:r>
            <a:r>
              <a:rPr lang="ja-JP" altLang="en-US" sz="2000" b="1" dirty="0" smtClean="0">
                <a:latin typeface="Meiryo UI" panose="020B0604030504040204" pitchFamily="50" charset="-128"/>
                <a:ea typeface="Meiryo UI" panose="020B0604030504040204" pitchFamily="50" charset="-128"/>
              </a:rPr>
              <a:t>床</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入院</a:t>
            </a:r>
            <a:r>
              <a:rPr lang="ja-JP" altLang="en-US" sz="2000" b="1" dirty="0">
                <a:latin typeface="Meiryo UI" panose="020B0604030504040204" pitchFamily="50" charset="-128"/>
                <a:ea typeface="Meiryo UI" panose="020B0604030504040204" pitchFamily="50" charset="-128"/>
              </a:rPr>
              <a:t>患者数　</a:t>
            </a:r>
            <a:r>
              <a:rPr lang="en-US" altLang="ja-JP" sz="2000" b="1" dirty="0" smtClean="0">
                <a:latin typeface="Meiryo UI" panose="020B0604030504040204" pitchFamily="50" charset="-128"/>
                <a:ea typeface="Meiryo UI" panose="020B0604030504040204" pitchFamily="50" charset="-128"/>
              </a:rPr>
              <a:t>289</a:t>
            </a:r>
            <a:r>
              <a:rPr lang="ja-JP" altLang="en-US" sz="2000" b="1" dirty="0" smtClean="0">
                <a:latin typeface="Meiryo UI" panose="020B0604030504040204" pitchFamily="50" charset="-128"/>
                <a:ea typeface="Meiryo UI" panose="020B0604030504040204" pitchFamily="50" charset="-128"/>
              </a:rPr>
              <a:t>人</a:t>
            </a:r>
            <a:r>
              <a:rPr lang="en-US" altLang="ja-JP" sz="1517" dirty="0" smtClean="0">
                <a:latin typeface="Meiryo UI" panose="020B0604030504040204" pitchFamily="50" charset="-128"/>
                <a:ea typeface="Meiryo UI" panose="020B0604030504040204" pitchFamily="50" charset="-128"/>
              </a:rPr>
              <a:t>※</a:t>
            </a:r>
            <a:r>
              <a:rPr lang="ja-JP" altLang="en-US" sz="1517" dirty="0" smtClean="0">
                <a:latin typeface="Meiryo UI" panose="020B0604030504040204" pitchFamily="50" charset="-128"/>
                <a:ea typeface="Meiryo UI" panose="020B0604030504040204" pitchFamily="50" charset="-128"/>
              </a:rPr>
              <a:t>２</a:t>
            </a:r>
            <a:endParaRPr lang="en-US" altLang="ja-JP" sz="1517"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１　病床</a:t>
            </a:r>
            <a:r>
              <a:rPr lang="ja-JP" altLang="en-US" sz="1200" dirty="0">
                <a:latin typeface="Meiryo UI" panose="020B0604030504040204" pitchFamily="50" charset="-128"/>
                <a:ea typeface="Meiryo UI" panose="020B0604030504040204" pitchFamily="50" charset="-128"/>
              </a:rPr>
              <a:t>確保計画の確保病床数（</a:t>
            </a:r>
            <a:r>
              <a:rPr lang="en-US" altLang="ja-JP" sz="1200" dirty="0">
                <a:latin typeface="Meiryo UI" panose="020B0604030504040204" pitchFamily="50" charset="-128"/>
                <a:ea typeface="Meiryo UI" panose="020B0604030504040204" pitchFamily="50" charset="-128"/>
              </a:rPr>
              <a:t>224</a:t>
            </a:r>
            <a:r>
              <a:rPr lang="ja-JP" altLang="en-US" sz="1200" dirty="0">
                <a:latin typeface="Meiryo UI" panose="020B0604030504040204" pitchFamily="50" charset="-128"/>
                <a:ea typeface="Meiryo UI" panose="020B0604030504040204" pitchFamily="50" charset="-128"/>
              </a:rPr>
              <a:t>床）</a:t>
            </a:r>
            <a:r>
              <a:rPr lang="ja-JP" altLang="en-US" sz="1200" dirty="0" smtClean="0">
                <a:latin typeface="Meiryo UI" panose="020B0604030504040204" pitchFamily="50" charset="-128"/>
                <a:ea typeface="Meiryo UI" panose="020B0604030504040204" pitchFamily="50" charset="-128"/>
              </a:rPr>
              <a:t>を上回って</a:t>
            </a:r>
            <a:r>
              <a:rPr lang="ja-JP" altLang="en-US" sz="1200" dirty="0">
                <a:latin typeface="Meiryo UI" panose="020B0604030504040204" pitchFamily="50" charset="-128"/>
                <a:ea typeface="Meiryo UI" panose="020B0604030504040204" pitchFamily="50" charset="-128"/>
              </a:rPr>
              <a:t>確保した</a:t>
            </a:r>
            <a:r>
              <a:rPr lang="ja-JP" altLang="en-US" sz="1200" dirty="0" smtClean="0">
                <a:latin typeface="Meiryo UI" panose="020B0604030504040204" pitchFamily="50" charset="-128"/>
                <a:ea typeface="Meiryo UI" panose="020B0604030504040204" pitchFamily="50" charset="-128"/>
              </a:rPr>
              <a:t>病床数を含む</a:t>
            </a:r>
            <a:r>
              <a:rPr lang="ja-JP" altLang="en-US" sz="1200" dirty="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２　上記</a:t>
            </a:r>
            <a:r>
              <a:rPr lang="ja-JP" altLang="en-US" sz="1200" dirty="0">
                <a:latin typeface="Meiryo UI" panose="020B0604030504040204" pitchFamily="50" charset="-128"/>
                <a:ea typeface="Meiryo UI" panose="020B0604030504040204" pitchFamily="50" charset="-128"/>
              </a:rPr>
              <a:t>の他、</a:t>
            </a:r>
            <a:r>
              <a:rPr lang="ja-JP" altLang="en-US" sz="1200" dirty="0" smtClean="0">
                <a:latin typeface="Meiryo UI" panose="020B0604030504040204" pitchFamily="50" charset="-128"/>
                <a:ea typeface="Meiryo UI" panose="020B0604030504040204" pitchFamily="50" charset="-128"/>
              </a:rPr>
              <a:t>対応可能な軽症</a:t>
            </a:r>
            <a:r>
              <a:rPr lang="ja-JP" altLang="en-US" sz="1200" dirty="0">
                <a:latin typeface="Meiryo UI" panose="020B0604030504040204" pitchFamily="50" charset="-128"/>
                <a:ea typeface="Meiryo UI" panose="020B0604030504040204" pitchFamily="50" charset="-128"/>
              </a:rPr>
              <a:t>中等症患者受入医療機関等</a:t>
            </a:r>
            <a:r>
              <a:rPr lang="ja-JP" altLang="en-US" sz="1200" dirty="0" smtClean="0">
                <a:latin typeface="Meiryo UI" panose="020B0604030504040204" pitchFamily="50" charset="-128"/>
                <a:ea typeface="Meiryo UI" panose="020B0604030504040204" pitchFamily="50" charset="-128"/>
              </a:rPr>
              <a:t>において、</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治療</a:t>
            </a:r>
            <a:r>
              <a:rPr lang="ja-JP" altLang="en-US" sz="1200" dirty="0">
                <a:latin typeface="Meiryo UI" panose="020B0604030504040204" pitchFamily="50" charset="-128"/>
                <a:ea typeface="Meiryo UI" panose="020B0604030504040204" pitchFamily="50" charset="-128"/>
              </a:rPr>
              <a:t>継続をしている重症者</a:t>
            </a:r>
            <a:r>
              <a:rPr lang="ja-JP" altLang="en-US" sz="1200" dirty="0" smtClean="0">
                <a:latin typeface="Meiryo UI" panose="020B0604030504040204" pitchFamily="50" charset="-128"/>
                <a:ea typeface="Meiryo UI" panose="020B0604030504040204" pitchFamily="50" charset="-128"/>
              </a:rPr>
              <a:t>数</a:t>
            </a:r>
            <a:r>
              <a:rPr lang="en-US" altLang="ja-JP" sz="1200" dirty="0" smtClean="0">
                <a:latin typeface="Meiryo UI" panose="020B0604030504040204" pitchFamily="50" charset="-128"/>
                <a:ea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rPr>
              <a:t>人（</a:t>
            </a:r>
            <a:r>
              <a:rPr lang="ja-JP" altLang="en-US" sz="1200" dirty="0">
                <a:latin typeface="Meiryo UI" panose="020B0604030504040204" pitchFamily="50" charset="-128"/>
                <a:ea typeface="Meiryo UI" panose="020B0604030504040204" pitchFamily="50" charset="-128"/>
              </a:rPr>
              <a:t>計　重症者</a:t>
            </a:r>
            <a:r>
              <a:rPr lang="ja-JP" altLang="en-US" sz="1200" dirty="0" smtClean="0">
                <a:latin typeface="Meiryo UI" panose="020B0604030504040204" pitchFamily="50" charset="-128"/>
                <a:ea typeface="Meiryo UI" panose="020B0604030504040204" pitchFamily="50" charset="-128"/>
              </a:rPr>
              <a:t>数</a:t>
            </a:r>
            <a:r>
              <a:rPr lang="en-US" altLang="ja-JP" sz="1200" dirty="0" smtClean="0">
                <a:latin typeface="Meiryo UI" panose="020B0604030504040204" pitchFamily="50" charset="-128"/>
                <a:ea typeface="Meiryo UI" panose="020B0604030504040204" pitchFamily="50" charset="-128"/>
              </a:rPr>
              <a:t>318</a:t>
            </a:r>
            <a:r>
              <a:rPr lang="ja-JP" altLang="en-US" sz="1200" dirty="0" smtClean="0">
                <a:latin typeface="Meiryo UI" panose="020B0604030504040204" pitchFamily="50" charset="-128"/>
                <a:ea typeface="Meiryo UI" panose="020B0604030504040204" pitchFamily="50" charset="-128"/>
              </a:rPr>
              <a:t>人）</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また、医療</a:t>
            </a:r>
            <a:r>
              <a:rPr lang="ja-JP" altLang="en-US" sz="1200" dirty="0">
                <a:latin typeface="Meiryo UI" panose="020B0604030504040204" pitchFamily="50" charset="-128"/>
                <a:ea typeface="Meiryo UI" panose="020B0604030504040204" pitchFamily="50" charset="-128"/>
              </a:rPr>
              <a:t>機関が重症病床と</a:t>
            </a:r>
            <a:r>
              <a:rPr lang="ja-JP" altLang="en-US" sz="1200" dirty="0" smtClean="0">
                <a:latin typeface="Meiryo UI" panose="020B0604030504040204" pitchFamily="50" charset="-128"/>
                <a:ea typeface="Meiryo UI" panose="020B0604030504040204" pitchFamily="50" charset="-128"/>
              </a:rPr>
              <a:t>して</a:t>
            </a:r>
            <a:r>
              <a:rPr lang="ja-JP" altLang="en-US" sz="1200" dirty="0">
                <a:latin typeface="Meiryo UI" panose="020B0604030504040204" pitchFamily="50" charset="-128"/>
                <a:ea typeface="Meiryo UI" panose="020B0604030504040204" pitchFamily="50" charset="-128"/>
              </a:rPr>
              <a:t>運用計画を大阪府に提出していない病床</a:t>
            </a:r>
            <a:r>
              <a:rPr lang="ja-JP" altLang="en-US" sz="1200" dirty="0" smtClean="0">
                <a:latin typeface="Meiryo UI" panose="020B0604030504040204" pitchFamily="50" charset="-128"/>
                <a:ea typeface="Meiryo UI" panose="020B0604030504040204" pitchFamily="50" charset="-128"/>
              </a:rPr>
              <a:t>に</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入院している</a:t>
            </a:r>
            <a:r>
              <a:rPr lang="ja-JP" altLang="en-US" sz="1200" dirty="0">
                <a:latin typeface="Meiryo UI" panose="020B0604030504040204" pitchFamily="50" charset="-128"/>
                <a:ea typeface="Meiryo UI" panose="020B0604030504040204" pitchFamily="50" charset="-128"/>
              </a:rPr>
              <a:t>重症者数を含む</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448800" y="6508088"/>
            <a:ext cx="2743200" cy="365125"/>
          </a:xfrm>
        </p:spPr>
        <p:txBody>
          <a:bodyPr/>
          <a:lstStyle/>
          <a:p>
            <a:fld id="{F451F7C5-434F-488D-9CC2-63C640BFA45C}" type="slidenum">
              <a:rPr kumimoji="1" lang="ja-JP" altLang="en-US" smtClean="0"/>
              <a:t>5</a:t>
            </a:fld>
            <a:endParaRPr kumimoji="1" lang="ja-JP" altLang="en-US"/>
          </a:p>
        </p:txBody>
      </p:sp>
      <p:sp>
        <p:nvSpPr>
          <p:cNvPr id="44" name="正方形/長方形 43"/>
          <p:cNvSpPr/>
          <p:nvPr/>
        </p:nvSpPr>
        <p:spPr>
          <a:xfrm>
            <a:off x="0" y="2603"/>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latin typeface="UD デジタル 教科書体 NP-B" panose="02020700000000000000" pitchFamily="18" charset="-128"/>
                <a:ea typeface="UD デジタル 教科書体 NP-B" panose="02020700000000000000" pitchFamily="18" charset="-128"/>
              </a:rPr>
              <a:t>新型コロナウイルス感染症患者受入病床の確保・運用状況</a:t>
            </a:r>
          </a:p>
        </p:txBody>
      </p:sp>
      <p:sp>
        <p:nvSpPr>
          <p:cNvPr id="18" name="テキスト ボックス 17"/>
          <p:cNvSpPr txBox="1"/>
          <p:nvPr/>
        </p:nvSpPr>
        <p:spPr>
          <a:xfrm>
            <a:off x="5895833" y="641403"/>
            <a:ext cx="6296167" cy="2062103"/>
          </a:xfrm>
          <a:prstGeom prst="rect">
            <a:avLst/>
          </a:prstGeom>
          <a:noFill/>
        </p:spPr>
        <p:txBody>
          <a:bodyPr wrap="square" rtlCol="0">
            <a:spAutoFit/>
          </a:bodyPr>
          <a:lstStyle/>
          <a:p>
            <a:r>
              <a:rPr lang="en-US" altLang="ja-JP" sz="1730" b="1" dirty="0" smtClean="0">
                <a:solidFill>
                  <a:srgbClr val="FF0000"/>
                </a:solidFill>
                <a:latin typeface="Meiryo UI" panose="020B0604030504040204" pitchFamily="50" charset="-128"/>
                <a:ea typeface="Meiryo UI" panose="020B0604030504040204" pitchFamily="50" charset="-128"/>
              </a:rPr>
              <a:t>5</a:t>
            </a:r>
            <a:r>
              <a:rPr lang="ja-JP" altLang="en-US" sz="1730" b="1" dirty="0" smtClean="0">
                <a:solidFill>
                  <a:srgbClr val="FF0000"/>
                </a:solidFill>
                <a:latin typeface="Meiryo UI" panose="020B0604030504040204" pitchFamily="50" charset="-128"/>
                <a:ea typeface="Meiryo UI" panose="020B0604030504040204" pitchFamily="50" charset="-128"/>
              </a:rPr>
              <a:t>月</a:t>
            </a:r>
            <a:r>
              <a:rPr lang="en-US" altLang="ja-JP" sz="1730" b="1" dirty="0" smtClean="0">
                <a:solidFill>
                  <a:srgbClr val="FF0000"/>
                </a:solidFill>
                <a:latin typeface="Meiryo UI" panose="020B0604030504040204" pitchFamily="50" charset="-128"/>
                <a:ea typeface="Meiryo UI" panose="020B0604030504040204" pitchFamily="50" charset="-128"/>
              </a:rPr>
              <a:t>24</a:t>
            </a:r>
            <a:r>
              <a:rPr lang="ja-JP" altLang="en-US" sz="1730" b="1" dirty="0" smtClean="0">
                <a:solidFill>
                  <a:srgbClr val="FF0000"/>
                </a:solidFill>
                <a:latin typeface="Meiryo UI" panose="020B0604030504040204" pitchFamily="50" charset="-128"/>
                <a:ea typeface="Meiryo UI" panose="020B0604030504040204" pitchFamily="50" charset="-128"/>
              </a:rPr>
              <a:t>日現在</a:t>
            </a:r>
            <a:r>
              <a:rPr lang="ja-JP" altLang="en-US" sz="1730" b="1" dirty="0">
                <a:solidFill>
                  <a:srgbClr val="FF0000"/>
                </a:solidFill>
                <a:latin typeface="Meiryo UI" panose="020B0604030504040204" pitchFamily="50" charset="-128"/>
                <a:ea typeface="Meiryo UI" panose="020B0604030504040204" pitchFamily="50" charset="-128"/>
              </a:rPr>
              <a:t>　</a:t>
            </a:r>
            <a:r>
              <a:rPr lang="ja-JP" altLang="en-US" sz="2600" b="1" u="sng" dirty="0">
                <a:solidFill>
                  <a:srgbClr val="FF0000"/>
                </a:solidFill>
                <a:latin typeface="Meiryo UI" panose="020B0604030504040204" pitchFamily="50" charset="-128"/>
                <a:ea typeface="Meiryo UI" panose="020B0604030504040204" pitchFamily="50" charset="-128"/>
              </a:rPr>
              <a:t>病床</a:t>
            </a:r>
            <a:r>
              <a:rPr lang="ja-JP" altLang="en-US" sz="2600" b="1" u="sng" dirty="0" smtClean="0">
                <a:solidFill>
                  <a:srgbClr val="FF0000"/>
                </a:solidFill>
                <a:latin typeface="Meiryo UI" panose="020B0604030504040204" pitchFamily="50" charset="-128"/>
                <a:ea typeface="Meiryo UI" panose="020B0604030504040204" pitchFamily="50" charset="-128"/>
              </a:rPr>
              <a:t>運用率</a:t>
            </a:r>
            <a:r>
              <a:rPr lang="en-US" altLang="ja-JP" sz="2600" b="1" u="sng" dirty="0" smtClean="0">
                <a:solidFill>
                  <a:srgbClr val="FF0000"/>
                </a:solidFill>
                <a:latin typeface="Meiryo UI" panose="020B0604030504040204" pitchFamily="50" charset="-128"/>
                <a:ea typeface="Meiryo UI" panose="020B0604030504040204" pitchFamily="50" charset="-128"/>
              </a:rPr>
              <a:t>66.7</a:t>
            </a:r>
            <a:r>
              <a:rPr lang="ja-JP" altLang="en-US" sz="2600" b="1" u="sng" dirty="0" smtClean="0">
                <a:solidFill>
                  <a:srgbClr val="FF0000"/>
                </a:solidFill>
                <a:latin typeface="Meiryo UI" panose="020B0604030504040204" pitchFamily="50" charset="-128"/>
                <a:ea typeface="Meiryo UI" panose="020B0604030504040204" pitchFamily="50" charset="-128"/>
              </a:rPr>
              <a:t>％</a:t>
            </a:r>
            <a:endParaRPr lang="en-US" altLang="ja-JP" sz="2600" b="1" u="sng" dirty="0">
              <a:solidFill>
                <a:srgbClr val="FF0000"/>
              </a:solidFill>
              <a:latin typeface="Meiryo UI" panose="020B0604030504040204" pitchFamily="50" charset="-128"/>
              <a:ea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rPr>
              <a:t>　運用</a:t>
            </a:r>
            <a:r>
              <a:rPr lang="ja-JP" altLang="en-US" sz="2000" b="1" dirty="0">
                <a:latin typeface="Meiryo UI" panose="020B0604030504040204" pitchFamily="50" charset="-128"/>
                <a:ea typeface="Meiryo UI" panose="020B0604030504040204" pitchFamily="50" charset="-128"/>
              </a:rPr>
              <a:t>病床数 </a:t>
            </a:r>
            <a:r>
              <a:rPr lang="en-US" altLang="ja-JP" sz="2000" b="1" dirty="0" smtClean="0">
                <a:latin typeface="Meiryo UI" panose="020B0604030504040204" pitchFamily="50" charset="-128"/>
                <a:ea typeface="Meiryo UI" panose="020B0604030504040204" pitchFamily="50" charset="-128"/>
              </a:rPr>
              <a:t>2,297</a:t>
            </a:r>
            <a:r>
              <a:rPr lang="ja-JP" altLang="en-US" sz="2000" b="1" dirty="0" smtClean="0">
                <a:latin typeface="Meiryo UI" panose="020B0604030504040204" pitchFamily="50" charset="-128"/>
                <a:ea typeface="Meiryo UI" panose="020B0604030504040204" pitchFamily="50" charset="-128"/>
              </a:rPr>
              <a:t>床　入院</a:t>
            </a:r>
            <a:r>
              <a:rPr lang="ja-JP" altLang="en-US" sz="2000" b="1" dirty="0">
                <a:latin typeface="Meiryo UI" panose="020B0604030504040204" pitchFamily="50" charset="-128"/>
                <a:ea typeface="Meiryo UI" panose="020B0604030504040204" pitchFamily="50" charset="-128"/>
              </a:rPr>
              <a:t>患者数　</a:t>
            </a:r>
            <a:r>
              <a:rPr lang="en-US" altLang="ja-JP" sz="2000" b="1" dirty="0" smtClean="0">
                <a:latin typeface="Meiryo UI" panose="020B0604030504040204" pitchFamily="50" charset="-128"/>
                <a:ea typeface="Meiryo UI" panose="020B0604030504040204" pitchFamily="50" charset="-128"/>
              </a:rPr>
              <a:t>1,531</a:t>
            </a:r>
            <a:r>
              <a:rPr lang="ja-JP" altLang="en-US" sz="2000" b="1" dirty="0" smtClean="0">
                <a:latin typeface="Meiryo UI" panose="020B0604030504040204" pitchFamily="50" charset="-128"/>
                <a:ea typeface="Meiryo UI" panose="020B0604030504040204" pitchFamily="50" charset="-128"/>
              </a:rPr>
              <a:t>人</a:t>
            </a:r>
            <a:r>
              <a:rPr lang="en-US" altLang="ja-JP"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左記</a:t>
            </a:r>
            <a:r>
              <a:rPr lang="en-US" altLang="ja-JP" sz="1400" dirty="0" smtClean="0">
                <a:latin typeface="Meiryo UI" panose="020B0604030504040204" pitchFamily="50" charset="-128"/>
                <a:ea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rPr>
              <a:t>人を含む）</a:t>
            </a:r>
            <a:endParaRPr lang="en-US" altLang="ja-JP" sz="1137"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ja-JP" altLang="en-US" sz="1600" b="1" u="sng" dirty="0" smtClean="0">
                <a:solidFill>
                  <a:srgbClr val="FF0000"/>
                </a:solidFill>
                <a:latin typeface="Meiryo UI" panose="020B0604030504040204" pitchFamily="50" charset="-128"/>
                <a:ea typeface="Meiryo UI" panose="020B0604030504040204" pitchFamily="50" charset="-128"/>
              </a:rPr>
              <a:t>小児・精神患者用病床等約</a:t>
            </a:r>
            <a:r>
              <a:rPr lang="en-US" altLang="ja-JP" sz="1600" b="1" u="sng" dirty="0" smtClean="0">
                <a:solidFill>
                  <a:srgbClr val="FF0000"/>
                </a:solidFill>
                <a:latin typeface="Meiryo UI" panose="020B0604030504040204" pitchFamily="50" charset="-128"/>
                <a:ea typeface="Meiryo UI" panose="020B0604030504040204" pitchFamily="50" charset="-128"/>
              </a:rPr>
              <a:t>80</a:t>
            </a:r>
            <a:r>
              <a:rPr lang="ja-JP" altLang="en-US" sz="1600" b="1" u="sng" dirty="0" smtClean="0">
                <a:solidFill>
                  <a:srgbClr val="FF0000"/>
                </a:solidFill>
                <a:latin typeface="Meiryo UI" panose="020B0604030504040204" pitchFamily="50" charset="-128"/>
                <a:ea typeface="Meiryo UI" panose="020B0604030504040204" pitchFamily="50" charset="-128"/>
              </a:rPr>
              <a:t>床を除いた運用率　約</a:t>
            </a:r>
            <a:r>
              <a:rPr lang="en-US" altLang="ja-JP" b="1" u="sng" dirty="0" smtClean="0">
                <a:solidFill>
                  <a:srgbClr val="FF0000"/>
                </a:solidFill>
                <a:latin typeface="Meiryo UI" panose="020B0604030504040204" pitchFamily="50" charset="-128"/>
                <a:ea typeface="Meiryo UI" panose="020B0604030504040204" pitchFamily="50" charset="-128"/>
              </a:rPr>
              <a:t>69</a:t>
            </a:r>
            <a:r>
              <a:rPr lang="ja-JP" altLang="en-US" sz="2000" b="1" u="sng" dirty="0" smtClean="0">
                <a:solidFill>
                  <a:srgbClr val="FF0000"/>
                </a:solidFill>
                <a:latin typeface="Meiryo UI" panose="020B0604030504040204" pitchFamily="50" charset="-128"/>
                <a:ea typeface="Meiryo UI" panose="020B0604030504040204" pitchFamily="50" charset="-128"/>
              </a:rPr>
              <a:t>％</a:t>
            </a:r>
            <a:endParaRPr lang="en-US" altLang="ja-JP" sz="2000" b="1" u="sng" dirty="0" smtClean="0">
              <a:solidFill>
                <a:srgbClr val="FF0000"/>
              </a:solidFill>
              <a:latin typeface="Meiryo UI" panose="020B0604030504040204" pitchFamily="50" charset="-128"/>
              <a:ea typeface="Meiryo UI" panose="020B0604030504040204" pitchFamily="50" charset="-128"/>
            </a:endParaRPr>
          </a:p>
          <a:p>
            <a:pPr lvl="0" defTabSz="457200"/>
            <a:r>
              <a:rPr kumimoji="0" lang="ja-JP" altLang="en-US" sz="1600" dirty="0" smtClean="0">
                <a:solidFill>
                  <a:prstClr val="black"/>
                </a:solidFill>
                <a:latin typeface="Meiryo UI" panose="020B0604030504040204" pitchFamily="50" charset="-128"/>
                <a:ea typeface="Meiryo UI" panose="020B0604030504040204" pitchFamily="50" charset="-128"/>
              </a:rPr>
              <a:t>・</a:t>
            </a:r>
            <a:r>
              <a:rPr kumimoji="0" lang="ja-JP" altLang="en-US" sz="1600" b="1" dirty="0" smtClean="0">
                <a:solidFill>
                  <a:prstClr val="black"/>
                </a:solidFill>
                <a:latin typeface="Meiryo UI" panose="020B0604030504040204" pitchFamily="50" charset="-128"/>
                <a:ea typeface="Meiryo UI" panose="020B0604030504040204" pitchFamily="50" charset="-128"/>
              </a:rPr>
              <a:t>重症者を治療継続をすることで、</a:t>
            </a:r>
            <a:r>
              <a:rPr kumimoji="0" lang="ja-JP" altLang="en-US" sz="1600" b="1" u="sng" dirty="0" smtClean="0">
                <a:solidFill>
                  <a:srgbClr val="FF0000"/>
                </a:solidFill>
                <a:latin typeface="Meiryo UI" panose="020B0604030504040204" pitchFamily="50" charset="-128"/>
                <a:ea typeface="Meiryo UI" panose="020B0604030504040204" pitchFamily="50" charset="-128"/>
              </a:rPr>
              <a:t>軽症中等症患者受入可能な病床数は</a:t>
            </a:r>
            <a:endParaRPr kumimoji="0" lang="en-US" altLang="ja-JP" sz="1600" b="1" u="sng" dirty="0" smtClean="0">
              <a:solidFill>
                <a:srgbClr val="FF0000"/>
              </a:solidFill>
              <a:latin typeface="Meiryo UI" panose="020B0604030504040204" pitchFamily="50" charset="-128"/>
              <a:ea typeface="Meiryo UI" panose="020B0604030504040204" pitchFamily="50" charset="-128"/>
            </a:endParaRPr>
          </a:p>
          <a:p>
            <a:pPr lvl="0" defTabSz="457200"/>
            <a:r>
              <a:rPr kumimoji="0" lang="ja-JP" altLang="en-US" sz="1600" b="1" dirty="0">
                <a:solidFill>
                  <a:srgbClr val="FF0000"/>
                </a:solidFill>
                <a:latin typeface="Meiryo UI" panose="020B0604030504040204" pitchFamily="50" charset="-128"/>
                <a:ea typeface="Meiryo UI" panose="020B0604030504040204" pitchFamily="50" charset="-128"/>
              </a:rPr>
              <a:t>　</a:t>
            </a:r>
            <a:r>
              <a:rPr kumimoji="0" lang="ja-JP" altLang="en-US" sz="1600" b="1" u="sng" dirty="0" smtClean="0">
                <a:solidFill>
                  <a:srgbClr val="FF0000"/>
                </a:solidFill>
                <a:latin typeface="Meiryo UI" panose="020B0604030504040204" pitchFamily="50" charset="-128"/>
                <a:ea typeface="Meiryo UI" panose="020B0604030504040204" pitchFamily="50" charset="-128"/>
              </a:rPr>
              <a:t>実際より少なく、極めてひっ迫</a:t>
            </a:r>
            <a:endParaRPr kumimoji="0" lang="en-US" altLang="ja-JP" sz="1600" b="1" u="sng" dirty="0" smtClean="0">
              <a:solidFill>
                <a:srgbClr val="FF0000"/>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113935" y="2365323"/>
            <a:ext cx="5883150" cy="4480948"/>
          </a:xfrm>
          <a:prstGeom prst="rect">
            <a:avLst/>
          </a:prstGeom>
        </p:spPr>
      </p:pic>
    </p:spTree>
    <p:extLst>
      <p:ext uri="{BB962C8B-B14F-4D97-AF65-F5344CB8AC3E}">
        <p14:creationId xmlns:p14="http://schemas.microsoft.com/office/powerpoint/2010/main" val="1747296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0" y="0"/>
            <a:ext cx="12192000" cy="4103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入院・療養状況（５月</a:t>
            </a:r>
            <a:r>
              <a:rPr lang="en-US" altLang="ja-JP" sz="2400" b="1">
                <a:latin typeface="UD デジタル 教科書体 NK-B" panose="02020700000000000000" pitchFamily="18" charset="-128"/>
                <a:ea typeface="UD デジタル 教科書体 NK-B" panose="02020700000000000000" pitchFamily="18" charset="-128"/>
              </a:rPr>
              <a:t>24</a:t>
            </a:r>
            <a:r>
              <a:rPr lang="ja-JP" altLang="en-US" sz="2400" b="1" smtClean="0">
                <a:latin typeface="UD デジタル 教科書体 NK-B" panose="02020700000000000000" pitchFamily="18" charset="-128"/>
                <a:ea typeface="UD デジタル 教科書体 NK-B" panose="02020700000000000000" pitchFamily="18" charset="-128"/>
              </a:rPr>
              <a:t>日</a:t>
            </a:r>
            <a:r>
              <a:rPr lang="ja-JP" altLang="en-US" sz="2400" b="1" dirty="0" smtClean="0">
                <a:latin typeface="UD デジタル 教科書体 NK-B" panose="02020700000000000000" pitchFamily="18" charset="-128"/>
                <a:ea typeface="UD デジタル 教科書体 NK-B" panose="02020700000000000000" pitchFamily="18" charset="-128"/>
              </a:rPr>
              <a:t>時点）</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537950"/>
            <a:ext cx="2743200" cy="365125"/>
          </a:xfrm>
        </p:spPr>
        <p:txBody>
          <a:bodyPr/>
          <a:lstStyle/>
          <a:p>
            <a:fld id="{0B62D5CB-8769-475A-9BC8-A2F17E2F558B}" type="slidenum">
              <a:rPr kumimoji="1" lang="ja-JP" altLang="en-US" smtClean="0"/>
              <a:t>6</a:t>
            </a:fld>
            <a:endParaRPr kumimoji="1" lang="ja-JP" altLang="en-US" dirty="0"/>
          </a:p>
        </p:txBody>
      </p:sp>
      <p:sp>
        <p:nvSpPr>
          <p:cNvPr id="5" name="正方形/長方形 4">
            <a:extLst>
              <a:ext uri="{FF2B5EF4-FFF2-40B4-BE49-F238E27FC236}">
                <a16:creationId xmlns:a16="http://schemas.microsoft.com/office/drawing/2014/main" id="{FC024533-669C-48B1-82E7-C27042384F7F}"/>
              </a:ext>
            </a:extLst>
          </p:cNvPr>
          <p:cNvSpPr/>
          <p:nvPr/>
        </p:nvSpPr>
        <p:spPr>
          <a:xfrm>
            <a:off x="0" y="410311"/>
            <a:ext cx="12192000" cy="6300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入院率は、５月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日以降増加傾向（５月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24</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日時点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16.4</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3"/>
          <a:stretch>
            <a:fillRect/>
          </a:stretch>
        </p:blipFill>
        <p:spPr>
          <a:xfrm>
            <a:off x="218946" y="1151649"/>
            <a:ext cx="11754107" cy="5706351"/>
          </a:xfrm>
          <a:prstGeom prst="rect">
            <a:avLst/>
          </a:prstGeom>
        </p:spPr>
      </p:pic>
    </p:spTree>
    <p:extLst>
      <p:ext uri="{BB962C8B-B14F-4D97-AF65-F5344CB8AC3E}">
        <p14:creationId xmlns:p14="http://schemas.microsoft.com/office/powerpoint/2010/main" val="1024551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a:t>２　重症者数の</a:t>
            </a:r>
            <a:r>
              <a:rPr lang="ja-JP" altLang="en-US" sz="4400" dirty="0" smtClean="0"/>
              <a:t>推移と年代別内訳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7</a:t>
            </a:fld>
            <a:endParaRPr kumimoji="1" lang="ja-JP" altLang="en-US"/>
          </a:p>
        </p:txBody>
      </p:sp>
    </p:spTree>
    <p:extLst>
      <p:ext uri="{BB962C8B-B14F-4D97-AF65-F5344CB8AC3E}">
        <p14:creationId xmlns:p14="http://schemas.microsoft.com/office/powerpoint/2010/main" val="2998249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286007" y="450549"/>
            <a:ext cx="11619983" cy="6407451"/>
          </a:xfrm>
          <a:prstGeom prst="rect">
            <a:avLst/>
          </a:prstGeom>
        </p:spPr>
      </p:pic>
      <p:sp>
        <p:nvSpPr>
          <p:cNvPr id="4" name="スライド番号プレースホルダー 3"/>
          <p:cNvSpPr>
            <a:spLocks noGrp="1"/>
          </p:cNvSpPr>
          <p:nvPr>
            <p:ph type="sldNum" sz="quarter" idx="12"/>
          </p:nvPr>
        </p:nvSpPr>
        <p:spPr>
          <a:xfrm>
            <a:off x="9448800" y="6412493"/>
            <a:ext cx="2743200" cy="365125"/>
          </a:xfrm>
        </p:spPr>
        <p:txBody>
          <a:bodyPr/>
          <a:lstStyle/>
          <a:p>
            <a:fld id="{77DCD627-EEAA-4F34-BED0-FC7872475823}" type="slidenum">
              <a:rPr kumimoji="1" lang="ja-JP" altLang="en-US" smtClean="0"/>
              <a:t>8</a:t>
            </a:fld>
            <a:endParaRPr kumimoji="1" lang="ja-JP" altLang="en-US"/>
          </a:p>
        </p:txBody>
      </p:sp>
      <p:sp>
        <p:nvSpPr>
          <p:cNvPr id="2" name="テキスト ボックス 1"/>
          <p:cNvSpPr txBox="1"/>
          <p:nvPr/>
        </p:nvSpPr>
        <p:spPr>
          <a:xfrm>
            <a:off x="0" y="864023"/>
            <a:ext cx="380104" cy="2750240"/>
          </a:xfrm>
          <a:prstGeom prst="rect">
            <a:avLst/>
          </a:prstGeom>
          <a:noFill/>
        </p:spPr>
        <p:txBody>
          <a:bodyPr vert="eaVert" wrap="none" rtlCol="0">
            <a:spAutoFit/>
          </a:bodyPr>
          <a:lstStyle/>
          <a:p>
            <a:r>
              <a:rPr kumimoji="1" lang="en-US" altLang="ja-JP" sz="1200" dirty="0" smtClean="0">
                <a:latin typeface="Meiryo UI" panose="020B0604030504040204" pitchFamily="50" charset="-128"/>
                <a:ea typeface="Meiryo UI" panose="020B0604030504040204" pitchFamily="50" charset="-128"/>
              </a:rPr>
              <a:t>60</a:t>
            </a:r>
            <a:r>
              <a:rPr kumimoji="1" lang="ja-JP" altLang="en-US" sz="1200" dirty="0" smtClean="0">
                <a:latin typeface="Meiryo UI" panose="020B0604030504040204" pitchFamily="50" charset="-128"/>
                <a:ea typeface="Meiryo UI" panose="020B0604030504040204" pitchFamily="50" charset="-128"/>
              </a:rPr>
              <a:t>代以上の新規陽性者数と重症患者数</a:t>
            </a:r>
            <a:endParaRPr kumimoji="1" lang="ja-JP" altLang="en-US" sz="12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1849562" y="864023"/>
            <a:ext cx="369332" cy="2092881"/>
          </a:xfrm>
          <a:prstGeom prst="rect">
            <a:avLst/>
          </a:prstGeom>
          <a:noFill/>
        </p:spPr>
        <p:txBody>
          <a:bodyPr vert="eaVert" wrap="none" rtlCol="0">
            <a:spAutoFit/>
          </a:bodyPr>
          <a:lstStyle/>
          <a:p>
            <a:r>
              <a:rPr lang="ja-JP" altLang="en-US" sz="1200" dirty="0" smtClean="0">
                <a:latin typeface="Meiryo UI" panose="020B0604030504040204" pitchFamily="50" charset="-128"/>
                <a:ea typeface="Meiryo UI" panose="020B0604030504040204" pitchFamily="50" charset="-128"/>
              </a:rPr>
              <a:t>重症化・軽症化・死亡の人数</a:t>
            </a:r>
            <a:endParaRPr kumimoji="1" lang="ja-JP" altLang="en-US" sz="1200" dirty="0">
              <a:latin typeface="Meiryo UI" panose="020B0604030504040204" pitchFamily="50" charset="-128"/>
              <a:ea typeface="Meiryo UI" panose="020B0604030504040204" pitchFamily="50" charset="-128"/>
            </a:endParaRPr>
          </a:p>
        </p:txBody>
      </p:sp>
      <p:sp>
        <p:nvSpPr>
          <p:cNvPr id="3" name="正方形/長方形 2"/>
          <p:cNvSpPr/>
          <p:nvPr/>
        </p:nvSpPr>
        <p:spPr>
          <a:xfrm>
            <a:off x="318248" y="5473047"/>
            <a:ext cx="245540" cy="1506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 y="0"/>
            <a:ext cx="12192001" cy="47078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UD デジタル 教科書体 NP-B" panose="02020700000000000000" pitchFamily="18" charset="-128"/>
                <a:ea typeface="UD デジタル 教科書体 NP-B" panose="02020700000000000000" pitchFamily="18" charset="-128"/>
              </a:rPr>
              <a:t>新規陽性者数と重症者数の推移</a:t>
            </a:r>
            <a:endParaRPr kumimoji="1" lang="ja-JP" altLang="en-US" sz="24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740741" y="1137998"/>
            <a:ext cx="3053292"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重症者数は、対応可能な軽症中等症</a:t>
            </a:r>
            <a:r>
              <a:rPr lang="ja-JP" altLang="en-US" sz="1000" dirty="0">
                <a:latin typeface="Meiryo UI" panose="020B0604030504040204" pitchFamily="50" charset="-128"/>
                <a:ea typeface="Meiryo UI" panose="020B0604030504040204" pitchFamily="50" charset="-128"/>
              </a:rPr>
              <a:t>患者受入</a:t>
            </a:r>
            <a:r>
              <a:rPr lang="ja-JP" altLang="en-US" sz="1000" dirty="0" smtClean="0">
                <a:latin typeface="Meiryo UI" panose="020B0604030504040204" pitchFamily="50" charset="-128"/>
                <a:ea typeface="Meiryo UI" panose="020B0604030504040204" pitchFamily="50" charset="-128"/>
              </a:rPr>
              <a:t>医療</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機関</a:t>
            </a:r>
            <a:r>
              <a:rPr lang="ja-JP" altLang="en-US" sz="1000" dirty="0">
                <a:latin typeface="Meiryo UI" panose="020B0604030504040204" pitchFamily="50" charset="-128"/>
                <a:ea typeface="Meiryo UI" panose="020B0604030504040204" pitchFamily="50" charset="-128"/>
              </a:rPr>
              <a:t>等に</a:t>
            </a:r>
            <a:r>
              <a:rPr lang="ja-JP" altLang="en-US" sz="1000" dirty="0" smtClean="0">
                <a:latin typeface="Meiryo UI" panose="020B0604030504040204" pitchFamily="50" charset="-128"/>
                <a:ea typeface="Meiryo UI" panose="020B0604030504040204" pitchFamily="50" charset="-128"/>
              </a:rPr>
              <a:t>おいて治療継続</a:t>
            </a:r>
            <a:r>
              <a:rPr lang="ja-JP" altLang="en-US" sz="1000" dirty="0">
                <a:latin typeface="Meiryo UI" panose="020B0604030504040204" pitchFamily="50" charset="-128"/>
                <a:ea typeface="Meiryo UI" panose="020B0604030504040204" pitchFamily="50" charset="-128"/>
              </a:rPr>
              <a:t>を</a:t>
            </a:r>
            <a:r>
              <a:rPr lang="ja-JP" altLang="en-US" sz="1000" dirty="0" smtClean="0">
                <a:latin typeface="Meiryo UI" panose="020B0604030504040204" pitchFamily="50" charset="-128"/>
                <a:ea typeface="Meiryo UI" panose="020B0604030504040204" pitchFamily="50" charset="-128"/>
              </a:rPr>
              <a:t>して</a:t>
            </a:r>
            <a:r>
              <a:rPr lang="ja-JP" altLang="en-US" sz="1000" smtClean="0">
                <a:latin typeface="Meiryo UI" panose="020B0604030504040204" pitchFamily="50" charset="-128"/>
                <a:ea typeface="Meiryo UI" panose="020B0604030504040204" pitchFamily="50" charset="-128"/>
              </a:rPr>
              <a:t>いる重症者を</a:t>
            </a:r>
            <a:r>
              <a:rPr lang="ja-JP" altLang="en-US" sz="1000" dirty="0" smtClean="0">
                <a:latin typeface="Meiryo UI" panose="020B0604030504040204" pitchFamily="50" charset="-128"/>
                <a:ea typeface="Meiryo UI" panose="020B0604030504040204" pitchFamily="50" charset="-128"/>
              </a:rPr>
              <a:t>含む</a:t>
            </a:r>
            <a:r>
              <a:rPr lang="ja-JP" altLang="en-US" sz="10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528192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93407" y="975424"/>
            <a:ext cx="12065030" cy="5688061"/>
          </a:xfrm>
          <a:prstGeom prst="rect">
            <a:avLst/>
          </a:prstGeom>
        </p:spPr>
      </p:pic>
      <p:sp>
        <p:nvSpPr>
          <p:cNvPr id="13" name="左右矢印 12"/>
          <p:cNvSpPr/>
          <p:nvPr/>
        </p:nvSpPr>
        <p:spPr>
          <a:xfrm>
            <a:off x="5667138" y="998981"/>
            <a:ext cx="835578" cy="408307"/>
          </a:xfrm>
          <a:prstGeom prst="leftRightArrow">
            <a:avLst>
              <a:gd name="adj1" fmla="val 62643"/>
              <a:gd name="adj2"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 name="スライド番号プレースホルダー 1"/>
          <p:cNvSpPr>
            <a:spLocks noGrp="1"/>
          </p:cNvSpPr>
          <p:nvPr>
            <p:ph type="sldNum" sz="quarter" idx="12"/>
          </p:nvPr>
        </p:nvSpPr>
        <p:spPr>
          <a:xfrm>
            <a:off x="9448800" y="6518297"/>
            <a:ext cx="2743200" cy="365125"/>
          </a:xfrm>
        </p:spPr>
        <p:txBody>
          <a:bodyPr/>
          <a:lstStyle/>
          <a:p>
            <a:fld id="{FE1BD58B-2CDE-485A-8E10-5E6FB430C5D3}" type="slidenum">
              <a:rPr kumimoji="1" lang="ja-JP" altLang="en-US" smtClean="0"/>
              <a:t>9</a:t>
            </a:fld>
            <a:endParaRPr kumimoji="1" lang="ja-JP" altLang="en-US" dirty="0"/>
          </a:p>
        </p:txBody>
      </p:sp>
      <p:sp>
        <p:nvSpPr>
          <p:cNvPr id="16" name="正方形/長方形 15"/>
          <p:cNvSpPr/>
          <p:nvPr/>
        </p:nvSpPr>
        <p:spPr>
          <a:xfrm>
            <a:off x="0" y="-11300"/>
            <a:ext cx="12192000" cy="52542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800" b="1" dirty="0" smtClean="0">
                <a:latin typeface="UD デジタル 教科書体 NP-B" panose="02020700000000000000" pitchFamily="18" charset="-128"/>
                <a:ea typeface="UD デジタル 教科書体 NP-B" panose="02020700000000000000" pitchFamily="18" charset="-128"/>
              </a:rPr>
              <a:t>【</a:t>
            </a:r>
            <a:r>
              <a:rPr lang="ja-JP" altLang="en-US" sz="2800" b="1" dirty="0" smtClean="0">
                <a:latin typeface="UD デジタル 教科書体 NP-B" panose="02020700000000000000" pitchFamily="18" charset="-128"/>
                <a:ea typeface="UD デジタル 教科書体 NP-B" panose="02020700000000000000" pitchFamily="18" charset="-128"/>
              </a:rPr>
              <a:t>第二波</a:t>
            </a:r>
            <a:r>
              <a:rPr lang="en-US" altLang="ja-JP" sz="2800" b="1" dirty="0" smtClean="0">
                <a:latin typeface="UD デジタル 教科書体 NP-B" panose="02020700000000000000" pitchFamily="18" charset="-128"/>
                <a:ea typeface="UD デジタル 教科書体 NP-B" panose="02020700000000000000" pitchFamily="18" charset="-128"/>
              </a:rPr>
              <a:t>】</a:t>
            </a:r>
            <a:r>
              <a:rPr lang="ja-JP" altLang="en-US" sz="2800" b="1" dirty="0" smtClean="0">
                <a:latin typeface="UD デジタル 教科書体 NP-B" panose="02020700000000000000" pitchFamily="18" charset="-128"/>
                <a:ea typeface="UD デジタル 教科書体 NP-B" panose="02020700000000000000" pitchFamily="18" charset="-128"/>
              </a:rPr>
              <a:t>陽性者の年齢区分と重症者数の推移</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5447178" y="739761"/>
            <a:ext cx="425116"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8/7</a:t>
            </a:r>
            <a:endParaRPr kumimoji="1" lang="ja-JP" altLang="en-US" sz="11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264528" y="723665"/>
            <a:ext cx="513282"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8/16</a:t>
            </a:r>
            <a:endParaRPr kumimoji="1" lang="ja-JP" altLang="en-US" sz="1100" dirty="0">
              <a:latin typeface="Meiryo UI" panose="020B0604030504040204" pitchFamily="50" charset="-128"/>
              <a:ea typeface="Meiryo UI" panose="020B0604030504040204" pitchFamily="50" charset="-128"/>
            </a:endParaRPr>
          </a:p>
        </p:txBody>
      </p:sp>
      <p:sp>
        <p:nvSpPr>
          <p:cNvPr id="10" name="角丸四角形吹き出し 9"/>
          <p:cNvSpPr/>
          <p:nvPr/>
        </p:nvSpPr>
        <p:spPr>
          <a:xfrm>
            <a:off x="7137015" y="679521"/>
            <a:ext cx="3170490" cy="408927"/>
          </a:xfrm>
          <a:prstGeom prst="wedgeRoundRectCallout">
            <a:avLst>
              <a:gd name="adj1" fmla="val -61129"/>
              <a:gd name="adj2" fmla="val -25688"/>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200" dirty="0" smtClean="0">
                <a:latin typeface="Meiryo UI" panose="020B0604030504040204" pitchFamily="50" charset="-128"/>
                <a:ea typeface="Meiryo UI" panose="020B0604030504040204" pitchFamily="50" charset="-128"/>
              </a:rPr>
              <a:t>8/7</a:t>
            </a:r>
            <a:r>
              <a:rPr kumimoji="1" lang="ja-JP" altLang="en-US" sz="1200" dirty="0" smtClean="0">
                <a:latin typeface="Meiryo UI" panose="020B0604030504040204" pitchFamily="50" charset="-128"/>
                <a:ea typeface="Meiryo UI" panose="020B0604030504040204" pitchFamily="50" charset="-128"/>
              </a:rPr>
              <a:t>新規陽性者数ピーク後、約</a:t>
            </a:r>
            <a:r>
              <a:rPr lang="en-US" altLang="ja-JP" sz="1200" dirty="0" smtClean="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日</a:t>
            </a:r>
            <a:r>
              <a:rPr kumimoji="1" lang="ja-JP" altLang="en-US" sz="1200" dirty="0" smtClean="0">
                <a:latin typeface="Meiryo UI" panose="020B0604030504040204" pitchFamily="50" charset="-128"/>
                <a:ea typeface="Meiryo UI" panose="020B0604030504040204" pitchFamily="50" charset="-128"/>
              </a:rPr>
              <a:t>後に重症患者数</a:t>
            </a:r>
            <a:r>
              <a:rPr lang="ja-JP" altLang="en-US" sz="1200" dirty="0" smtClean="0">
                <a:latin typeface="Meiryo UI" panose="020B0604030504040204" pitchFamily="50" charset="-128"/>
                <a:ea typeface="Meiryo UI" panose="020B0604030504040204" pitchFamily="50" charset="-128"/>
              </a:rPr>
              <a:t>が最大値</a:t>
            </a:r>
            <a:endParaRPr kumimoji="1" lang="en-US" altLang="ja-JP" sz="1200" dirty="0" smtClean="0">
              <a:latin typeface="Meiryo UI" panose="020B0604030504040204" pitchFamily="50" charset="-128"/>
              <a:ea typeface="Meiryo UI" panose="020B0604030504040204" pitchFamily="50" charset="-128"/>
            </a:endParaRPr>
          </a:p>
        </p:txBody>
      </p:sp>
      <p:cxnSp>
        <p:nvCxnSpPr>
          <p:cNvPr id="12" name="直線コネクタ 11"/>
          <p:cNvCxnSpPr/>
          <p:nvPr/>
        </p:nvCxnSpPr>
        <p:spPr>
          <a:xfrm flipH="1">
            <a:off x="6454790" y="1088448"/>
            <a:ext cx="44259" cy="99530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804999" y="1071023"/>
            <a:ext cx="643125" cy="261610"/>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日間</a:t>
            </a:r>
            <a:endParaRPr kumimoji="1" lang="ja-JP" altLang="en-US" sz="110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flipH="1">
            <a:off x="5642354" y="1088448"/>
            <a:ext cx="17382" cy="111641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2447" y="696538"/>
            <a:ext cx="346249" cy="748971"/>
          </a:xfrm>
          <a:prstGeom prst="rect">
            <a:avLst/>
          </a:prstGeom>
          <a:noFill/>
        </p:spPr>
        <p:txBody>
          <a:bodyPr vert="eaVert" wrap="square" rtlCol="0">
            <a:spAutoFit/>
          </a:bodyPr>
          <a:lstStyle/>
          <a:p>
            <a:r>
              <a:rPr kumimoji="1" lang="ja-JP" altLang="en-US" sz="1050" dirty="0" smtClean="0">
                <a:latin typeface="Meiryo UI" panose="020B0604030504040204" pitchFamily="50" charset="-128"/>
                <a:ea typeface="Meiryo UI" panose="020B0604030504040204" pitchFamily="50" charset="-128"/>
              </a:rPr>
              <a:t>陽性者数</a:t>
            </a:r>
            <a:endParaRPr kumimoji="1" lang="ja-JP" altLang="en-US" sz="105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1881036" y="677253"/>
            <a:ext cx="346249" cy="748971"/>
          </a:xfrm>
          <a:prstGeom prst="rect">
            <a:avLst/>
          </a:prstGeom>
          <a:noFill/>
        </p:spPr>
        <p:txBody>
          <a:bodyPr vert="eaVert" wrap="square" rtlCol="0">
            <a:spAutoFit/>
          </a:bodyPr>
          <a:lstStyle/>
          <a:p>
            <a:r>
              <a:rPr kumimoji="1" lang="ja-JP" altLang="en-US" sz="1050" dirty="0" smtClean="0">
                <a:latin typeface="Meiryo UI" panose="020B0604030504040204" pitchFamily="50" charset="-128"/>
                <a:ea typeface="Meiryo UI" panose="020B0604030504040204" pitchFamily="50" charset="-128"/>
              </a:rPr>
              <a:t>重症者数</a:t>
            </a:r>
            <a:endParaRPr kumimoji="1" lang="ja-JP" altLang="en-US" sz="1050" dirty="0">
              <a:latin typeface="Meiryo UI" panose="020B0604030504040204" pitchFamily="50" charset="-128"/>
              <a:ea typeface="Meiryo UI" panose="020B0604030504040204" pitchFamily="50" charset="-128"/>
            </a:endParaRPr>
          </a:p>
        </p:txBody>
      </p:sp>
      <p:sp>
        <p:nvSpPr>
          <p:cNvPr id="22" name="左右矢印 21"/>
          <p:cNvSpPr/>
          <p:nvPr/>
        </p:nvSpPr>
        <p:spPr>
          <a:xfrm>
            <a:off x="6205996" y="2993104"/>
            <a:ext cx="1862037" cy="408307"/>
          </a:xfrm>
          <a:prstGeom prst="leftRightArrow">
            <a:avLst>
              <a:gd name="adj1" fmla="val 62643"/>
              <a:gd name="adj2"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3" name="テキスト ボックス 22"/>
          <p:cNvSpPr txBox="1"/>
          <p:nvPr/>
        </p:nvSpPr>
        <p:spPr>
          <a:xfrm>
            <a:off x="6730254" y="3066452"/>
            <a:ext cx="1433167"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日間</a:t>
            </a:r>
            <a:endParaRPr kumimoji="1" lang="ja-JP" altLang="en-US" sz="1100" dirty="0">
              <a:latin typeface="Meiryo UI" panose="020B0604030504040204" pitchFamily="50" charset="-128"/>
              <a:ea typeface="Meiryo UI" panose="020B0604030504040204" pitchFamily="50" charset="-128"/>
            </a:endParaRPr>
          </a:p>
        </p:txBody>
      </p:sp>
      <p:cxnSp>
        <p:nvCxnSpPr>
          <p:cNvPr id="24" name="直線コネクタ 23"/>
          <p:cNvCxnSpPr/>
          <p:nvPr/>
        </p:nvCxnSpPr>
        <p:spPr>
          <a:xfrm flipH="1">
            <a:off x="6159899" y="2490204"/>
            <a:ext cx="17382" cy="111641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角丸四角形吹き出し 24"/>
          <p:cNvSpPr/>
          <p:nvPr/>
        </p:nvSpPr>
        <p:spPr>
          <a:xfrm>
            <a:off x="8331061" y="2490204"/>
            <a:ext cx="2809379" cy="557552"/>
          </a:xfrm>
          <a:prstGeom prst="wedgeRoundRectCallout">
            <a:avLst>
              <a:gd name="adj1" fmla="val -59687"/>
              <a:gd name="adj2" fmla="val 56507"/>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重症患者が</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名以上を推移した期間は</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約</a:t>
            </a: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日間継続</a:t>
            </a:r>
            <a:endParaRPr kumimoji="1" lang="en-US" altLang="ja-JP" sz="1200"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317868" y="2065951"/>
            <a:ext cx="1462260" cy="451855"/>
          </a:xfrm>
          <a:prstGeom prst="rect">
            <a:avLst/>
          </a:prstGeom>
          <a:solidFill>
            <a:schemeClr val="bg1"/>
          </a:solidFill>
        </p:spPr>
        <p:txBody>
          <a:bodyPr wrap="none" rtlCol="0">
            <a:spAutoFit/>
          </a:bodyPr>
          <a:lstStyle/>
          <a:p>
            <a:pPr>
              <a:lnSpc>
                <a:spcPts val="1500"/>
              </a:lnSpc>
            </a:pPr>
            <a:r>
              <a:rPr kumimoji="1" lang="en-US" altLang="ja-JP" sz="900" dirty="0" smtClean="0">
                <a:latin typeface="Meiryo UI" panose="020B0604030504040204" pitchFamily="50" charset="-128"/>
                <a:ea typeface="Meiryo UI" panose="020B0604030504040204" pitchFamily="50" charset="-128"/>
              </a:rPr>
              <a:t>60</a:t>
            </a:r>
            <a:r>
              <a:rPr kumimoji="1" lang="ja-JP" altLang="en-US" sz="900" dirty="0" smtClean="0">
                <a:latin typeface="Meiryo UI" panose="020B0604030504040204" pitchFamily="50" charset="-128"/>
                <a:ea typeface="Meiryo UI" panose="020B0604030504040204" pitchFamily="50" charset="-128"/>
              </a:rPr>
              <a:t>歳</a:t>
            </a:r>
            <a:r>
              <a:rPr lang="ja-JP" altLang="en-US" sz="900" dirty="0">
                <a:latin typeface="Meiryo UI" panose="020B0604030504040204" pitchFamily="50" charset="-128"/>
                <a:ea typeface="Meiryo UI" panose="020B0604030504040204" pitchFamily="50" charset="-128"/>
              </a:rPr>
              <a:t>未満</a:t>
            </a:r>
            <a:r>
              <a:rPr kumimoji="1" lang="ja-JP" altLang="en-US" sz="900" dirty="0" smtClean="0">
                <a:latin typeface="Meiryo UI" panose="020B0604030504040204" pitchFamily="50" charset="-128"/>
                <a:ea typeface="Meiryo UI" panose="020B0604030504040204" pitchFamily="50" charset="-128"/>
              </a:rPr>
              <a:t>の新規陽性者数</a:t>
            </a:r>
            <a:endParaRPr kumimoji="1" lang="en-US" altLang="ja-JP" sz="900" dirty="0" smtClean="0">
              <a:latin typeface="Meiryo UI" panose="020B0604030504040204" pitchFamily="50" charset="-128"/>
              <a:ea typeface="Meiryo UI" panose="020B0604030504040204" pitchFamily="50" charset="-128"/>
            </a:endParaRPr>
          </a:p>
          <a:p>
            <a:pPr>
              <a:lnSpc>
                <a:spcPts val="1500"/>
              </a:lnSpc>
            </a:pPr>
            <a:r>
              <a:rPr lang="en-US" altLang="ja-JP" sz="900" dirty="0" smtClean="0">
                <a:latin typeface="Meiryo UI" panose="020B0604030504040204" pitchFamily="50" charset="-128"/>
                <a:ea typeface="Meiryo UI" panose="020B0604030504040204" pitchFamily="50" charset="-128"/>
              </a:rPr>
              <a:t>60</a:t>
            </a:r>
            <a:r>
              <a:rPr lang="ja-JP" altLang="en-US" sz="900" dirty="0" smtClean="0">
                <a:latin typeface="Meiryo UI" panose="020B0604030504040204" pitchFamily="50" charset="-128"/>
                <a:ea typeface="Meiryo UI" panose="020B0604030504040204" pitchFamily="50" charset="-128"/>
              </a:rPr>
              <a:t>歳以上の新規陽性者数</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267085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9410</TotalTime>
  <Words>2585</Words>
  <PresentationFormat>ワイド画面</PresentationFormat>
  <Paragraphs>340</Paragraphs>
  <Slides>21</Slides>
  <Notes>15</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32" baseType="lpstr">
      <vt:lpstr>HGPｺﾞｼｯｸE</vt:lpstr>
      <vt:lpstr>Meiryo UI</vt:lpstr>
      <vt:lpstr>UD デジタル 教科書体 NK-B</vt:lpstr>
      <vt:lpstr>UD デジタル 教科書体 NP-B</vt:lpstr>
      <vt:lpstr>游ゴシック</vt:lpstr>
      <vt:lpstr>游ゴシック Light</vt:lpstr>
      <vt:lpstr>游明朝</vt:lpstr>
      <vt:lpstr>Arial</vt:lpstr>
      <vt:lpstr>Times New Roman</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2021-05-25T02:02:26Z</cp:lastPrinted>
  <dcterms:created xsi:type="dcterms:W3CDTF">2020-08-11T02:27:27Z</dcterms:created>
  <dcterms:modified xsi:type="dcterms:W3CDTF">2021-05-25T04:46:04Z</dcterms:modified>
</cp:coreProperties>
</file>