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198" r:id="rId2"/>
    <p:sldId id="1199" r:id="rId3"/>
    <p:sldId id="1169" r:id="rId4"/>
    <p:sldId id="1170" r:id="rId5"/>
    <p:sldId id="1171" r:id="rId6"/>
    <p:sldId id="1209" r:id="rId7"/>
    <p:sldId id="1210" r:id="rId8"/>
    <p:sldId id="1105" r:id="rId9"/>
    <p:sldId id="1151" r:id="rId10"/>
    <p:sldId id="1172" r:id="rId11"/>
    <p:sldId id="1173" r:id="rId12"/>
    <p:sldId id="1206" r:id="rId13"/>
    <p:sldId id="1215" r:id="rId14"/>
    <p:sldId id="1200" r:id="rId15"/>
    <p:sldId id="1174" r:id="rId16"/>
    <p:sldId id="1175" r:id="rId17"/>
    <p:sldId id="1176" r:id="rId18"/>
    <p:sldId id="1177" r:id="rId19"/>
    <p:sldId id="1201" r:id="rId20"/>
    <p:sldId id="1211" r:id="rId21"/>
    <p:sldId id="1179" r:id="rId22"/>
    <p:sldId id="1180" r:id="rId23"/>
    <p:sldId id="1194" r:id="rId24"/>
    <p:sldId id="1202" r:id="rId25"/>
    <p:sldId id="1181" r:id="rId26"/>
    <p:sldId id="1182" r:id="rId27"/>
    <p:sldId id="1183" r:id="rId28"/>
    <p:sldId id="1208" r:id="rId29"/>
    <p:sldId id="1184" r:id="rId30"/>
    <p:sldId id="1185" r:id="rId31"/>
    <p:sldId id="1186" r:id="rId32"/>
    <p:sldId id="1187" r:id="rId33"/>
    <p:sldId id="1188" r:id="rId34"/>
    <p:sldId id="1189" r:id="rId35"/>
    <p:sldId id="1190" r:id="rId36"/>
    <p:sldId id="1213" r:id="rId37"/>
    <p:sldId id="1214" r:id="rId38"/>
    <p:sldId id="1191" r:id="rId39"/>
    <p:sldId id="1192" r:id="rId4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6600"/>
    <a:srgbClr val="FFCCCC"/>
    <a:srgbClr val="33CC33"/>
    <a:srgbClr val="99FF99"/>
    <a:srgbClr val="FF6699"/>
    <a:srgbClr val="E7EDEF"/>
    <a:srgbClr val="FFB28B"/>
    <a:srgbClr val="99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06" autoAdjust="0"/>
    <p:restoredTop sz="92101" autoAdjust="0"/>
  </p:normalViewPr>
  <p:slideViewPr>
    <p:cSldViewPr snapToGrid="0">
      <p:cViewPr varScale="1">
        <p:scale>
          <a:sx n="68" d="100"/>
          <a:sy n="68" d="100"/>
        </p:scale>
        <p:origin x="216"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575" cy="498475"/>
          </a:xfrm>
          <a:prstGeom prst="rect">
            <a:avLst/>
          </a:prstGeom>
        </p:spPr>
        <p:txBody>
          <a:bodyPr vert="horz" lIns="91425" tIns="45713" rIns="91425" bIns="4571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1"/>
            <a:ext cx="2949575" cy="498475"/>
          </a:xfrm>
          <a:prstGeom prst="rect">
            <a:avLst/>
          </a:prstGeom>
        </p:spPr>
        <p:txBody>
          <a:bodyPr vert="horz" lIns="91425" tIns="45713" rIns="91425" bIns="45713" rtlCol="0"/>
          <a:lstStyle>
            <a:lvl1pPr algn="r">
              <a:defRPr sz="1200"/>
            </a:lvl1pPr>
          </a:lstStyle>
          <a:p>
            <a:fld id="{D64E24C0-EAE7-42C3-A2C6-11E03F4A7047}" type="datetimeFigureOut">
              <a:rPr kumimoji="1" lang="ja-JP" altLang="en-US" smtClean="0"/>
              <a:t>2021/5/25</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3" rIns="91425" bIns="45713" rtlCol="0" anchor="ctr"/>
          <a:lstStyle/>
          <a:p>
            <a:endParaRPr lang="ja-JP" altLang="en-US" dirty="0"/>
          </a:p>
        </p:txBody>
      </p:sp>
      <p:sp>
        <p:nvSpPr>
          <p:cNvPr id="5" name="ノート プレースホルダー 4"/>
          <p:cNvSpPr>
            <a:spLocks noGrp="1"/>
          </p:cNvSpPr>
          <p:nvPr>
            <p:ph type="body" sz="quarter" idx="3"/>
          </p:nvPr>
        </p:nvSpPr>
        <p:spPr>
          <a:xfrm>
            <a:off x="681039" y="4783140"/>
            <a:ext cx="5445125" cy="3913187"/>
          </a:xfrm>
          <a:prstGeom prst="rect">
            <a:avLst/>
          </a:prstGeom>
        </p:spPr>
        <p:txBody>
          <a:bodyPr vert="horz" lIns="91425" tIns="45713" rIns="91425"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25" tIns="45713" rIns="91425" bIns="4571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25" tIns="45713" rIns="91425" bIns="45713" rtlCol="0" anchor="b"/>
          <a:lstStyle>
            <a:lvl1pPr algn="r">
              <a:defRPr sz="1200"/>
            </a:lvl1pPr>
          </a:lstStyle>
          <a:p>
            <a:fld id="{2F0EEB81-DB16-4A68-B055-8A38956DB515}" type="slidenum">
              <a:rPr kumimoji="1" lang="ja-JP" altLang="en-US" smtClean="0"/>
              <a:t>‹#›</a:t>
            </a:fld>
            <a:endParaRPr kumimoji="1" lang="ja-JP" altLang="en-US" dirty="0"/>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a:t>
            </a:fld>
            <a:endParaRPr kumimoji="1" lang="ja-JP" altLang="en-US"/>
          </a:p>
        </p:txBody>
      </p:sp>
    </p:spTree>
    <p:extLst>
      <p:ext uri="{BB962C8B-B14F-4D97-AF65-F5344CB8AC3E}">
        <p14:creationId xmlns:p14="http://schemas.microsoft.com/office/powerpoint/2010/main" val="1809745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11</a:t>
            </a:fld>
            <a:endParaRPr kumimoji="1" lang="ja-JP" altLang="en-US"/>
          </a:p>
        </p:txBody>
      </p:sp>
    </p:spTree>
    <p:extLst>
      <p:ext uri="{BB962C8B-B14F-4D97-AF65-F5344CB8AC3E}">
        <p14:creationId xmlns:p14="http://schemas.microsoft.com/office/powerpoint/2010/main" val="92600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12</a:t>
            </a:fld>
            <a:endParaRPr kumimoji="1" lang="ja-JP" altLang="en-US"/>
          </a:p>
        </p:txBody>
      </p:sp>
    </p:spTree>
    <p:extLst>
      <p:ext uri="{BB962C8B-B14F-4D97-AF65-F5344CB8AC3E}">
        <p14:creationId xmlns:p14="http://schemas.microsoft.com/office/powerpoint/2010/main" val="2645887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13</a:t>
            </a:fld>
            <a:endParaRPr kumimoji="1" lang="ja-JP" altLang="en-US"/>
          </a:p>
        </p:txBody>
      </p:sp>
    </p:spTree>
    <p:extLst>
      <p:ext uri="{BB962C8B-B14F-4D97-AF65-F5344CB8AC3E}">
        <p14:creationId xmlns:p14="http://schemas.microsoft.com/office/powerpoint/2010/main" val="411319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14</a:t>
            </a:fld>
            <a:endParaRPr kumimoji="1" lang="ja-JP" altLang="en-US"/>
          </a:p>
        </p:txBody>
      </p:sp>
    </p:spTree>
    <p:extLst>
      <p:ext uri="{BB962C8B-B14F-4D97-AF65-F5344CB8AC3E}">
        <p14:creationId xmlns:p14="http://schemas.microsoft.com/office/powerpoint/2010/main" val="40654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18</a:t>
            </a:fld>
            <a:endParaRPr kumimoji="1" lang="ja-JP" altLang="en-US" dirty="0"/>
          </a:p>
        </p:txBody>
      </p:sp>
    </p:spTree>
    <p:extLst>
      <p:ext uri="{BB962C8B-B14F-4D97-AF65-F5344CB8AC3E}">
        <p14:creationId xmlns:p14="http://schemas.microsoft.com/office/powerpoint/2010/main" val="339525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19</a:t>
            </a:fld>
            <a:endParaRPr kumimoji="1" lang="ja-JP" altLang="en-US"/>
          </a:p>
        </p:txBody>
      </p:sp>
    </p:spTree>
    <p:extLst>
      <p:ext uri="{BB962C8B-B14F-4D97-AF65-F5344CB8AC3E}">
        <p14:creationId xmlns:p14="http://schemas.microsoft.com/office/powerpoint/2010/main" val="277706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20</a:t>
            </a:fld>
            <a:endParaRPr kumimoji="1" lang="ja-JP" altLang="en-US" dirty="0"/>
          </a:p>
        </p:txBody>
      </p:sp>
    </p:spTree>
    <p:extLst>
      <p:ext uri="{BB962C8B-B14F-4D97-AF65-F5344CB8AC3E}">
        <p14:creationId xmlns:p14="http://schemas.microsoft.com/office/powerpoint/2010/main" val="965578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21</a:t>
            </a:fld>
            <a:endParaRPr kumimoji="1" lang="ja-JP" altLang="en-US" dirty="0"/>
          </a:p>
        </p:txBody>
      </p:sp>
    </p:spTree>
    <p:extLst>
      <p:ext uri="{BB962C8B-B14F-4D97-AF65-F5344CB8AC3E}">
        <p14:creationId xmlns:p14="http://schemas.microsoft.com/office/powerpoint/2010/main" val="229633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22</a:t>
            </a:fld>
            <a:endParaRPr kumimoji="1" lang="ja-JP" altLang="en-US"/>
          </a:p>
        </p:txBody>
      </p:sp>
    </p:spTree>
    <p:extLst>
      <p:ext uri="{BB962C8B-B14F-4D97-AF65-F5344CB8AC3E}">
        <p14:creationId xmlns:p14="http://schemas.microsoft.com/office/powerpoint/2010/main" val="4261094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24</a:t>
            </a:fld>
            <a:endParaRPr kumimoji="1" lang="ja-JP" altLang="en-US"/>
          </a:p>
        </p:txBody>
      </p:sp>
    </p:spTree>
    <p:extLst>
      <p:ext uri="{BB962C8B-B14F-4D97-AF65-F5344CB8AC3E}">
        <p14:creationId xmlns:p14="http://schemas.microsoft.com/office/powerpoint/2010/main" val="3779031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a:t>
            </a:fld>
            <a:endParaRPr kumimoji="1" lang="ja-JP" altLang="en-US"/>
          </a:p>
        </p:txBody>
      </p:sp>
    </p:spTree>
    <p:extLst>
      <p:ext uri="{BB962C8B-B14F-4D97-AF65-F5344CB8AC3E}">
        <p14:creationId xmlns:p14="http://schemas.microsoft.com/office/powerpoint/2010/main" val="1262383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27</a:t>
            </a:fld>
            <a:endParaRPr kumimoji="1" lang="ja-JP" altLang="en-US" dirty="0"/>
          </a:p>
        </p:txBody>
      </p:sp>
    </p:spTree>
    <p:extLst>
      <p:ext uri="{BB962C8B-B14F-4D97-AF65-F5344CB8AC3E}">
        <p14:creationId xmlns:p14="http://schemas.microsoft.com/office/powerpoint/2010/main" val="1811307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28</a:t>
            </a:fld>
            <a:endParaRPr kumimoji="1" lang="ja-JP" altLang="en-US"/>
          </a:p>
        </p:txBody>
      </p:sp>
    </p:spTree>
    <p:extLst>
      <p:ext uri="{BB962C8B-B14F-4D97-AF65-F5344CB8AC3E}">
        <p14:creationId xmlns:p14="http://schemas.microsoft.com/office/powerpoint/2010/main" val="325000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29</a:t>
            </a:fld>
            <a:endParaRPr kumimoji="1" lang="ja-JP" altLang="en-US"/>
          </a:p>
        </p:txBody>
      </p:sp>
    </p:spTree>
    <p:extLst>
      <p:ext uri="{BB962C8B-B14F-4D97-AF65-F5344CB8AC3E}">
        <p14:creationId xmlns:p14="http://schemas.microsoft.com/office/powerpoint/2010/main" val="1401058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30</a:t>
            </a:fld>
            <a:endParaRPr kumimoji="1" lang="ja-JP" altLang="en-US" dirty="0"/>
          </a:p>
        </p:txBody>
      </p:sp>
    </p:spTree>
    <p:extLst>
      <p:ext uri="{BB962C8B-B14F-4D97-AF65-F5344CB8AC3E}">
        <p14:creationId xmlns:p14="http://schemas.microsoft.com/office/powerpoint/2010/main" val="74796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31</a:t>
            </a:fld>
            <a:endParaRPr kumimoji="1" lang="ja-JP" altLang="en-US"/>
          </a:p>
        </p:txBody>
      </p:sp>
    </p:spTree>
    <p:extLst>
      <p:ext uri="{BB962C8B-B14F-4D97-AF65-F5344CB8AC3E}">
        <p14:creationId xmlns:p14="http://schemas.microsoft.com/office/powerpoint/2010/main" val="2208079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33</a:t>
            </a:fld>
            <a:endParaRPr kumimoji="1" lang="ja-JP" altLang="en-US" dirty="0"/>
          </a:p>
        </p:txBody>
      </p:sp>
    </p:spTree>
    <p:extLst>
      <p:ext uri="{BB962C8B-B14F-4D97-AF65-F5344CB8AC3E}">
        <p14:creationId xmlns:p14="http://schemas.microsoft.com/office/powerpoint/2010/main" val="2197617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34</a:t>
            </a:fld>
            <a:endParaRPr kumimoji="1" lang="ja-JP" altLang="en-US"/>
          </a:p>
        </p:txBody>
      </p:sp>
    </p:spTree>
    <p:extLst>
      <p:ext uri="{BB962C8B-B14F-4D97-AF65-F5344CB8AC3E}">
        <p14:creationId xmlns:p14="http://schemas.microsoft.com/office/powerpoint/2010/main" val="3646417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35</a:t>
            </a:fld>
            <a:endParaRPr kumimoji="1" lang="ja-JP" altLang="en-US"/>
          </a:p>
        </p:txBody>
      </p:sp>
    </p:spTree>
    <p:extLst>
      <p:ext uri="{BB962C8B-B14F-4D97-AF65-F5344CB8AC3E}">
        <p14:creationId xmlns:p14="http://schemas.microsoft.com/office/powerpoint/2010/main" val="1409322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36</a:t>
            </a:fld>
            <a:endParaRPr kumimoji="1" lang="ja-JP" altLang="en-US"/>
          </a:p>
        </p:txBody>
      </p:sp>
    </p:spTree>
    <p:extLst>
      <p:ext uri="{BB962C8B-B14F-4D97-AF65-F5344CB8AC3E}">
        <p14:creationId xmlns:p14="http://schemas.microsoft.com/office/powerpoint/2010/main" val="1251071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37</a:t>
            </a:fld>
            <a:endParaRPr kumimoji="1" lang="ja-JP" altLang="en-US"/>
          </a:p>
        </p:txBody>
      </p:sp>
    </p:spTree>
    <p:extLst>
      <p:ext uri="{BB962C8B-B14F-4D97-AF65-F5344CB8AC3E}">
        <p14:creationId xmlns:p14="http://schemas.microsoft.com/office/powerpoint/2010/main" val="188384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3</a:t>
            </a:fld>
            <a:endParaRPr kumimoji="1" lang="ja-JP" altLang="en-US"/>
          </a:p>
        </p:txBody>
      </p:sp>
    </p:spTree>
    <p:extLst>
      <p:ext uri="{BB962C8B-B14F-4D97-AF65-F5344CB8AC3E}">
        <p14:creationId xmlns:p14="http://schemas.microsoft.com/office/powerpoint/2010/main" val="3700174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38</a:t>
            </a:fld>
            <a:endParaRPr kumimoji="1" lang="ja-JP" altLang="en-US"/>
          </a:p>
        </p:txBody>
      </p:sp>
    </p:spTree>
    <p:extLst>
      <p:ext uri="{BB962C8B-B14F-4D97-AF65-F5344CB8AC3E}">
        <p14:creationId xmlns:p14="http://schemas.microsoft.com/office/powerpoint/2010/main" val="2588903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39</a:t>
            </a:fld>
            <a:endParaRPr kumimoji="1" lang="ja-JP" altLang="en-US" dirty="0"/>
          </a:p>
        </p:txBody>
      </p:sp>
    </p:spTree>
    <p:extLst>
      <p:ext uri="{BB962C8B-B14F-4D97-AF65-F5344CB8AC3E}">
        <p14:creationId xmlns:p14="http://schemas.microsoft.com/office/powerpoint/2010/main" val="347167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4</a:t>
            </a:fld>
            <a:endParaRPr kumimoji="1" lang="ja-JP" altLang="en-US"/>
          </a:p>
        </p:txBody>
      </p:sp>
    </p:spTree>
    <p:extLst>
      <p:ext uri="{BB962C8B-B14F-4D97-AF65-F5344CB8AC3E}">
        <p14:creationId xmlns:p14="http://schemas.microsoft.com/office/powerpoint/2010/main" val="356006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5</a:t>
            </a:fld>
            <a:endParaRPr kumimoji="1" lang="ja-JP" altLang="en-US"/>
          </a:p>
        </p:txBody>
      </p:sp>
    </p:spTree>
    <p:extLst>
      <p:ext uri="{BB962C8B-B14F-4D97-AF65-F5344CB8AC3E}">
        <p14:creationId xmlns:p14="http://schemas.microsoft.com/office/powerpoint/2010/main" val="694896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6</a:t>
            </a:fld>
            <a:endParaRPr kumimoji="1" lang="ja-JP" altLang="en-US"/>
          </a:p>
        </p:txBody>
      </p:sp>
    </p:spTree>
    <p:extLst>
      <p:ext uri="{BB962C8B-B14F-4D97-AF65-F5344CB8AC3E}">
        <p14:creationId xmlns:p14="http://schemas.microsoft.com/office/powerpoint/2010/main" val="2459663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7</a:t>
            </a:fld>
            <a:endParaRPr kumimoji="1" lang="ja-JP" altLang="en-US"/>
          </a:p>
        </p:txBody>
      </p:sp>
    </p:spTree>
    <p:extLst>
      <p:ext uri="{BB962C8B-B14F-4D97-AF65-F5344CB8AC3E}">
        <p14:creationId xmlns:p14="http://schemas.microsoft.com/office/powerpoint/2010/main" val="84357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9</a:t>
            </a:fld>
            <a:endParaRPr kumimoji="1" lang="ja-JP" altLang="en-US" dirty="0"/>
          </a:p>
        </p:txBody>
      </p:sp>
    </p:spTree>
    <p:extLst>
      <p:ext uri="{BB962C8B-B14F-4D97-AF65-F5344CB8AC3E}">
        <p14:creationId xmlns:p14="http://schemas.microsoft.com/office/powerpoint/2010/main" val="3465137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10</a:t>
            </a:fld>
            <a:endParaRPr kumimoji="1" lang="ja-JP" altLang="en-US" dirty="0"/>
          </a:p>
        </p:txBody>
      </p:sp>
    </p:spTree>
    <p:extLst>
      <p:ext uri="{BB962C8B-B14F-4D97-AF65-F5344CB8AC3E}">
        <p14:creationId xmlns:p14="http://schemas.microsoft.com/office/powerpoint/2010/main" val="1410100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2EF6AEA-C57F-4253-AF8A-4C7A4E9E56A6}" type="datetime1">
              <a:rPr kumimoji="1" lang="ja-JP" altLang="en-US" smtClean="0"/>
              <a:t>2021/5/25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2CBD7A-3384-4496-A91D-33ED503807F7}" type="datetime1">
              <a:rPr kumimoji="1" lang="ja-JP" altLang="en-US" smtClean="0"/>
              <a:t>2021/5/25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F48686-5AF0-45B6-9C4A-43713CBA700A}" type="datetime1">
              <a:rPr kumimoji="1" lang="ja-JP" altLang="en-US" smtClean="0"/>
              <a:t>2021/5/25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88021E-7A53-4D9A-982F-E52823197B86}" type="datetime1">
              <a:rPr kumimoji="1" lang="ja-JP" altLang="en-US" smtClean="0"/>
              <a:t>2021/5/25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F3CAEBB-A78B-45A1-AB95-D3CAE05622F7}" type="datetime1">
              <a:rPr kumimoji="1" lang="ja-JP" altLang="en-US" smtClean="0"/>
              <a:t>2021/5/25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0C4CC1-70EB-4748-9A31-AAC811DF1489}" type="datetime1">
              <a:rPr kumimoji="1" lang="ja-JP" altLang="en-US" smtClean="0"/>
              <a:t>2021/5/25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3671B0-D69F-4E34-B645-94728C92FC8F}" type="datetime1">
              <a:rPr kumimoji="1" lang="ja-JP" altLang="en-US" smtClean="0"/>
              <a:t>2021/5/25</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911E82D-C5F8-4745-AE8B-C0FE716C2426}" type="datetime1">
              <a:rPr kumimoji="1" lang="ja-JP" altLang="en-US" smtClean="0"/>
              <a:t>2021/5/25</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09B415-6CDA-4C7A-8A55-07593CADA509}" type="datetime1">
              <a:rPr kumimoji="1" lang="ja-JP" altLang="en-US" smtClean="0"/>
              <a:t>2021/5/25</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99E9F1-2E00-4CE1-B1C7-12D0C1BB434E}" type="datetime1">
              <a:rPr kumimoji="1" lang="ja-JP" altLang="en-US" smtClean="0"/>
              <a:t>2021/5/25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AA1FAB-ADC6-4F5C-89EB-CB8837270A8F}" type="datetime1">
              <a:rPr kumimoji="1" lang="ja-JP" altLang="en-US" smtClean="0"/>
              <a:t>2021/5/25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B126D-AFD1-4CF5-A6DB-E805AE891B25}" type="datetime1">
              <a:rPr kumimoji="1" lang="ja-JP" altLang="en-US" smtClean="0"/>
              <a:t>2021/5/25</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4371"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現在の</a:t>
            </a:r>
            <a:r>
              <a:rPr lang="ja-JP" altLang="en-US" sz="2400" b="1" dirty="0">
                <a:latin typeface="UD デジタル 教科書体 NK-B" panose="02020700000000000000" pitchFamily="18" charset="-128"/>
                <a:ea typeface="UD デジタル 教科書体 NK-B" panose="02020700000000000000" pitchFamily="18" charset="-128"/>
              </a:rPr>
              <a:t>感染</a:t>
            </a:r>
            <a:r>
              <a:rPr lang="ja-JP" altLang="en-US" sz="2400" b="1" dirty="0" smtClean="0">
                <a:latin typeface="UD デジタル 教科書体 NK-B" panose="02020700000000000000" pitchFamily="18" charset="-128"/>
                <a:ea typeface="UD デジタル 教科書体 NK-B" panose="02020700000000000000" pitchFamily="18" charset="-128"/>
              </a:rPr>
              <a:t>状況について</a:t>
            </a:r>
            <a:endParaRPr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5"/>
          <p:cNvSpPr txBox="1"/>
          <p:nvPr/>
        </p:nvSpPr>
        <p:spPr>
          <a:xfrm>
            <a:off x="10295083" y="87827"/>
            <a:ext cx="1647354" cy="369332"/>
          </a:xfrm>
          <a:prstGeom prst="rect">
            <a:avLst/>
          </a:prstGeom>
          <a:solidFill>
            <a:schemeClr val="bg1"/>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t>資料</a:t>
            </a:r>
            <a:r>
              <a:rPr lang="ja-JP" altLang="en-US" dirty="0"/>
              <a:t>１－ １</a:t>
            </a:r>
            <a:endParaRPr kumimoji="1" lang="ja-JP" altLang="en-US" dirty="0"/>
          </a:p>
        </p:txBody>
      </p:sp>
      <p:sp>
        <p:nvSpPr>
          <p:cNvPr id="4" name="テキスト ボックス 3"/>
          <p:cNvSpPr txBox="1"/>
          <p:nvPr/>
        </p:nvSpPr>
        <p:spPr>
          <a:xfrm>
            <a:off x="2042160" y="2072640"/>
            <a:ext cx="9631680" cy="3416320"/>
          </a:xfrm>
          <a:prstGeom prst="rect">
            <a:avLst/>
          </a:prstGeom>
          <a:noFill/>
        </p:spPr>
        <p:txBody>
          <a:bodyPr wrap="square" rtlCol="0">
            <a:spAutoFit/>
          </a:bodyPr>
          <a:lstStyle/>
          <a:p>
            <a:r>
              <a:rPr lang="ja-JP" altLang="en-US" sz="2400" dirty="0" smtClean="0"/>
              <a:t>１　陽性者数等の推移　　　　　　　　　　　　</a:t>
            </a:r>
            <a:r>
              <a:rPr lang="en-US" altLang="ja-JP" sz="2400" dirty="0" smtClean="0"/>
              <a:t>P2~13</a:t>
            </a:r>
          </a:p>
          <a:p>
            <a:endParaRPr lang="en-US" altLang="ja-JP" sz="2400" dirty="0" smtClean="0"/>
          </a:p>
          <a:p>
            <a:r>
              <a:rPr lang="ja-JP" altLang="en-US" sz="2400" dirty="0" smtClean="0"/>
              <a:t>２　市内・市外の比較　　　　　　　　　　　　</a:t>
            </a:r>
            <a:r>
              <a:rPr lang="en-US" altLang="ja-JP" sz="2400" dirty="0" smtClean="0"/>
              <a:t>P14~18</a:t>
            </a:r>
          </a:p>
          <a:p>
            <a:endParaRPr lang="en-US" altLang="ja-JP" sz="2400" dirty="0" smtClean="0"/>
          </a:p>
          <a:p>
            <a:r>
              <a:rPr lang="ja-JP" altLang="en-US" sz="2400" dirty="0"/>
              <a:t>３</a:t>
            </a:r>
            <a:r>
              <a:rPr lang="ja-JP" altLang="en-US" sz="2400" dirty="0" smtClean="0"/>
              <a:t>　年代・居住地別の比較　　　　　　　　　　</a:t>
            </a:r>
            <a:r>
              <a:rPr lang="en-US" altLang="ja-JP" sz="2400" dirty="0" smtClean="0"/>
              <a:t>P19~23</a:t>
            </a:r>
          </a:p>
          <a:p>
            <a:endParaRPr lang="en-US" altLang="ja-JP" sz="2400" dirty="0"/>
          </a:p>
          <a:p>
            <a:r>
              <a:rPr lang="ja-JP" altLang="en-US" sz="2400" dirty="0" smtClean="0"/>
              <a:t>４　感染経路                                                        </a:t>
            </a:r>
            <a:r>
              <a:rPr lang="en-US" altLang="ja-JP" sz="2400" dirty="0" smtClean="0"/>
              <a:t>P24~27</a:t>
            </a:r>
          </a:p>
          <a:p>
            <a:endParaRPr lang="en-US" altLang="ja-JP" sz="2400" dirty="0"/>
          </a:p>
          <a:p>
            <a:r>
              <a:rPr lang="ja-JP" altLang="en-US" sz="2400" dirty="0" smtClean="0"/>
              <a:t>５　感染エピソード                                              </a:t>
            </a:r>
            <a:r>
              <a:rPr lang="en-US" altLang="ja-JP" sz="2400" dirty="0" smtClean="0"/>
              <a:t>P28~39</a:t>
            </a:r>
            <a:endParaRPr lang="en-US" altLang="ja-JP" sz="2400" dirty="0"/>
          </a:p>
        </p:txBody>
      </p:sp>
      <p:sp>
        <p:nvSpPr>
          <p:cNvPr id="5" name="スライド番号プレースホルダー 4"/>
          <p:cNvSpPr>
            <a:spLocks noGrp="1"/>
          </p:cNvSpPr>
          <p:nvPr>
            <p:ph type="sldNum" sz="quarter" idx="12"/>
          </p:nvPr>
        </p:nvSpPr>
        <p:spPr>
          <a:xfrm>
            <a:off x="9199237" y="6492875"/>
            <a:ext cx="2743200" cy="365125"/>
          </a:xfrm>
        </p:spPr>
        <p:txBody>
          <a:bodyPr/>
          <a:lstStyle/>
          <a:p>
            <a:fld id="{F216AE56-EAD3-4706-B860-3EC2C2952B40}" type="slidenum">
              <a:rPr kumimoji="1" lang="ja-JP" altLang="en-US" smtClean="0"/>
              <a:t>1</a:t>
            </a:fld>
            <a:endParaRPr kumimoji="1" lang="ja-JP" altLang="en-US"/>
          </a:p>
        </p:txBody>
      </p:sp>
    </p:spTree>
    <p:extLst>
      <p:ext uri="{BB962C8B-B14F-4D97-AF65-F5344CB8AC3E}">
        <p14:creationId xmlns:p14="http://schemas.microsoft.com/office/powerpoint/2010/main" val="486722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30547" y="956604"/>
            <a:ext cx="11930906" cy="5834378"/>
          </a:xfrm>
          <a:prstGeom prst="rect">
            <a:avLst/>
          </a:prstGeom>
        </p:spPr>
      </p:pic>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年代別新規陽性者数（７日間移動平均）の推移　（日別）</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正方形/長方形 7">
            <a:extLst>
              <a:ext uri="{FF2B5EF4-FFF2-40B4-BE49-F238E27FC236}">
                <a16:creationId xmlns:a16="http://schemas.microsoft.com/office/drawing/2014/main" id="{FC024533-669C-48B1-82E7-C27042384F7F}"/>
              </a:ext>
            </a:extLst>
          </p:cNvPr>
          <p:cNvSpPr/>
          <p:nvPr/>
        </p:nvSpPr>
        <p:spPr>
          <a:xfrm>
            <a:off x="0" y="421009"/>
            <a:ext cx="12192000" cy="5074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各年代で</a:t>
            </a:r>
            <a:r>
              <a:rPr lang="zh-TW" altLang="en-US" b="1" dirty="0">
                <a:solidFill>
                  <a:schemeClr val="tx1"/>
                </a:solidFill>
                <a:latin typeface="UD デジタル 教科書体 NK-B" panose="02020700000000000000" pitchFamily="18" charset="-128"/>
                <a:ea typeface="UD デジタル 教科書体 NK-B" panose="02020700000000000000" pitchFamily="18" charset="-128"/>
              </a:rPr>
              <a:t>新規陽性者数（７日間移動平均</a:t>
            </a:r>
            <a:r>
              <a:rPr lang="zh-TW"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が減少。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10</a:t>
            </a:fld>
            <a:endParaRPr kumimoji="1" lang="ja-JP" altLang="en-US" dirty="0"/>
          </a:p>
        </p:txBody>
      </p:sp>
    </p:spTree>
    <p:extLst>
      <p:ext uri="{BB962C8B-B14F-4D97-AF65-F5344CB8AC3E}">
        <p14:creationId xmlns:p14="http://schemas.microsoft.com/office/powerpoint/2010/main" val="1826601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18877" y="1622839"/>
            <a:ext cx="11839458" cy="3621338"/>
          </a:xfrm>
          <a:prstGeom prst="rect">
            <a:avLst/>
          </a:prstGeom>
        </p:spPr>
      </p:pic>
      <p:sp>
        <p:nvSpPr>
          <p:cNvPr id="23" name="正方形/長方形 22">
            <a:extLst>
              <a:ext uri="{FF2B5EF4-FFF2-40B4-BE49-F238E27FC236}">
                <a16:creationId xmlns:a16="http://schemas.microsoft.com/office/drawing/2014/main" id="{FC024533-669C-48B1-82E7-C27042384F7F}"/>
              </a:ext>
            </a:extLst>
          </p:cNvPr>
          <p:cNvSpPr/>
          <p:nvPr/>
        </p:nvSpPr>
        <p:spPr>
          <a:xfrm>
            <a:off x="0" y="487462"/>
            <a:ext cx="12192000" cy="5303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推定感染日別陽性者は４月中旬以降、減少。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（ただし、４月６日以降、発症日不明の割合が</a:t>
            </a:r>
            <a:r>
              <a:rPr lang="en-US" altLang="ja-JP" sz="1400"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％を超過したことから、発症日不明の新規陽性者については、仮定に基づく推定のもと、計上。）</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1730326" y="1015279"/>
            <a:ext cx="8764171" cy="338554"/>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日以降</a:t>
            </a:r>
            <a:r>
              <a:rPr lang="en-US" altLang="ja-JP" sz="1600" dirty="0" smtClean="0">
                <a:latin typeface="Meiryo UI" panose="020B0604030504040204" pitchFamily="50" charset="-128"/>
                <a:ea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rPr>
              <a:t>日</a:t>
            </a:r>
            <a:r>
              <a:rPr lang="ja-JP" altLang="en-US" sz="1600" dirty="0">
                <a:latin typeface="Meiryo UI" panose="020B0604030504040204" pitchFamily="50" charset="-128"/>
                <a:ea typeface="Meiryo UI" panose="020B0604030504040204" pitchFamily="50" charset="-128"/>
              </a:rPr>
              <a:t>までの判明日分）</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N</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42,605</a:t>
            </a:r>
            <a:r>
              <a:rPr lang="ja-JP" altLang="en-US" sz="1400" dirty="0" smtClean="0">
                <a:latin typeface="Meiryo UI" panose="020B0604030504040204" pitchFamily="50" charset="-128"/>
                <a:ea typeface="Meiryo UI" panose="020B0604030504040204" pitchFamily="50" charset="-128"/>
              </a:rPr>
              <a:t>名</a:t>
            </a:r>
            <a:r>
              <a:rPr lang="ja-JP" altLang="en-US" sz="1400" dirty="0">
                <a:latin typeface="Meiryo UI" panose="020B0604030504040204" pitchFamily="50" charset="-128"/>
                <a:ea typeface="Meiryo UI" panose="020B0604030504040204" pitchFamily="50" charset="-128"/>
              </a:rPr>
              <a:t>（調査中</a:t>
            </a:r>
            <a:r>
              <a:rPr lang="ja-JP" altLang="en-US" sz="1400" dirty="0" smtClean="0">
                <a:latin typeface="Meiryo UI" panose="020B0604030504040204" pitchFamily="50" charset="-128"/>
                <a:ea typeface="Meiryo UI" panose="020B0604030504040204" pitchFamily="50" charset="-128"/>
              </a:rPr>
              <a:t>、無症状</a:t>
            </a:r>
            <a:r>
              <a:rPr lang="en-US" altLang="ja-JP" sz="1400" dirty="0" smtClean="0">
                <a:latin typeface="Meiryo UI" panose="020B0604030504040204" pitchFamily="50" charset="-128"/>
                <a:ea typeface="Meiryo UI" panose="020B0604030504040204" pitchFamily="50" charset="-128"/>
              </a:rPr>
              <a:t>8,227</a:t>
            </a:r>
            <a:r>
              <a:rPr lang="ja-JP" altLang="en-US" sz="1400" dirty="0" smtClean="0">
                <a:latin typeface="Meiryo UI" panose="020B0604030504040204" pitchFamily="50" charset="-128"/>
                <a:ea typeface="Meiryo UI" panose="020B0604030504040204" pitchFamily="50" charset="-128"/>
              </a:rPr>
              <a:t>名</a:t>
            </a:r>
            <a:r>
              <a:rPr lang="ja-JP" altLang="en-US" sz="1400" dirty="0">
                <a:latin typeface="Meiryo UI" panose="020B0604030504040204" pitchFamily="50" charset="-128"/>
                <a:ea typeface="Meiryo UI" panose="020B0604030504040204" pitchFamily="50" charset="-128"/>
              </a:rPr>
              <a:t>を除く））</a:t>
            </a:r>
            <a:endParaRPr lang="en-US" altLang="ja-JP" sz="14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79010" y="1494745"/>
            <a:ext cx="346249" cy="1946781"/>
          </a:xfrm>
          <a:prstGeom prst="rect">
            <a:avLst/>
          </a:prstGeom>
          <a:noFill/>
        </p:spPr>
        <p:txBody>
          <a:bodyPr vert="eaVert" wrap="square" rtlCol="0">
            <a:spAutoFit/>
          </a:bodyPr>
          <a:lstStyle/>
          <a:p>
            <a:r>
              <a:rPr kumimoji="1" lang="ja-JP" altLang="en-US" sz="1050" dirty="0" smtClean="0"/>
              <a:t>陽性</a:t>
            </a:r>
            <a:r>
              <a:rPr kumimoji="1" lang="ja-JP" altLang="en-US" sz="1050" dirty="0"/>
              <a:t>者</a:t>
            </a:r>
            <a:r>
              <a:rPr kumimoji="1" lang="ja-JP" altLang="en-US" sz="1050" dirty="0" smtClean="0"/>
              <a:t>数</a:t>
            </a:r>
            <a:endParaRPr kumimoji="1" lang="ja-JP" altLang="en-US" sz="1050" dirty="0"/>
          </a:p>
        </p:txBody>
      </p:sp>
      <p:sp>
        <p:nvSpPr>
          <p:cNvPr id="26" name="テキスト ボックス 25"/>
          <p:cNvSpPr txBox="1"/>
          <p:nvPr/>
        </p:nvSpPr>
        <p:spPr>
          <a:xfrm>
            <a:off x="610297" y="2960830"/>
            <a:ext cx="482308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推定感染日：</a:t>
            </a:r>
            <a:r>
              <a:rPr lang="ja-JP" altLang="en-US" sz="1100" dirty="0">
                <a:latin typeface="Meiryo UI" panose="020B0604030504040204" pitchFamily="50" charset="-128"/>
                <a:ea typeface="Meiryo UI" panose="020B0604030504040204" pitchFamily="50" charset="-128"/>
              </a:rPr>
              <a:t>発症日から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潜伏</a:t>
            </a:r>
            <a:r>
              <a:rPr lang="ja-JP" altLang="en-US" sz="1100" dirty="0">
                <a:latin typeface="Meiryo UI" panose="020B0604030504040204" pitchFamily="50" charset="-128"/>
                <a:ea typeface="Meiryo UI" panose="020B0604030504040204" pitchFamily="50" charset="-128"/>
              </a:rPr>
              <a:t>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一般的には</a:t>
            </a:r>
            <a:r>
              <a:rPr lang="ja-JP" altLang="en-US" sz="1100" dirty="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とされて</a:t>
            </a:r>
            <a:r>
              <a:rPr lang="ja-JP" altLang="en-US" sz="1100" dirty="0">
                <a:latin typeface="Meiryo UI" panose="020B0604030504040204" pitchFamily="50" charset="-128"/>
                <a:ea typeface="Meiryo UI" panose="020B0604030504040204" pitchFamily="50" charset="-128"/>
              </a:rPr>
              <a:t>いることから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「新型コロナウイルス</a:t>
            </a:r>
            <a:r>
              <a:rPr lang="ja-JP" altLang="en-US" sz="1100" dirty="0" smtClean="0">
                <a:latin typeface="Meiryo UI" panose="020B0604030504040204" pitchFamily="50" charset="-128"/>
                <a:ea typeface="Meiryo UI" panose="020B0604030504040204" pitchFamily="50" charset="-128"/>
              </a:rPr>
              <a:t>感染症対策</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基本的</a:t>
            </a:r>
            <a:r>
              <a:rPr lang="ja-JP" altLang="en-US" sz="1100" dirty="0">
                <a:latin typeface="Meiryo UI" panose="020B0604030504040204" pitchFamily="50" charset="-128"/>
                <a:ea typeface="Meiryo UI" panose="020B0604030504040204" pitchFamily="50" charset="-128"/>
              </a:rPr>
              <a:t>対処</a:t>
            </a:r>
            <a:r>
              <a:rPr lang="ja-JP" altLang="en-US" sz="1100" dirty="0" smtClean="0">
                <a:latin typeface="Meiryo UI" panose="020B0604030504040204" pitchFamily="50" charset="-128"/>
                <a:ea typeface="Meiryo UI" panose="020B0604030504040204" pitchFamily="50" charset="-128"/>
              </a:rPr>
              <a:t>方針</a:t>
            </a:r>
            <a:r>
              <a:rPr lang="en-US" altLang="ja-JP" sz="1100" dirty="0" smtClean="0">
                <a:latin typeface="Meiryo UI" panose="020B0604030504040204" pitchFamily="50" charset="-128"/>
                <a:ea typeface="Meiryo UI" panose="020B0604030504040204" pitchFamily="50" charset="-128"/>
              </a:rPr>
              <a:t>(R2.5.25</a:t>
            </a:r>
            <a:r>
              <a:rPr lang="ja-JP" altLang="en-US" sz="1100" dirty="0" smtClean="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32" name="正方形/長方形 31"/>
          <p:cNvSpPr/>
          <p:nvPr/>
        </p:nvSpPr>
        <p:spPr>
          <a:xfrm>
            <a:off x="0" y="-24468"/>
            <a:ext cx="12192000" cy="51193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第四波</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推定感染日別陽性者数</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71" name="スライド番号プレースホルダー 5"/>
          <p:cNvSpPr txBox="1">
            <a:spLocks/>
          </p:cNvSpPr>
          <p:nvPr/>
        </p:nvSpPr>
        <p:spPr>
          <a:xfrm>
            <a:off x="9630469" y="6611525"/>
            <a:ext cx="2579923" cy="361004"/>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B62D5CB-8769-475A-9BC8-A2F17E2F558B}" type="slidenum">
              <a:rPr lang="ja-JP" altLang="en-US" smtClean="0">
                <a:solidFill>
                  <a:prstClr val="black">
                    <a:tint val="75000"/>
                  </a:prstClr>
                </a:solidFill>
                <a:latin typeface="游ゴシック" panose="020F0502020204030204"/>
              </a:rPr>
              <a:pPr/>
              <a:t>11</a:t>
            </a:fld>
            <a:endParaRPr lang="ja-JP" altLang="en-US" dirty="0">
              <a:solidFill>
                <a:prstClr val="black">
                  <a:tint val="75000"/>
                </a:prstClr>
              </a:solidFill>
              <a:latin typeface="游ゴシック" panose="020F0502020204030204"/>
            </a:endParaRPr>
          </a:p>
        </p:txBody>
      </p:sp>
      <p:sp>
        <p:nvSpPr>
          <p:cNvPr id="27" name="正方形/長方形 26"/>
          <p:cNvSpPr/>
          <p:nvPr/>
        </p:nvSpPr>
        <p:spPr>
          <a:xfrm>
            <a:off x="10606204" y="1964732"/>
            <a:ext cx="1442003" cy="335678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0124532" y="1330772"/>
            <a:ext cx="2109023" cy="646331"/>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感染から発症まで６日、</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発症から陽性判明まで７日と仮定すると、</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概ねこの点線枠囲み期間は、</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今後、新規陽性者の発生に伴い、増加。</a:t>
            </a:r>
            <a:endParaRPr lang="en-US" altLang="ja-JP" sz="900"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10297" y="3643122"/>
            <a:ext cx="3749120" cy="769441"/>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新規陽性者増加に伴い、有症状で発症日が確認</a:t>
            </a:r>
            <a:endParaRPr kumimoji="1"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できなかった事例について、</a:t>
            </a:r>
            <a:r>
              <a:rPr lang="ja-JP" altLang="en-US" sz="1100" dirty="0" smtClean="0">
                <a:latin typeface="Meiryo UI" panose="020B0604030504040204" pitchFamily="50" charset="-128"/>
                <a:ea typeface="Meiryo UI" panose="020B0604030504040204" pitchFamily="50" charset="-128"/>
              </a:rPr>
              <a:t>陽性判明日から</a:t>
            </a:r>
            <a:r>
              <a:rPr lang="en-US" altLang="ja-JP" sz="1100" dirty="0" smtClean="0">
                <a:latin typeface="Meiryo UI" panose="020B0604030504040204" pitchFamily="50" charset="-128"/>
                <a:ea typeface="Meiryo UI" panose="020B0604030504040204" pitchFamily="50" charset="-128"/>
              </a:rPr>
              <a:t>13</a:t>
            </a:r>
            <a:r>
              <a:rPr lang="ja-JP" altLang="en-US" sz="1100" dirty="0" smtClean="0">
                <a:latin typeface="Meiryo UI" panose="020B0604030504040204" pitchFamily="50" charset="-128"/>
                <a:ea typeface="Meiryo UI" panose="020B0604030504040204" pitchFamily="50" charset="-128"/>
              </a:rPr>
              <a:t>日遡って算出</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（陽性者数に占める発症日不明の割合が</a:t>
            </a: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越えた</a:t>
            </a:r>
            <a:r>
              <a:rPr lang="en-US" altLang="ja-JP" sz="1100" dirty="0" smtClean="0">
                <a:latin typeface="Meiryo UI" panose="020B0604030504040204" pitchFamily="50" charset="-128"/>
                <a:ea typeface="Meiryo UI" panose="020B0604030504040204" pitchFamily="50" charset="-128"/>
              </a:rPr>
              <a:t>4/6</a:t>
            </a:r>
            <a:r>
              <a:rPr lang="ja-JP" altLang="en-US" sz="1100" dirty="0" smtClean="0">
                <a:latin typeface="Meiryo UI" panose="020B0604030504040204" pitchFamily="50" charset="-128"/>
                <a:ea typeface="Meiryo UI" panose="020B0604030504040204" pitchFamily="50" charset="-128"/>
              </a:rPr>
              <a:t>分より追加）</a:t>
            </a:r>
            <a:endParaRPr lang="en-US" altLang="ja-JP" sz="11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4"/>
          <a:stretch>
            <a:fillRect/>
          </a:stretch>
        </p:blipFill>
        <p:spPr>
          <a:xfrm>
            <a:off x="49326" y="5392601"/>
            <a:ext cx="12072827" cy="1432082"/>
          </a:xfrm>
          <a:prstGeom prst="rect">
            <a:avLst/>
          </a:prstGeom>
        </p:spPr>
      </p:pic>
      <p:sp>
        <p:nvSpPr>
          <p:cNvPr id="33" name="下矢印 32"/>
          <p:cNvSpPr/>
          <p:nvPr/>
        </p:nvSpPr>
        <p:spPr>
          <a:xfrm>
            <a:off x="6038606" y="2567377"/>
            <a:ext cx="180000" cy="33938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a:off x="6495700" y="1814774"/>
            <a:ext cx="180000" cy="1044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847911" y="1470255"/>
            <a:ext cx="2059114"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/5</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まん延防止等重点措置適用</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19" name="テキスト ボックス 18"/>
          <p:cNvSpPr txBox="1"/>
          <p:nvPr/>
        </p:nvSpPr>
        <p:spPr>
          <a:xfrm>
            <a:off x="4449237" y="2121002"/>
            <a:ext cx="1764415"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大阪府全域で時短要請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6" name="下矢印 35"/>
          <p:cNvSpPr/>
          <p:nvPr/>
        </p:nvSpPr>
        <p:spPr>
          <a:xfrm>
            <a:off x="8199962" y="1845353"/>
            <a:ext cx="180000" cy="1152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253741" y="1351995"/>
            <a:ext cx="1101673"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/20</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緊急事態措置適用要請</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37" name="下矢印 36"/>
          <p:cNvSpPr/>
          <p:nvPr/>
        </p:nvSpPr>
        <p:spPr>
          <a:xfrm>
            <a:off x="8657086" y="2540591"/>
            <a:ext cx="180000" cy="33938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8594360" y="2164098"/>
            <a:ext cx="1413570"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/25</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緊急事態措置適用</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9" name="下矢印 38"/>
          <p:cNvSpPr/>
          <p:nvPr/>
        </p:nvSpPr>
        <p:spPr>
          <a:xfrm>
            <a:off x="8414360" y="2001427"/>
            <a:ext cx="180000" cy="1188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8406465" y="1653938"/>
            <a:ext cx="1739874"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/23</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緊急事態措置適用決定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42" name="下矢印 41"/>
          <p:cNvSpPr/>
          <p:nvPr/>
        </p:nvSpPr>
        <p:spPr>
          <a:xfrm>
            <a:off x="9931998" y="3360313"/>
            <a:ext cx="180000" cy="33938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9862710" y="2971843"/>
            <a:ext cx="1712632"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5/</a:t>
            </a:r>
            <a:r>
              <a:rPr lang="en-US" altLang="ja-JP" sz="1200" dirty="0">
                <a:solidFill>
                  <a:srgbClr val="FF0000"/>
                </a:solidFill>
                <a:latin typeface="HGPｺﾞｼｯｸE" panose="020B0900000000000000" pitchFamily="50" charset="-128"/>
                <a:ea typeface="HGPｺﾞｼｯｸE" panose="020B0900000000000000" pitchFamily="50" charset="-128"/>
              </a:rPr>
              <a:t>7</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緊急事態措置延長決定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615401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89E0E4B-4CB7-4FC6-B5D5-5311BB52D454}"/>
              </a:ext>
            </a:extLst>
          </p:cNvPr>
          <p:cNvPicPr>
            <a:picLocks noChangeAspect="1"/>
          </p:cNvPicPr>
          <p:nvPr/>
        </p:nvPicPr>
        <p:blipFill>
          <a:blip r:embed="rId3"/>
          <a:stretch>
            <a:fillRect/>
          </a:stretch>
        </p:blipFill>
        <p:spPr>
          <a:xfrm>
            <a:off x="447" y="1129348"/>
            <a:ext cx="11935392" cy="5036560"/>
          </a:xfrm>
          <a:prstGeom prst="rect">
            <a:avLst/>
          </a:prstGeom>
        </p:spPr>
      </p:pic>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UD デジタル 教科書体 NK-B" panose="02020700000000000000" pitchFamily="18" charset="-128"/>
                <a:ea typeface="UD デジタル 教科書体 NK-B" panose="02020700000000000000" pitchFamily="18" charset="-128"/>
              </a:rPr>
              <a:t>第三波　緊急事態宣言終了以降の大阪府の人流の変化</a:t>
            </a:r>
            <a:endParaRPr lang="ja-JP" altLang="en-US" sz="20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381050" y="6417856"/>
            <a:ext cx="2743200" cy="365125"/>
          </a:xfrm>
        </p:spPr>
        <p:txBody>
          <a:bodyPr/>
          <a:lstStyle/>
          <a:p>
            <a:fld id="{9AE8D62C-51FD-4D41-806D-1D2DE4710F3C}" type="slidenum">
              <a:rPr kumimoji="1" lang="ja-JP" altLang="en-US" smtClean="0"/>
              <a:t>12</a:t>
            </a:fld>
            <a:endParaRPr kumimoji="1" lang="ja-JP" altLang="en-US" dirty="0"/>
          </a:p>
        </p:txBody>
      </p:sp>
      <p:sp>
        <p:nvSpPr>
          <p:cNvPr id="25" name="正方形/長方形 24">
            <a:extLst>
              <a:ext uri="{FF2B5EF4-FFF2-40B4-BE49-F238E27FC236}">
                <a16:creationId xmlns:a16="http://schemas.microsoft.com/office/drawing/2014/main" id="{074FA392-0B68-4C68-91B4-4965399FE8A0}"/>
              </a:ext>
            </a:extLst>
          </p:cNvPr>
          <p:cNvSpPr/>
          <p:nvPr/>
        </p:nvSpPr>
        <p:spPr>
          <a:xfrm>
            <a:off x="0" y="470383"/>
            <a:ext cx="12192000" cy="5445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大阪府は緊急事態宣言終了後、約</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１か月間かけて約</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1.5</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倍</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に拡大。</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2" name="正方形/長方形 31">
            <a:extLst>
              <a:ext uri="{FF2B5EF4-FFF2-40B4-BE49-F238E27FC236}">
                <a16:creationId xmlns:a16="http://schemas.microsoft.com/office/drawing/2014/main" id="{6845B34C-4DA0-42A6-8070-99CFCD66B82F}"/>
              </a:ext>
            </a:extLst>
          </p:cNvPr>
          <p:cNvSpPr/>
          <p:nvPr/>
        </p:nvSpPr>
        <p:spPr>
          <a:xfrm>
            <a:off x="11225719" y="6259945"/>
            <a:ext cx="233465" cy="261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線吹き出し 1 (枠付き) 14"/>
          <p:cNvSpPr/>
          <p:nvPr/>
        </p:nvSpPr>
        <p:spPr>
          <a:xfrm>
            <a:off x="5311051" y="4903404"/>
            <a:ext cx="1569898" cy="232329"/>
          </a:xfrm>
          <a:prstGeom prst="borderCallout1">
            <a:avLst>
              <a:gd name="adj1" fmla="val 50904"/>
              <a:gd name="adj2" fmla="val 100556"/>
              <a:gd name="adj3" fmla="val -242372"/>
              <a:gd name="adj4" fmla="val 129405"/>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2/28 , </a:t>
            </a:r>
            <a:r>
              <a:rPr lang="ja-JP" altLang="en-US" sz="1400" dirty="0">
                <a:solidFill>
                  <a:schemeClr val="tx1"/>
                </a:solidFill>
              </a:rPr>
              <a:t>約</a:t>
            </a:r>
            <a:r>
              <a:rPr lang="en-US" altLang="ja-JP" sz="1400" dirty="0">
                <a:solidFill>
                  <a:schemeClr val="tx1"/>
                </a:solidFill>
              </a:rPr>
              <a:t>100</a:t>
            </a:r>
            <a:r>
              <a:rPr lang="ja-JP" altLang="en-US" sz="1400" dirty="0">
                <a:solidFill>
                  <a:schemeClr val="tx1"/>
                </a:solidFill>
              </a:rPr>
              <a:t>万人</a:t>
            </a:r>
            <a:endParaRPr kumimoji="1" lang="ja-JP" altLang="en-US" sz="1400" dirty="0">
              <a:solidFill>
                <a:schemeClr val="tx1"/>
              </a:solidFill>
            </a:endParaRPr>
          </a:p>
        </p:txBody>
      </p:sp>
      <p:sp>
        <p:nvSpPr>
          <p:cNvPr id="16" name="線吹き出し 1 (枠付き) 15"/>
          <p:cNvSpPr/>
          <p:nvPr/>
        </p:nvSpPr>
        <p:spPr>
          <a:xfrm>
            <a:off x="6703695" y="3107741"/>
            <a:ext cx="1799606" cy="232329"/>
          </a:xfrm>
          <a:prstGeom prst="borderCallout1">
            <a:avLst>
              <a:gd name="adj1" fmla="val 97972"/>
              <a:gd name="adj2" fmla="val 100332"/>
              <a:gd name="adj3" fmla="val 195652"/>
              <a:gd name="adj4" fmla="val 102428"/>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3/31 , </a:t>
            </a:r>
            <a:r>
              <a:rPr lang="ja-JP" altLang="en-US" sz="1400" dirty="0">
                <a:solidFill>
                  <a:schemeClr val="tx1"/>
                </a:solidFill>
              </a:rPr>
              <a:t>約</a:t>
            </a:r>
            <a:r>
              <a:rPr lang="en-US" altLang="ja-JP" sz="1400" dirty="0">
                <a:solidFill>
                  <a:schemeClr val="tx1"/>
                </a:solidFill>
              </a:rPr>
              <a:t>155</a:t>
            </a:r>
            <a:r>
              <a:rPr lang="ja-JP" altLang="en-US" sz="1400" dirty="0">
                <a:solidFill>
                  <a:schemeClr val="tx1"/>
                </a:solidFill>
              </a:rPr>
              <a:t>万人</a:t>
            </a:r>
            <a:endParaRPr kumimoji="1" lang="ja-JP" altLang="en-US" sz="1400" dirty="0">
              <a:solidFill>
                <a:schemeClr val="tx1"/>
              </a:solidFill>
            </a:endParaRPr>
          </a:p>
        </p:txBody>
      </p:sp>
      <p:sp>
        <p:nvSpPr>
          <p:cNvPr id="17" name="下矢印 16"/>
          <p:cNvSpPr/>
          <p:nvPr/>
        </p:nvSpPr>
        <p:spPr>
          <a:xfrm rot="16200000">
            <a:off x="7873173" y="3911991"/>
            <a:ext cx="130104" cy="113015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dirty="0">
              <a:solidFill>
                <a:schemeClr val="tx1"/>
              </a:solidFill>
            </a:endParaRPr>
          </a:p>
        </p:txBody>
      </p:sp>
      <p:sp>
        <p:nvSpPr>
          <p:cNvPr id="18" name="下矢印 17"/>
          <p:cNvSpPr/>
          <p:nvPr/>
        </p:nvSpPr>
        <p:spPr>
          <a:xfrm rot="10800000">
            <a:off x="8503301" y="3592018"/>
            <a:ext cx="107999" cy="819999"/>
          </a:xfrm>
          <a:prstGeom prst="downArrow">
            <a:avLst>
              <a:gd name="adj1" fmla="val 66098"/>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dirty="0">
              <a:solidFill>
                <a:schemeClr val="tx1"/>
              </a:solidFill>
            </a:endParaRPr>
          </a:p>
        </p:txBody>
      </p:sp>
      <p:sp>
        <p:nvSpPr>
          <p:cNvPr id="19" name="テキスト ボックス 18"/>
          <p:cNvSpPr txBox="1"/>
          <p:nvPr/>
        </p:nvSpPr>
        <p:spPr>
          <a:xfrm>
            <a:off x="7423141" y="4854696"/>
            <a:ext cx="1323502" cy="584775"/>
          </a:xfrm>
          <a:prstGeom prst="rect">
            <a:avLst/>
          </a:prstGeom>
          <a:solidFill>
            <a:srgbClr val="FF0000"/>
          </a:solidFill>
          <a:ln>
            <a:solidFill>
              <a:srgbClr val="FF0000"/>
            </a:solidFill>
          </a:ln>
        </p:spPr>
        <p:txBody>
          <a:bodyPr wrap="square" rtlCol="0">
            <a:spAutoFit/>
          </a:bodyPr>
          <a:lstStyle/>
          <a:p>
            <a:pPr algn="ctr"/>
            <a:r>
              <a:rPr kumimoji="1" lang="ja-JP" altLang="en-US" sz="1600" b="1" dirty="0" smtClean="0">
                <a:solidFill>
                  <a:schemeClr val="bg1"/>
                </a:solidFill>
              </a:rPr>
              <a:t>約</a:t>
            </a:r>
            <a:r>
              <a:rPr kumimoji="1" lang="en-US" altLang="ja-JP" sz="1600" b="1" dirty="0" smtClean="0">
                <a:solidFill>
                  <a:schemeClr val="bg1"/>
                </a:solidFill>
              </a:rPr>
              <a:t>1</a:t>
            </a:r>
            <a:r>
              <a:rPr kumimoji="1" lang="ja-JP" altLang="en-US" sz="1600" b="1" dirty="0" smtClean="0">
                <a:solidFill>
                  <a:schemeClr val="bg1"/>
                </a:solidFill>
              </a:rPr>
              <a:t>か月間で</a:t>
            </a:r>
            <a:endParaRPr kumimoji="1" lang="en-US" altLang="ja-JP" sz="1600" b="1" dirty="0" smtClean="0">
              <a:solidFill>
                <a:schemeClr val="bg1"/>
              </a:solidFill>
            </a:endParaRPr>
          </a:p>
          <a:p>
            <a:pPr algn="ctr"/>
            <a:r>
              <a:rPr lang="ja-JP" altLang="en-US" sz="1600" b="1" dirty="0" smtClean="0">
                <a:solidFill>
                  <a:schemeClr val="bg1"/>
                </a:solidFill>
              </a:rPr>
              <a:t>約</a:t>
            </a:r>
            <a:r>
              <a:rPr lang="en-US" altLang="ja-JP" sz="1600" b="1" dirty="0" smtClean="0">
                <a:solidFill>
                  <a:schemeClr val="bg1"/>
                </a:solidFill>
              </a:rPr>
              <a:t>1.5</a:t>
            </a:r>
            <a:r>
              <a:rPr lang="ja-JP" altLang="en-US" sz="1600" b="1" dirty="0" smtClean="0">
                <a:solidFill>
                  <a:schemeClr val="bg1"/>
                </a:solidFill>
              </a:rPr>
              <a:t>倍</a:t>
            </a:r>
            <a:endParaRPr lang="en-US" altLang="ja-JP" sz="1600" b="1" dirty="0" smtClean="0">
              <a:solidFill>
                <a:schemeClr val="bg1"/>
              </a:solidFill>
            </a:endParaRPr>
          </a:p>
        </p:txBody>
      </p:sp>
      <p:sp>
        <p:nvSpPr>
          <p:cNvPr id="13" name="テキスト ボックス 45">
            <a:extLst>
              <a:ext uri="{FF2B5EF4-FFF2-40B4-BE49-F238E27FC236}">
                <a16:creationId xmlns:a16="http://schemas.microsoft.com/office/drawing/2014/main" id="{66C4A2BD-4252-419D-8A1B-0D8FC4F54FCC}"/>
              </a:ext>
            </a:extLst>
          </p:cNvPr>
          <p:cNvSpPr txBox="1"/>
          <p:nvPr/>
        </p:nvSpPr>
        <p:spPr>
          <a:xfrm>
            <a:off x="983242" y="6106143"/>
            <a:ext cx="10670796" cy="76944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smtClean="0"/>
              <a:t>第</a:t>
            </a:r>
            <a:r>
              <a:rPr lang="en-US" altLang="ja-JP" dirty="0" smtClean="0"/>
              <a:t>35</a:t>
            </a:r>
            <a:r>
              <a:rPr lang="ja-JP" altLang="en-US" dirty="0"/>
              <a:t>回新型コロナウイルス感染症対策アドバイザリーボード資料３－４より抜粋</a:t>
            </a:r>
            <a:r>
              <a:rPr lang="ja-JP" altLang="en-US" dirty="0" smtClean="0"/>
              <a:t>。繁華街滞留人口は、</a:t>
            </a:r>
            <a:r>
              <a:rPr lang="en-US" altLang="ja-JP" dirty="0" smtClean="0"/>
              <a:t>NTT</a:t>
            </a:r>
            <a:r>
              <a:rPr lang="ja-JP" altLang="en-US" dirty="0"/>
              <a:t>ドコモが提供</a:t>
            </a:r>
            <a:r>
              <a:rPr lang="ja-JP" altLang="en-US" dirty="0" smtClean="0"/>
              <a:t>する「ドコモ地図ナビ」のオート</a:t>
            </a:r>
            <a:r>
              <a:rPr lang="en-US" altLang="ja-JP" dirty="0" smtClean="0"/>
              <a:t>GPS</a:t>
            </a:r>
            <a:r>
              <a:rPr lang="ja-JP" altLang="en-US" dirty="0"/>
              <a:t>機能利用者より、許諾を得た上で送信される携帯電話の位置情報</a:t>
            </a:r>
            <a:r>
              <a:rPr lang="ja-JP" altLang="en-US" dirty="0" smtClean="0"/>
              <a:t>を</a:t>
            </a:r>
            <a:r>
              <a:rPr lang="en-US" altLang="ja-JP" dirty="0" smtClean="0"/>
              <a:t>NTT</a:t>
            </a:r>
            <a:r>
              <a:rPr lang="ja-JP" altLang="en-US" dirty="0"/>
              <a:t>ドコモが総体的かつ統計的に加工を行ったデータを使用。主要繁華街にレジャー目的で移動・滞留したデータを</a:t>
            </a:r>
            <a:r>
              <a:rPr lang="ja-JP" altLang="en-US" dirty="0" smtClean="0"/>
              <a:t>抽出。</a:t>
            </a:r>
            <a:endParaRPr lang="en-US" altLang="ja-JP" dirty="0" smtClean="0"/>
          </a:p>
          <a:p>
            <a:r>
              <a:rPr lang="ja-JP" altLang="en-US" dirty="0" smtClean="0"/>
              <a:t>数値</a:t>
            </a:r>
            <a:r>
              <a:rPr lang="ja-JP" altLang="en-US" dirty="0"/>
              <a:t>は大阪府が資料より推定したものであり、正確を期すものではない。</a:t>
            </a:r>
            <a:endParaRPr lang="ja-JP" altLang="en-US" sz="1100" dirty="0"/>
          </a:p>
        </p:txBody>
      </p:sp>
    </p:spTree>
    <p:extLst>
      <p:ext uri="{BB962C8B-B14F-4D97-AF65-F5344CB8AC3E}">
        <p14:creationId xmlns:p14="http://schemas.microsoft.com/office/powerpoint/2010/main" val="1116976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8025" y="2196912"/>
            <a:ext cx="11979678" cy="4578493"/>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UD デジタル 教科書体 NK-B" panose="02020700000000000000" pitchFamily="18" charset="-128"/>
                <a:ea typeface="UD デジタル 教科書体 NK-B" panose="02020700000000000000" pitchFamily="18" charset="-128"/>
              </a:rPr>
              <a:t>推定</a:t>
            </a:r>
            <a:r>
              <a:rPr lang="ja-JP" altLang="en-US" b="1" dirty="0">
                <a:latin typeface="UD デジタル 教科書体 NK-B" panose="02020700000000000000" pitchFamily="18" charset="-128"/>
                <a:ea typeface="UD デジタル 教科書体 NK-B" panose="02020700000000000000" pitchFamily="18" charset="-128"/>
              </a:rPr>
              <a:t>感染日別陽性者数と人流について</a:t>
            </a:r>
            <a:endParaRPr kumimoji="1" lang="ja-JP" altLang="en-US" b="1" dirty="0">
              <a:latin typeface="UD デジタル 教科書体 NK-B" panose="02020700000000000000" pitchFamily="18" charset="-128"/>
              <a:ea typeface="UD デジタル 教科書体 NK-B" panose="02020700000000000000" pitchFamily="18" charset="-128"/>
            </a:endParaRPr>
          </a:p>
        </p:txBody>
      </p:sp>
      <p:sp>
        <p:nvSpPr>
          <p:cNvPr id="28" name="正方形/長方形 27">
            <a:extLst>
              <a:ext uri="{FF2B5EF4-FFF2-40B4-BE49-F238E27FC236}">
                <a16:creationId xmlns:a16="http://schemas.microsoft.com/office/drawing/2014/main" id="{FC024533-669C-48B1-82E7-C27042384F7F}"/>
              </a:ext>
            </a:extLst>
          </p:cNvPr>
          <p:cNvSpPr/>
          <p:nvPr/>
        </p:nvSpPr>
        <p:spPr>
          <a:xfrm>
            <a:off x="0" y="552294"/>
            <a:ext cx="12192000" cy="11264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過去の波の経験から、人流が増えると、推定感染者数が遅れて増加する傾向。（①）</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第三波の緊急事態宣言発令直後と比べ、人流抑制による感染収束を目的として措置を強化している第四波は、措置適用</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４月</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25</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日以降、人流が大きく減少。（②</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3" name="下矢印 82"/>
          <p:cNvSpPr/>
          <p:nvPr/>
        </p:nvSpPr>
        <p:spPr>
          <a:xfrm rot="10800000">
            <a:off x="6070418" y="4178580"/>
            <a:ext cx="101912" cy="41501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4581705" y="4396007"/>
            <a:ext cx="1565849" cy="461665"/>
          </a:xfrm>
          <a:prstGeom prst="rect">
            <a:avLst/>
          </a:prstGeom>
          <a:solidFill>
            <a:schemeClr val="accent2">
              <a:lumMod val="20000"/>
              <a:lumOff val="80000"/>
            </a:schemeClr>
          </a:solidFill>
        </p:spPr>
        <p:txBody>
          <a:bodyPr wrap="square" rtlCol="0">
            <a:spAutoFit/>
          </a:bodyPr>
          <a:lstStyle/>
          <a:p>
            <a:r>
              <a:rPr kumimoji="1" lang="en-US" altLang="ja-JP" sz="1200" dirty="0">
                <a:solidFill>
                  <a:srgbClr val="FF0000"/>
                </a:solidFill>
                <a:latin typeface="HGPｺﾞｼｯｸE" panose="020B0900000000000000" pitchFamily="50" charset="-128"/>
                <a:ea typeface="HGPｺﾞｼｯｸE" panose="020B0900000000000000" pitchFamily="50" charset="-128"/>
              </a:rPr>
              <a:t>11/27</a:t>
            </a:r>
            <a:r>
              <a:rPr kumimoji="1" lang="ja-JP" altLang="en-US" sz="1200" dirty="0">
                <a:solidFill>
                  <a:srgbClr val="FF0000"/>
                </a:solidFill>
                <a:latin typeface="HGPｺﾞｼｯｸE" panose="020B0900000000000000" pitchFamily="50" charset="-128"/>
                <a:ea typeface="HGPｺﾞｼｯｸE" panose="020B0900000000000000" pitchFamily="50" charset="-128"/>
              </a:rPr>
              <a:t>～北区・中央区への時短要請等</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88" name="テキスト ボックス 87"/>
          <p:cNvSpPr txBox="1"/>
          <p:nvPr/>
        </p:nvSpPr>
        <p:spPr>
          <a:xfrm>
            <a:off x="5114940" y="5533813"/>
            <a:ext cx="2598663" cy="461665"/>
          </a:xfrm>
          <a:prstGeom prst="rect">
            <a:avLst/>
          </a:prstGeom>
          <a:solidFill>
            <a:schemeClr val="accent2">
              <a:lumMod val="20000"/>
              <a:lumOff val="80000"/>
            </a:schemeClr>
          </a:solidFill>
        </p:spPr>
        <p:txBody>
          <a:bodyPr wrap="square" rtlCol="0">
            <a:spAutoFit/>
          </a:bodyPr>
          <a:lstStyle/>
          <a:p>
            <a:r>
              <a:rPr kumimoji="1" lang="en-US" altLang="ja-JP" sz="1200" dirty="0">
                <a:solidFill>
                  <a:srgbClr val="FF0000"/>
                </a:solidFill>
                <a:latin typeface="HGPｺﾞｼｯｸE" panose="020B0900000000000000" pitchFamily="50" charset="-128"/>
                <a:ea typeface="HGPｺﾞｼｯｸE" panose="020B0900000000000000" pitchFamily="50" charset="-128"/>
              </a:rPr>
              <a:t>12/16</a:t>
            </a:r>
            <a:r>
              <a:rPr kumimoji="1" lang="ja-JP" altLang="en-US" sz="1200" dirty="0">
                <a:solidFill>
                  <a:srgbClr val="FF0000"/>
                </a:solidFill>
                <a:latin typeface="HGPｺﾞｼｯｸE" panose="020B0900000000000000" pitchFamily="50" charset="-128"/>
                <a:ea typeface="HGPｺﾞｼｯｸE" panose="020B0900000000000000" pitchFamily="50" charset="-128"/>
              </a:rPr>
              <a:t>～府民への不要不急外出自粛</a:t>
            </a:r>
            <a:r>
              <a:rPr lang="ja-JP" altLang="en-US" sz="1200" dirty="0">
                <a:solidFill>
                  <a:srgbClr val="FF0000"/>
                </a:solidFill>
                <a:latin typeface="HGPｺﾞｼｯｸE" panose="020B0900000000000000" pitchFamily="50" charset="-128"/>
                <a:ea typeface="HGPｺﾞｼｯｸE" panose="020B0900000000000000" pitchFamily="50" charset="-128"/>
              </a:rPr>
              <a:t>要請・</a:t>
            </a:r>
            <a:r>
              <a:rPr kumimoji="1" lang="ja-JP" altLang="en-US" sz="1200" dirty="0">
                <a:solidFill>
                  <a:srgbClr val="FF0000"/>
                </a:solidFill>
                <a:latin typeface="HGPｺﾞｼｯｸE" panose="020B0900000000000000" pitchFamily="50" charset="-128"/>
                <a:ea typeface="HGPｺﾞｼｯｸE" panose="020B0900000000000000" pitchFamily="50" charset="-128"/>
              </a:rPr>
              <a:t>大阪市全域への時短要請等</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89" name="下矢印 88"/>
          <p:cNvSpPr/>
          <p:nvPr/>
        </p:nvSpPr>
        <p:spPr>
          <a:xfrm>
            <a:off x="7591138" y="3077136"/>
            <a:ext cx="156730" cy="141551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6667170" y="2404134"/>
            <a:ext cx="1592929" cy="646331"/>
          </a:xfrm>
          <a:prstGeom prst="rect">
            <a:avLst/>
          </a:prstGeom>
          <a:solidFill>
            <a:schemeClr val="accent2">
              <a:lumMod val="20000"/>
              <a:lumOff val="80000"/>
            </a:schemeClr>
          </a:solidFill>
        </p:spPr>
        <p:txBody>
          <a:bodyPr wrap="square" rtlCol="0">
            <a:spAutoFit/>
          </a:bodyPr>
          <a:lstStyle/>
          <a:p>
            <a:r>
              <a:rPr kumimoji="1" lang="en-US" altLang="ja-JP" sz="1200" dirty="0">
                <a:solidFill>
                  <a:srgbClr val="FF0000"/>
                </a:solidFill>
                <a:latin typeface="HGPｺﾞｼｯｸE" panose="020B0900000000000000" pitchFamily="50" charset="-128"/>
                <a:ea typeface="HGPｺﾞｼｯｸE" panose="020B0900000000000000" pitchFamily="50" charset="-128"/>
              </a:rPr>
              <a:t>1/14</a:t>
            </a:r>
            <a:r>
              <a:rPr kumimoji="1" lang="ja-JP" altLang="en-US" sz="1200" dirty="0">
                <a:solidFill>
                  <a:srgbClr val="FF0000"/>
                </a:solidFill>
                <a:latin typeface="HGPｺﾞｼｯｸE" panose="020B0900000000000000" pitchFamily="50" charset="-128"/>
                <a:ea typeface="HGPｺﾞｼｯｸE" panose="020B0900000000000000" pitchFamily="50" charset="-128"/>
              </a:rPr>
              <a:t>～緊急事態措置</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a:solidFill>
                  <a:srgbClr val="FF0000"/>
                </a:solidFill>
                <a:latin typeface="HGPｺﾞｼｯｸE" panose="020B0900000000000000" pitchFamily="50" charset="-128"/>
                <a:ea typeface="HGPｺﾞｼｯｸE" panose="020B0900000000000000" pitchFamily="50" charset="-128"/>
              </a:rPr>
              <a:t>府域の飲食店等への時短要請</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106" name="テキスト ボックス 105"/>
          <p:cNvSpPr txBox="1"/>
          <p:nvPr/>
        </p:nvSpPr>
        <p:spPr>
          <a:xfrm>
            <a:off x="9825910" y="2104987"/>
            <a:ext cx="1692000" cy="646331"/>
          </a:xfrm>
          <a:prstGeom prst="rect">
            <a:avLst/>
          </a:prstGeom>
          <a:solidFill>
            <a:schemeClr val="accent2">
              <a:lumMod val="20000"/>
              <a:lumOff val="80000"/>
            </a:schemeClr>
          </a:solidFill>
        </p:spPr>
        <p:txBody>
          <a:bodyPr wrap="square" rtlCol="0">
            <a:spAutoFit/>
          </a:bodyPr>
          <a:lstStyle/>
          <a:p>
            <a:r>
              <a:rPr lang="en-US" altLang="ja-JP" sz="1200" dirty="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a:solidFill>
                  <a:srgbClr val="FF0000"/>
                </a:solidFill>
                <a:latin typeface="HGPｺﾞｼｯｸE" panose="020B0900000000000000" pitchFamily="50" charset="-128"/>
                <a:ea typeface="HGPｺﾞｼｯｸE" panose="020B0900000000000000" pitchFamily="50" charset="-128"/>
              </a:rPr>
              <a:t>/5</a:t>
            </a:r>
          </a:p>
          <a:p>
            <a:r>
              <a:rPr kumimoji="1" lang="ja-JP" altLang="en-US" sz="1200" dirty="0">
                <a:solidFill>
                  <a:srgbClr val="FF0000"/>
                </a:solidFill>
                <a:latin typeface="HGPｺﾞｼｯｸE" panose="020B0900000000000000" pitchFamily="50" charset="-128"/>
                <a:ea typeface="HGPｺﾞｼｯｸE" panose="020B0900000000000000" pitchFamily="50" charset="-128"/>
              </a:rPr>
              <a:t>まん延防止等重点措置</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a:solidFill>
                  <a:srgbClr val="FF0000"/>
                </a:solidFill>
                <a:latin typeface="HGPｺﾞｼｯｸE" panose="020B0900000000000000" pitchFamily="50" charset="-128"/>
                <a:ea typeface="HGPｺﾞｼｯｸE" panose="020B0900000000000000" pitchFamily="50" charset="-128"/>
              </a:rPr>
              <a:t>適用</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108" name="テキスト ボックス 107"/>
          <p:cNvSpPr txBox="1"/>
          <p:nvPr/>
        </p:nvSpPr>
        <p:spPr>
          <a:xfrm>
            <a:off x="9373534" y="5453127"/>
            <a:ext cx="1117779" cy="646331"/>
          </a:xfrm>
          <a:prstGeom prst="rect">
            <a:avLst/>
          </a:prstGeom>
          <a:solidFill>
            <a:schemeClr val="accent2">
              <a:lumMod val="20000"/>
              <a:lumOff val="80000"/>
            </a:schemeClr>
          </a:solidFill>
        </p:spPr>
        <p:txBody>
          <a:bodyPr wrap="square" rtlCol="0">
            <a:spAutoFit/>
          </a:bodyPr>
          <a:lstStyle/>
          <a:p>
            <a:r>
              <a:rPr lang="en-US" altLang="ja-JP" sz="1200" dirty="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a:solidFill>
                  <a:srgbClr val="FF0000"/>
                </a:solidFill>
                <a:latin typeface="HGPｺﾞｼｯｸE" panose="020B0900000000000000" pitchFamily="50" charset="-128"/>
                <a:ea typeface="HGPｺﾞｼｯｸE" panose="020B0900000000000000" pitchFamily="50" charset="-128"/>
              </a:rPr>
              <a:t>/25</a:t>
            </a:r>
          </a:p>
          <a:p>
            <a:r>
              <a:rPr kumimoji="1" lang="ja-JP" altLang="en-US" sz="1200" dirty="0">
                <a:solidFill>
                  <a:srgbClr val="FF0000"/>
                </a:solidFill>
                <a:latin typeface="HGPｺﾞｼｯｸE" panose="020B0900000000000000" pitchFamily="50" charset="-128"/>
                <a:ea typeface="HGPｺﾞｼｯｸE" panose="020B0900000000000000" pitchFamily="50" charset="-128"/>
              </a:rPr>
              <a:t>緊急事態措置</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a:solidFill>
                  <a:srgbClr val="FF0000"/>
                </a:solidFill>
                <a:latin typeface="HGPｺﾞｼｯｸE" panose="020B0900000000000000" pitchFamily="50" charset="-128"/>
                <a:ea typeface="HGPｺﾞｼｯｸE" panose="020B0900000000000000" pitchFamily="50" charset="-128"/>
              </a:rPr>
              <a:t>適用</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115" name="下矢印 114"/>
          <p:cNvSpPr/>
          <p:nvPr/>
        </p:nvSpPr>
        <p:spPr>
          <a:xfrm rot="10800000">
            <a:off x="10052652" y="4164819"/>
            <a:ext cx="120051" cy="79037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下矢印 115"/>
          <p:cNvSpPr/>
          <p:nvPr/>
        </p:nvSpPr>
        <p:spPr>
          <a:xfrm rot="16200000">
            <a:off x="10544947" y="5749160"/>
            <a:ext cx="177825" cy="28398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下矢印 116"/>
          <p:cNvSpPr/>
          <p:nvPr/>
        </p:nvSpPr>
        <p:spPr>
          <a:xfrm rot="10800000">
            <a:off x="6708979" y="4245505"/>
            <a:ext cx="98884" cy="128830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下矢印 117"/>
          <p:cNvSpPr/>
          <p:nvPr/>
        </p:nvSpPr>
        <p:spPr>
          <a:xfrm>
            <a:off x="10211366" y="2774673"/>
            <a:ext cx="111801" cy="58464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74068" y="1711535"/>
            <a:ext cx="756570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感染から発症まで６日、発症から陽性判明まで７日と仮定すると、概ね</a:t>
            </a:r>
            <a:r>
              <a:rPr lang="en-US" altLang="ja-JP" sz="900" dirty="0" smtClean="0">
                <a:latin typeface="Meiryo UI" panose="020B0604030504040204" pitchFamily="50" charset="-128"/>
                <a:ea typeface="Meiryo UI" panose="020B0604030504040204" pitchFamily="50" charset="-128"/>
              </a:rPr>
              <a:t>5/</a:t>
            </a:r>
            <a:r>
              <a:rPr lang="en-US" altLang="ja-JP" sz="900" dirty="0">
                <a:latin typeface="Meiryo UI" panose="020B0604030504040204" pitchFamily="50" charset="-128"/>
                <a:ea typeface="Meiryo UI" panose="020B0604030504040204" pitchFamily="50" charset="-128"/>
              </a:rPr>
              <a:t>12</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5/</a:t>
            </a:r>
            <a:r>
              <a:rPr lang="en-US" altLang="ja-JP" sz="900" dirty="0">
                <a:latin typeface="Meiryo UI" panose="020B0604030504040204" pitchFamily="50" charset="-128"/>
                <a:ea typeface="Meiryo UI" panose="020B0604030504040204" pitchFamily="50" charset="-128"/>
              </a:rPr>
              <a:t>24</a:t>
            </a:r>
            <a:r>
              <a:rPr lang="ja-JP" altLang="en-US" sz="900" dirty="0" smtClean="0">
                <a:latin typeface="Meiryo UI" panose="020B0604030504040204" pitchFamily="50" charset="-128"/>
                <a:ea typeface="Meiryo UI" panose="020B0604030504040204" pitchFamily="50" charset="-128"/>
              </a:rPr>
              <a:t>の</a:t>
            </a:r>
            <a:r>
              <a:rPr lang="ja-JP" altLang="en-US" sz="900" dirty="0">
                <a:latin typeface="Meiryo UI" panose="020B0604030504040204" pitchFamily="50" charset="-128"/>
                <a:ea typeface="Meiryo UI" panose="020B0604030504040204" pitchFamily="50" charset="-128"/>
              </a:rPr>
              <a:t>期間は、今後、新規陽性者の発生に伴い、増加。</a:t>
            </a:r>
            <a:endParaRPr lang="en-US" altLang="ja-JP" sz="900" dirty="0">
              <a:latin typeface="Meiryo UI" panose="020B0604030504040204" pitchFamily="50" charset="-128"/>
              <a:ea typeface="Meiryo UI" panose="020B0604030504040204" pitchFamily="50" charset="-128"/>
            </a:endParaRPr>
          </a:p>
        </p:txBody>
      </p:sp>
      <p:sp>
        <p:nvSpPr>
          <p:cNvPr id="123" name="下矢印 122"/>
          <p:cNvSpPr/>
          <p:nvPr/>
        </p:nvSpPr>
        <p:spPr>
          <a:xfrm flipH="1">
            <a:off x="8979868" y="2838682"/>
            <a:ext cx="111800" cy="27981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p:cNvSpPr txBox="1"/>
          <p:nvPr/>
        </p:nvSpPr>
        <p:spPr>
          <a:xfrm>
            <a:off x="8404325" y="2454508"/>
            <a:ext cx="1352336" cy="461665"/>
          </a:xfrm>
          <a:prstGeom prst="rect">
            <a:avLst/>
          </a:prstGeom>
          <a:solidFill>
            <a:schemeClr val="accent2">
              <a:lumMod val="20000"/>
              <a:lumOff val="80000"/>
            </a:schemeClr>
          </a:solidFill>
        </p:spPr>
        <p:txBody>
          <a:bodyPr wrap="square" rtlCol="0">
            <a:spAutoFit/>
          </a:bodyPr>
          <a:lstStyle/>
          <a:p>
            <a:r>
              <a:rPr kumimoji="1" lang="en-US" altLang="ja-JP" sz="1200" dirty="0">
                <a:solidFill>
                  <a:srgbClr val="FF0000"/>
                </a:solidFill>
                <a:latin typeface="HGPｺﾞｼｯｸE" panose="020B0900000000000000" pitchFamily="50" charset="-128"/>
                <a:ea typeface="HGPｺﾞｼｯｸE" panose="020B0900000000000000" pitchFamily="50" charset="-128"/>
              </a:rPr>
              <a:t>2/28</a:t>
            </a:r>
            <a:r>
              <a:rPr kumimoji="1" lang="ja-JP" altLang="en-US" sz="1200" dirty="0">
                <a:solidFill>
                  <a:srgbClr val="FF0000"/>
                </a:solidFill>
                <a:latin typeface="HGPｺﾞｼｯｸE" panose="020B0900000000000000" pitchFamily="50" charset="-128"/>
                <a:ea typeface="HGPｺﾞｼｯｸE" panose="020B0900000000000000" pitchFamily="50" charset="-128"/>
              </a:rPr>
              <a:t>～緊急事態宣言解除</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4" name="楕円 3"/>
          <p:cNvSpPr/>
          <p:nvPr/>
        </p:nvSpPr>
        <p:spPr>
          <a:xfrm rot="4518383">
            <a:off x="10196946" y="4557765"/>
            <a:ext cx="1494451" cy="73003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楕円 124"/>
          <p:cNvSpPr/>
          <p:nvPr/>
        </p:nvSpPr>
        <p:spPr>
          <a:xfrm>
            <a:off x="7447451" y="4492654"/>
            <a:ext cx="742823" cy="73003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8711745" y="4955199"/>
            <a:ext cx="1764415" cy="461665"/>
          </a:xfrm>
          <a:prstGeom prst="rect">
            <a:avLst/>
          </a:prstGeom>
          <a:solidFill>
            <a:schemeClr val="accent2">
              <a:lumMod val="20000"/>
              <a:lumOff val="80000"/>
            </a:schemeClr>
          </a:solidFill>
        </p:spPr>
        <p:txBody>
          <a:bodyPr wrap="square" rtlCol="0">
            <a:spAutoFit/>
          </a:bodyPr>
          <a:lstStyle/>
          <a:p>
            <a:r>
              <a:rPr lang="en-US" altLang="ja-JP" sz="1200" dirty="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a:solidFill>
                  <a:srgbClr val="FF0000"/>
                </a:solidFill>
                <a:latin typeface="HGPｺﾞｼｯｸE" panose="020B0900000000000000" pitchFamily="50" charset="-128"/>
                <a:ea typeface="HGPｺﾞｼｯｸE" panose="020B0900000000000000" pitchFamily="50" charset="-128"/>
              </a:rPr>
              <a:t>/1</a:t>
            </a:r>
          </a:p>
          <a:p>
            <a:r>
              <a:rPr kumimoji="1" lang="ja-JP" altLang="en-US" sz="1200" dirty="0">
                <a:solidFill>
                  <a:srgbClr val="FF0000"/>
                </a:solidFill>
                <a:latin typeface="HGPｺﾞｼｯｸE" panose="020B0900000000000000" pitchFamily="50" charset="-128"/>
                <a:ea typeface="HGPｺﾞｼｯｸE" panose="020B0900000000000000" pitchFamily="50" charset="-128"/>
              </a:rPr>
              <a:t>大阪府全域で時短要請</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127" name="テキスト ボックス 126"/>
          <p:cNvSpPr txBox="1"/>
          <p:nvPr/>
        </p:nvSpPr>
        <p:spPr>
          <a:xfrm>
            <a:off x="2471194" y="3372117"/>
            <a:ext cx="1193862" cy="646331"/>
          </a:xfrm>
          <a:prstGeom prst="rect">
            <a:avLst/>
          </a:prstGeom>
          <a:solidFill>
            <a:schemeClr val="accent2">
              <a:lumMod val="20000"/>
              <a:lumOff val="80000"/>
            </a:schemeClr>
          </a:solidFill>
        </p:spPr>
        <p:txBody>
          <a:bodyPr wrap="square" rtlCol="0">
            <a:spAutoFit/>
          </a:bodyPr>
          <a:lstStyle/>
          <a:p>
            <a:r>
              <a:rPr kumimoji="1" lang="en-US" altLang="ja-JP" sz="1200" dirty="0">
                <a:solidFill>
                  <a:srgbClr val="FF0000"/>
                </a:solidFill>
                <a:latin typeface="HGPｺﾞｼｯｸE" panose="020B0900000000000000" pitchFamily="50" charset="-128"/>
                <a:ea typeface="HGPｺﾞｼｯｸE" panose="020B0900000000000000" pitchFamily="50" charset="-128"/>
              </a:rPr>
              <a:t>8/6</a:t>
            </a:r>
            <a:r>
              <a:rPr kumimoji="1" lang="ja-JP" altLang="en-US" sz="1200" dirty="0">
                <a:solidFill>
                  <a:srgbClr val="FF0000"/>
                </a:solidFill>
                <a:latin typeface="HGPｺﾞｼｯｸE" panose="020B0900000000000000" pitchFamily="50" charset="-128"/>
                <a:ea typeface="HGPｺﾞｼｯｸE" panose="020B0900000000000000" pitchFamily="50" charset="-128"/>
              </a:rPr>
              <a:t>～</a:t>
            </a:r>
            <a:r>
              <a:rPr kumimoji="1" lang="en-US" altLang="ja-JP" sz="1200" dirty="0">
                <a:solidFill>
                  <a:srgbClr val="FF0000"/>
                </a:solidFill>
                <a:latin typeface="HGPｺﾞｼｯｸE" panose="020B0900000000000000" pitchFamily="50" charset="-128"/>
                <a:ea typeface="HGPｺﾞｼｯｸE" panose="020B0900000000000000" pitchFamily="50" charset="-128"/>
              </a:rPr>
              <a:t>20</a:t>
            </a:r>
            <a:r>
              <a:rPr kumimoji="1" lang="ja-JP" altLang="en-US" sz="1200" dirty="0">
                <a:solidFill>
                  <a:srgbClr val="FF0000"/>
                </a:solidFill>
                <a:latin typeface="HGPｺﾞｼｯｸE" panose="020B0900000000000000" pitchFamily="50" charset="-128"/>
                <a:ea typeface="HGPｺﾞｼｯｸE" panose="020B0900000000000000" pitchFamily="50" charset="-128"/>
              </a:rPr>
              <a:t>ミナミ地区の一部への時短要請等</a:t>
            </a:r>
          </a:p>
        </p:txBody>
      </p:sp>
      <p:sp>
        <p:nvSpPr>
          <p:cNvPr id="128" name="下矢印 127"/>
          <p:cNvSpPr/>
          <p:nvPr/>
        </p:nvSpPr>
        <p:spPr>
          <a:xfrm>
            <a:off x="2675048" y="4051098"/>
            <a:ext cx="110355" cy="593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9020969" y="3421731"/>
            <a:ext cx="2271011" cy="1037818"/>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p:cNvSpPr/>
          <p:nvPr/>
        </p:nvSpPr>
        <p:spPr>
          <a:xfrm>
            <a:off x="6368936" y="3334268"/>
            <a:ext cx="1646707" cy="2092591"/>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
          <p:cNvSpPr txBox="1"/>
          <p:nvPr/>
        </p:nvSpPr>
        <p:spPr>
          <a:xfrm>
            <a:off x="7037137" y="3215712"/>
            <a:ext cx="475190" cy="312810"/>
          </a:xfrm>
          <a:prstGeom prst="rect">
            <a:avLst/>
          </a:prstGeom>
          <a:solidFill>
            <a:schemeClr val="bg1"/>
          </a:solid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a:t>①</a:t>
            </a:r>
          </a:p>
        </p:txBody>
      </p:sp>
      <p:sp>
        <p:nvSpPr>
          <p:cNvPr id="132" name="テキスト ボックス 1"/>
          <p:cNvSpPr txBox="1"/>
          <p:nvPr/>
        </p:nvSpPr>
        <p:spPr>
          <a:xfrm>
            <a:off x="7968922" y="5021293"/>
            <a:ext cx="475190" cy="312810"/>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a:t>②</a:t>
            </a:r>
            <a:endParaRPr lang="ja-JP" altLang="en-US" sz="1100" dirty="0"/>
          </a:p>
        </p:txBody>
      </p:sp>
      <p:sp>
        <p:nvSpPr>
          <p:cNvPr id="133" name="テキスト ボックス 1"/>
          <p:cNvSpPr txBox="1"/>
          <p:nvPr/>
        </p:nvSpPr>
        <p:spPr>
          <a:xfrm>
            <a:off x="11169438" y="5416864"/>
            <a:ext cx="475190" cy="312810"/>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a:t>②</a:t>
            </a:r>
          </a:p>
        </p:txBody>
      </p:sp>
      <p:sp>
        <p:nvSpPr>
          <p:cNvPr id="137" name="テキスト ボックス 1"/>
          <p:cNvSpPr txBox="1"/>
          <p:nvPr/>
        </p:nvSpPr>
        <p:spPr>
          <a:xfrm>
            <a:off x="10537423" y="3255471"/>
            <a:ext cx="397567" cy="431014"/>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a:t>①</a:t>
            </a:r>
          </a:p>
        </p:txBody>
      </p:sp>
      <p:sp>
        <p:nvSpPr>
          <p:cNvPr id="139" name="正方形/長方形 138"/>
          <p:cNvSpPr/>
          <p:nvPr/>
        </p:nvSpPr>
        <p:spPr>
          <a:xfrm>
            <a:off x="697079" y="4051098"/>
            <a:ext cx="1646707" cy="2092591"/>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テキスト ボックス 1"/>
          <p:cNvSpPr txBox="1"/>
          <p:nvPr/>
        </p:nvSpPr>
        <p:spPr>
          <a:xfrm>
            <a:off x="1299902" y="3886423"/>
            <a:ext cx="475190" cy="312810"/>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a:t>①</a:t>
            </a:r>
          </a:p>
        </p:txBody>
      </p:sp>
      <p:sp>
        <p:nvSpPr>
          <p:cNvPr id="2" name="スライド番号プレースホルダー 1">
            <a:extLst>
              <a:ext uri="{FF2B5EF4-FFF2-40B4-BE49-F238E27FC236}">
                <a16:creationId xmlns:a16="http://schemas.microsoft.com/office/drawing/2014/main" id="{F8FED094-C826-48EB-ADF5-ACCD430F2B99}"/>
              </a:ext>
            </a:extLst>
          </p:cNvPr>
          <p:cNvSpPr>
            <a:spLocks noGrp="1"/>
          </p:cNvSpPr>
          <p:nvPr>
            <p:ph type="sldNum" sz="quarter" idx="12"/>
          </p:nvPr>
        </p:nvSpPr>
        <p:spPr>
          <a:xfrm>
            <a:off x="9424386" y="6482860"/>
            <a:ext cx="2743200" cy="365125"/>
          </a:xfrm>
        </p:spPr>
        <p:txBody>
          <a:bodyPr/>
          <a:lstStyle/>
          <a:p>
            <a:fld id="{F216AE56-EAD3-4706-B860-3EC2C2952B40}" type="slidenum">
              <a:rPr kumimoji="1" lang="ja-JP" altLang="en-US" smtClean="0"/>
              <a:t>13</a:t>
            </a:fld>
            <a:endParaRPr kumimoji="1" lang="ja-JP" altLang="en-US" dirty="0"/>
          </a:p>
        </p:txBody>
      </p:sp>
      <p:sp>
        <p:nvSpPr>
          <p:cNvPr id="37" name="テキスト ボックス 45">
            <a:extLst>
              <a:ext uri="{FF2B5EF4-FFF2-40B4-BE49-F238E27FC236}">
                <a16:creationId xmlns:a16="http://schemas.microsoft.com/office/drawing/2014/main" id="{09A332FB-55E3-43B7-BBCB-18264886D739}"/>
              </a:ext>
            </a:extLst>
          </p:cNvPr>
          <p:cNvSpPr txBox="1"/>
          <p:nvPr/>
        </p:nvSpPr>
        <p:spPr>
          <a:xfrm>
            <a:off x="74068" y="1890695"/>
            <a:ext cx="8536532"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人流は、駅中心半径</a:t>
            </a:r>
            <a:r>
              <a:rPr lang="en-US" altLang="ja-JP" sz="1000" dirty="0">
                <a:latin typeface="Meiryo UI" panose="020B0604030504040204" pitchFamily="50" charset="-128"/>
                <a:ea typeface="Meiryo UI" panose="020B0604030504040204" pitchFamily="50" charset="-128"/>
              </a:rPr>
              <a:t>500m</a:t>
            </a:r>
            <a:r>
              <a:rPr lang="ja-JP" altLang="en-US" sz="1000" dirty="0">
                <a:latin typeface="Meiryo UI" panose="020B0604030504040204" pitchFamily="50" charset="-128"/>
                <a:ea typeface="Meiryo UI" panose="020B0604030504040204" pitchFamily="50" charset="-128"/>
              </a:rPr>
              <a:t>エリアの各時間ごと滞在人口をカウントしており、前述のアドバイザリーボードの人流データとは異なる。</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出典：株式会社</a:t>
            </a:r>
            <a:r>
              <a:rPr lang="en-US" altLang="ja-JP" sz="1000" dirty="0" err="1">
                <a:latin typeface="Meiryo UI" panose="020B0604030504040204" pitchFamily="50" charset="-128"/>
                <a:ea typeface="Meiryo UI" panose="020B0604030504040204" pitchFamily="50" charset="-128"/>
              </a:rPr>
              <a:t>Agoop</a:t>
            </a:r>
            <a:r>
              <a:rPr lang="en-US" altLang="ja-JP" sz="10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38073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a:t>２</a:t>
            </a:r>
            <a:r>
              <a:rPr lang="ja-JP" altLang="en-US" sz="4400" dirty="0" smtClean="0"/>
              <a:t>　市内・市外の比較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14</a:t>
            </a:fld>
            <a:endParaRPr kumimoji="1" lang="ja-JP" altLang="en-US"/>
          </a:p>
        </p:txBody>
      </p:sp>
    </p:spTree>
    <p:extLst>
      <p:ext uri="{BB962C8B-B14F-4D97-AF65-F5344CB8AC3E}">
        <p14:creationId xmlns:p14="http://schemas.microsoft.com/office/powerpoint/2010/main" val="3762062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67662" y="1289766"/>
            <a:ext cx="11815072" cy="5419814"/>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　</a:t>
            </a:r>
            <a:r>
              <a:rPr lang="en-US" altLang="ja-JP" sz="2000" b="1" dirty="0" smtClean="0">
                <a:latin typeface="UD デジタル 教科書体 NP-B" panose="02020700000000000000" pitchFamily="18" charset="-128"/>
                <a:ea typeface="UD デジタル 教科書体 NP-B" panose="02020700000000000000" pitchFamily="18" charset="-128"/>
              </a:rPr>
              <a:t>1</a:t>
            </a:r>
            <a:r>
              <a:rPr lang="ja-JP" altLang="en-US" sz="2000" b="1" dirty="0" smtClean="0">
                <a:latin typeface="UD デジタル 教科書体 NP-B" panose="02020700000000000000" pitchFamily="18" charset="-128"/>
                <a:ea typeface="UD デジタル 教科書体 NP-B" panose="02020700000000000000" pitchFamily="18" charset="-128"/>
              </a:rPr>
              <a:t>週間単位）</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15</a:t>
            </a:fld>
            <a:endParaRPr kumimoji="1" lang="ja-JP" altLang="en-US" dirty="0"/>
          </a:p>
        </p:txBody>
      </p:sp>
      <p:sp>
        <p:nvSpPr>
          <p:cNvPr id="21" name="正方形/長方形 20">
            <a:extLst>
              <a:ext uri="{FF2B5EF4-FFF2-40B4-BE49-F238E27FC236}">
                <a16:creationId xmlns:a16="http://schemas.microsoft.com/office/drawing/2014/main" id="{FC024533-669C-48B1-82E7-C27042384F7F}"/>
              </a:ext>
            </a:extLst>
          </p:cNvPr>
          <p:cNvSpPr/>
          <p:nvPr/>
        </p:nvSpPr>
        <p:spPr>
          <a:xfrm>
            <a:off x="0" y="578423"/>
            <a:ext cx="12192000" cy="6300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市内・市外居住者ともに</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減少。市外居住者はステージ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Ⅲ</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人）の基準に到達しつつある。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市内</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居住者について</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は、依然</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、ステージ</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25</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人）の基準</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を超過。</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018250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238351" y="1126078"/>
            <a:ext cx="5858764" cy="2725148"/>
          </a:xfrm>
          <a:prstGeom prst="rect">
            <a:avLst/>
          </a:prstGeom>
        </p:spPr>
      </p:pic>
      <p:pic>
        <p:nvPicPr>
          <p:cNvPr id="2" name="図 1"/>
          <p:cNvPicPr>
            <a:picLocks noChangeAspect="1"/>
          </p:cNvPicPr>
          <p:nvPr/>
        </p:nvPicPr>
        <p:blipFill>
          <a:blip r:embed="rId3"/>
          <a:stretch>
            <a:fillRect/>
          </a:stretch>
        </p:blipFill>
        <p:spPr>
          <a:xfrm>
            <a:off x="151884" y="1126078"/>
            <a:ext cx="5944115" cy="2725148"/>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大阪市・市外　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510181"/>
            <a:ext cx="2743200" cy="365125"/>
          </a:xfrm>
        </p:spPr>
        <p:txBody>
          <a:bodyPr/>
          <a:lstStyle/>
          <a:p>
            <a:fld id="{0B62D5CB-8769-475A-9BC8-A2F17E2F558B}" type="slidenum">
              <a:rPr kumimoji="1" lang="ja-JP" altLang="en-US" smtClean="0"/>
              <a:t>16</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1" y="569594"/>
            <a:ext cx="12192000" cy="5385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直近１週間の人口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万人あたり新規陽性者数は、全年代で減少しているが、市内の</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以下</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はステージ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の基準を超過。</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市外居住者もステージ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の基準前後であり、依然、高水準。</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4"/>
          <a:stretch>
            <a:fillRect/>
          </a:stretch>
        </p:blipFill>
        <p:spPr>
          <a:xfrm>
            <a:off x="151883" y="3851226"/>
            <a:ext cx="5944115" cy="2828789"/>
          </a:xfrm>
          <a:prstGeom prst="rect">
            <a:avLst/>
          </a:prstGeom>
        </p:spPr>
      </p:pic>
      <p:pic>
        <p:nvPicPr>
          <p:cNvPr id="6" name="図 5"/>
          <p:cNvPicPr>
            <a:picLocks noChangeAspect="1"/>
          </p:cNvPicPr>
          <p:nvPr/>
        </p:nvPicPr>
        <p:blipFill>
          <a:blip r:embed="rId5"/>
          <a:stretch>
            <a:fillRect/>
          </a:stretch>
        </p:blipFill>
        <p:spPr>
          <a:xfrm>
            <a:off x="6238351" y="3851225"/>
            <a:ext cx="5858764" cy="2828789"/>
          </a:xfrm>
          <a:prstGeom prst="rect">
            <a:avLst/>
          </a:prstGeom>
        </p:spPr>
      </p:pic>
    </p:spTree>
    <p:extLst>
      <p:ext uri="{BB962C8B-B14F-4D97-AF65-F5344CB8AC3E}">
        <p14:creationId xmlns:p14="http://schemas.microsoft.com/office/powerpoint/2010/main" val="4269922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a:t>
            </a:r>
            <a:r>
              <a:rPr lang="ja-JP" altLang="en-US" sz="2400" b="1" dirty="0">
                <a:latin typeface="UD デジタル 教科書体 NP-B" panose="02020700000000000000" pitchFamily="18" charset="-128"/>
                <a:ea typeface="UD デジタル 教科書体 NP-B" panose="02020700000000000000" pitchFamily="18" charset="-128"/>
              </a:rPr>
              <a:t>・市外　</a:t>
            </a:r>
            <a:r>
              <a:rPr lang="ja-JP" altLang="en-US" sz="2400" b="1" dirty="0" smtClean="0">
                <a:latin typeface="UD デジタル 教科書体 NP-B" panose="02020700000000000000" pitchFamily="18" charset="-128"/>
                <a:ea typeface="UD デジタル 教科書体 NP-B" panose="02020700000000000000" pitchFamily="18" charset="-128"/>
              </a:rPr>
              <a:t>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17</a:t>
            </a:fld>
            <a:endParaRPr kumimoji="1" lang="ja-JP" altLang="en-US" dirty="0"/>
          </a:p>
        </p:txBody>
      </p:sp>
      <p:sp>
        <p:nvSpPr>
          <p:cNvPr id="9" name="正方形/長方形 8">
            <a:extLst>
              <a:ext uri="{FF2B5EF4-FFF2-40B4-BE49-F238E27FC236}">
                <a16:creationId xmlns:a16="http://schemas.microsoft.com/office/drawing/2014/main" id="{FC024533-669C-48B1-82E7-C27042384F7F}"/>
              </a:ext>
            </a:extLst>
          </p:cNvPr>
          <p:cNvSpPr/>
          <p:nvPr/>
        </p:nvSpPr>
        <p:spPr>
          <a:xfrm>
            <a:off x="-1" y="569594"/>
            <a:ext cx="12192000" cy="5385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直近１週間の人口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万人あたり新規陽性者数は、全年代で減少しているが、市内の</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代以下はステージ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の基準</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を</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超過。</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市外居住者もステージ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の基準前後であり、依然、高水準。</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218946" y="1184370"/>
            <a:ext cx="5877053" cy="2822693"/>
          </a:xfrm>
          <a:prstGeom prst="rect">
            <a:avLst/>
          </a:prstGeom>
        </p:spPr>
      </p:pic>
    </p:spTree>
    <p:extLst>
      <p:ext uri="{BB962C8B-B14F-4D97-AF65-F5344CB8AC3E}">
        <p14:creationId xmlns:p14="http://schemas.microsoft.com/office/powerpoint/2010/main" val="3468958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8978231" y="59590"/>
            <a:ext cx="2646878" cy="461665"/>
          </a:xfrm>
          <a:prstGeom prst="rect">
            <a:avLst/>
          </a:prstGeom>
        </p:spPr>
        <p:txBody>
          <a:bodyPr wrap="none">
            <a:spAutoFit/>
          </a:bodyPr>
          <a:lstStyle/>
          <a:p>
            <a:r>
              <a:rPr lang="en-US" altLang="ja-JP" sz="1200" dirty="0" smtClean="0">
                <a:solidFill>
                  <a:schemeClr val="bg1"/>
                </a:solidFill>
                <a:latin typeface="+mn-ea"/>
              </a:rPr>
              <a:t>※</a:t>
            </a:r>
            <a:r>
              <a:rPr lang="ja-JP" altLang="en-US" sz="1200" dirty="0" smtClean="0">
                <a:solidFill>
                  <a:schemeClr val="bg1"/>
                </a:solidFill>
                <a:latin typeface="+mn-ea"/>
              </a:rPr>
              <a:t>市内外は居住地による</a:t>
            </a:r>
            <a:endParaRPr lang="en-US" altLang="ja-JP" sz="1200" dirty="0" smtClean="0">
              <a:solidFill>
                <a:schemeClr val="bg1"/>
              </a:solidFill>
              <a:latin typeface="+mn-ea"/>
            </a:endParaRPr>
          </a:p>
          <a:p>
            <a:r>
              <a:rPr lang="en-US" altLang="ja-JP" sz="1200" dirty="0" smtClean="0">
                <a:solidFill>
                  <a:schemeClr val="bg1"/>
                </a:solidFill>
                <a:latin typeface="+mn-ea"/>
              </a:rPr>
              <a:t>※</a:t>
            </a:r>
            <a:r>
              <a:rPr lang="ja-JP" altLang="en-US" sz="1200" dirty="0" smtClean="0">
                <a:solidFill>
                  <a:schemeClr val="bg1"/>
                </a:solidFill>
                <a:latin typeface="+mn-ea"/>
              </a:rPr>
              <a:t>発症日が調査中、無症状等を除く</a:t>
            </a:r>
            <a:endParaRPr lang="en-US" altLang="ja-JP" sz="1200" dirty="0" smtClean="0">
              <a:solidFill>
                <a:schemeClr val="bg1"/>
              </a:solidFill>
              <a:latin typeface="+mn-ea"/>
            </a:endParaRPr>
          </a:p>
        </p:txBody>
      </p:sp>
      <p:sp>
        <p:nvSpPr>
          <p:cNvPr id="5" name="スライド番号プレースホルダー 1"/>
          <p:cNvSpPr>
            <a:spLocks noGrp="1"/>
          </p:cNvSpPr>
          <p:nvPr>
            <p:ph type="sldNum" sz="quarter" idx="12"/>
          </p:nvPr>
        </p:nvSpPr>
        <p:spPr>
          <a:xfrm>
            <a:off x="9442393" y="6552555"/>
            <a:ext cx="2743200" cy="340229"/>
          </a:xfrm>
        </p:spPr>
        <p:txBody>
          <a:bodyPr/>
          <a:lstStyle/>
          <a:p>
            <a:fld id="{0B62D5CB-8769-475A-9BC8-A2F17E2F558B}" type="slidenum">
              <a:rPr kumimoji="1" lang="ja-JP" altLang="en-US" smtClean="0"/>
              <a:t>18</a:t>
            </a:fld>
            <a:endParaRPr kumimoji="1" lang="ja-JP" altLang="en-US" dirty="0"/>
          </a:p>
        </p:txBody>
      </p:sp>
      <p:sp>
        <p:nvSpPr>
          <p:cNvPr id="9" name="正方形/長方形 8"/>
          <p:cNvSpPr/>
          <p:nvPr/>
        </p:nvSpPr>
        <p:spPr>
          <a:xfrm>
            <a:off x="11082767" y="1422116"/>
            <a:ext cx="860885" cy="4020538"/>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482495" y="1270358"/>
            <a:ext cx="2541625"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感染から発症まで６日、</a:t>
            </a:r>
          </a:p>
          <a:p>
            <a:r>
              <a:rPr lang="ja-JP" altLang="en-US" sz="1100" dirty="0">
                <a:latin typeface="Meiryo UI" panose="020B0604030504040204" pitchFamily="50" charset="-128"/>
                <a:ea typeface="Meiryo UI" panose="020B0604030504040204" pitchFamily="50" charset="-128"/>
              </a:rPr>
              <a:t>発症から陽性判明まで７日と仮定すると、</a:t>
            </a:r>
          </a:p>
          <a:p>
            <a:r>
              <a:rPr lang="ja-JP" altLang="en-US" sz="1100" dirty="0">
                <a:latin typeface="Meiryo UI" panose="020B0604030504040204" pitchFamily="50" charset="-128"/>
                <a:ea typeface="Meiryo UI" panose="020B0604030504040204" pitchFamily="50" charset="-128"/>
              </a:rPr>
              <a:t>概ねこの点線枠囲み期間は、</a:t>
            </a:r>
          </a:p>
          <a:p>
            <a:r>
              <a:rPr lang="ja-JP" altLang="en-US" sz="1100" dirty="0">
                <a:latin typeface="Meiryo UI" panose="020B0604030504040204" pitchFamily="50" charset="-128"/>
                <a:ea typeface="Meiryo UI" panose="020B0604030504040204" pitchFamily="50" charset="-128"/>
              </a:rPr>
              <a:t>今後、新規陽性者の発生に伴い、増加。</a:t>
            </a:r>
          </a:p>
        </p:txBody>
      </p:sp>
      <p:cxnSp>
        <p:nvCxnSpPr>
          <p:cNvPr id="23" name="直線矢印コネクタ 22"/>
          <p:cNvCxnSpPr/>
          <p:nvPr/>
        </p:nvCxnSpPr>
        <p:spPr>
          <a:xfrm>
            <a:off x="7949679" y="1552707"/>
            <a:ext cx="2957327" cy="87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下矢印 20"/>
          <p:cNvSpPr/>
          <p:nvPr/>
        </p:nvSpPr>
        <p:spPr>
          <a:xfrm rot="10800000">
            <a:off x="5542999" y="3338382"/>
            <a:ext cx="204355" cy="1188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rot="10800000">
            <a:off x="6034524" y="3133106"/>
            <a:ext cx="180000" cy="828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240378" y="4295550"/>
            <a:ext cx="1764415"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大阪府全域で時短要請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5" name="テキスト ボックス 34"/>
          <p:cNvSpPr txBox="1"/>
          <p:nvPr/>
        </p:nvSpPr>
        <p:spPr>
          <a:xfrm>
            <a:off x="5799193" y="3526952"/>
            <a:ext cx="1469837"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/5</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まん延防止等重点</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措置適用</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40" name="テキスト ボックス 39"/>
          <p:cNvSpPr txBox="1"/>
          <p:nvPr/>
        </p:nvSpPr>
        <p:spPr>
          <a:xfrm>
            <a:off x="582554" y="1337865"/>
            <a:ext cx="482308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推定感染日：</a:t>
            </a:r>
            <a:r>
              <a:rPr lang="ja-JP" altLang="en-US" sz="1100" dirty="0">
                <a:latin typeface="Meiryo UI" panose="020B0604030504040204" pitchFamily="50" charset="-128"/>
                <a:ea typeface="Meiryo UI" panose="020B0604030504040204" pitchFamily="50" charset="-128"/>
              </a:rPr>
              <a:t>発症日から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潜伏</a:t>
            </a:r>
            <a:r>
              <a:rPr lang="ja-JP" altLang="en-US" sz="1100" dirty="0">
                <a:latin typeface="Meiryo UI" panose="020B0604030504040204" pitchFamily="50" charset="-128"/>
                <a:ea typeface="Meiryo UI" panose="020B0604030504040204" pitchFamily="50" charset="-128"/>
              </a:rPr>
              <a:t>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一般的には</a:t>
            </a:r>
            <a:r>
              <a:rPr lang="ja-JP" altLang="en-US" sz="1100" dirty="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とされて</a:t>
            </a:r>
            <a:r>
              <a:rPr lang="ja-JP" altLang="en-US" sz="1100" dirty="0">
                <a:latin typeface="Meiryo UI" panose="020B0604030504040204" pitchFamily="50" charset="-128"/>
                <a:ea typeface="Meiryo UI" panose="020B0604030504040204" pitchFamily="50" charset="-128"/>
              </a:rPr>
              <a:t>いることから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「新型コロナウイルス</a:t>
            </a:r>
            <a:r>
              <a:rPr lang="ja-JP" altLang="en-US" sz="1100" dirty="0" smtClean="0">
                <a:latin typeface="Meiryo UI" panose="020B0604030504040204" pitchFamily="50" charset="-128"/>
                <a:ea typeface="Meiryo UI" panose="020B0604030504040204" pitchFamily="50" charset="-128"/>
              </a:rPr>
              <a:t>感染症対策</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基本的</a:t>
            </a:r>
            <a:r>
              <a:rPr lang="ja-JP" altLang="en-US" sz="1100" dirty="0">
                <a:latin typeface="Meiryo UI" panose="020B0604030504040204" pitchFamily="50" charset="-128"/>
                <a:ea typeface="Meiryo UI" panose="020B0604030504040204" pitchFamily="50" charset="-128"/>
              </a:rPr>
              <a:t>対処</a:t>
            </a:r>
            <a:r>
              <a:rPr lang="ja-JP" altLang="en-US" sz="1100" dirty="0" smtClean="0">
                <a:latin typeface="Meiryo UI" panose="020B0604030504040204" pitchFamily="50" charset="-128"/>
                <a:ea typeface="Meiryo UI" panose="020B0604030504040204" pitchFamily="50" charset="-128"/>
              </a:rPr>
              <a:t>方針</a:t>
            </a:r>
            <a:r>
              <a:rPr lang="en-US" altLang="ja-JP" sz="1100" dirty="0" smtClean="0">
                <a:latin typeface="Meiryo UI" panose="020B0604030504040204" pitchFamily="50" charset="-128"/>
                <a:ea typeface="Meiryo UI" panose="020B0604030504040204" pitchFamily="50" charset="-128"/>
              </a:rPr>
              <a:t>(R2.5.25</a:t>
            </a:r>
            <a:r>
              <a:rPr lang="ja-JP" altLang="en-US" sz="1100" dirty="0" smtClean="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FC024533-669C-48B1-82E7-C27042384F7F}"/>
              </a:ext>
            </a:extLst>
          </p:cNvPr>
          <p:cNvSpPr/>
          <p:nvPr/>
        </p:nvSpPr>
        <p:spPr>
          <a:xfrm>
            <a:off x="0" y="576292"/>
            <a:ext cx="12192000" cy="7181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緊急</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事態措置適用要請前後から</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減少</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　（ただし、４月６日以降、発症日不明の割合が</a:t>
            </a:r>
            <a:r>
              <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％を超過したことから、発症日不明の新規陽性者については、仮定に基づく推定のもと、計上。）</a:t>
            </a:r>
          </a:p>
        </p:txBody>
      </p:sp>
      <p:sp>
        <p:nvSpPr>
          <p:cNvPr id="41" name="テキスト ボックス 40"/>
          <p:cNvSpPr txBox="1"/>
          <p:nvPr/>
        </p:nvSpPr>
        <p:spPr>
          <a:xfrm>
            <a:off x="582304" y="1835809"/>
            <a:ext cx="3275431" cy="938719"/>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新規陽性者増加に伴い、有症状で発症日が確認</a:t>
            </a:r>
            <a:endParaRPr kumimoji="1"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できなかった事例について、</a:t>
            </a:r>
            <a:r>
              <a:rPr lang="ja-JP" altLang="en-US" sz="1100" dirty="0" smtClean="0">
                <a:latin typeface="Meiryo UI" panose="020B0604030504040204" pitchFamily="50" charset="-128"/>
                <a:ea typeface="Meiryo UI" panose="020B0604030504040204" pitchFamily="50" charset="-128"/>
              </a:rPr>
              <a:t>陽性判明日から</a:t>
            </a:r>
            <a:r>
              <a:rPr lang="en-US" altLang="ja-JP" sz="1100" dirty="0" smtClean="0">
                <a:latin typeface="Meiryo UI" panose="020B0604030504040204" pitchFamily="50" charset="-128"/>
                <a:ea typeface="Meiryo UI" panose="020B0604030504040204" pitchFamily="50" charset="-128"/>
              </a:rPr>
              <a:t>13</a:t>
            </a:r>
            <a:r>
              <a:rPr lang="ja-JP" altLang="en-US" sz="1100" dirty="0" smtClean="0">
                <a:latin typeface="Meiryo UI" panose="020B0604030504040204" pitchFamily="50" charset="-128"/>
                <a:ea typeface="Meiryo UI" panose="020B0604030504040204" pitchFamily="50" charset="-128"/>
              </a:rPr>
              <a:t>日</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遡って算出</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（陽性者数に占める発症日不明の割合が</a:t>
            </a: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越えた</a:t>
            </a:r>
            <a:r>
              <a:rPr lang="en-US" altLang="ja-JP" sz="1100" dirty="0" smtClean="0">
                <a:latin typeface="Meiryo UI" panose="020B0604030504040204" pitchFamily="50" charset="-128"/>
                <a:ea typeface="Meiryo UI" panose="020B0604030504040204" pitchFamily="50" charset="-128"/>
              </a:rPr>
              <a:t>4/6</a:t>
            </a:r>
            <a:r>
              <a:rPr lang="ja-JP" altLang="en-US" sz="1100" dirty="0" smtClean="0">
                <a:latin typeface="Meiryo UI" panose="020B0604030504040204" pitchFamily="50" charset="-128"/>
                <a:ea typeface="Meiryo UI" panose="020B0604030504040204" pitchFamily="50" charset="-128"/>
              </a:rPr>
              <a:t>分より追加）</a:t>
            </a:r>
            <a:endParaRPr lang="en-US" altLang="ja-JP" sz="1100" dirty="0">
              <a:latin typeface="Meiryo UI" panose="020B0604030504040204" pitchFamily="50" charset="-128"/>
              <a:ea typeface="Meiryo UI" panose="020B0604030504040204" pitchFamily="50" charset="-128"/>
            </a:endParaRPr>
          </a:p>
        </p:txBody>
      </p:sp>
      <p:sp>
        <p:nvSpPr>
          <p:cNvPr id="34" name="下矢印 33"/>
          <p:cNvSpPr/>
          <p:nvPr/>
        </p:nvSpPr>
        <p:spPr>
          <a:xfrm rot="10800000">
            <a:off x="8512837" y="3107934"/>
            <a:ext cx="180000" cy="101315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rot="10800000">
            <a:off x="8738137" y="3248866"/>
            <a:ext cx="180000" cy="32826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7783267" y="4046329"/>
            <a:ext cx="990114"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/23</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緊急事態措置適用決定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43" name="テキスト ボックス 42"/>
          <p:cNvSpPr txBox="1"/>
          <p:nvPr/>
        </p:nvSpPr>
        <p:spPr>
          <a:xfrm>
            <a:off x="8696584" y="3547106"/>
            <a:ext cx="1484761"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/25</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緊急事態措置適用</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44" name="下矢印 43"/>
          <p:cNvSpPr/>
          <p:nvPr/>
        </p:nvSpPr>
        <p:spPr>
          <a:xfrm rot="10800000">
            <a:off x="8022109" y="2807805"/>
            <a:ext cx="180000" cy="88298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7328397" y="3205074"/>
            <a:ext cx="1101673"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/20</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緊急事態措置適用要請</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25" name="下矢印 24"/>
          <p:cNvSpPr/>
          <p:nvPr/>
        </p:nvSpPr>
        <p:spPr>
          <a:xfrm>
            <a:off x="10366739" y="2452040"/>
            <a:ext cx="209282" cy="71152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9493436" y="1911834"/>
            <a:ext cx="1413570"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5/</a:t>
            </a:r>
            <a:r>
              <a:rPr lang="en-US" altLang="ja-JP" sz="1200" dirty="0">
                <a:solidFill>
                  <a:srgbClr val="FF0000"/>
                </a:solidFill>
                <a:latin typeface="HGPｺﾞｼｯｸE" panose="020B0900000000000000" pitchFamily="50" charset="-128"/>
                <a:ea typeface="HGPｺﾞｼｯｸE" panose="020B0900000000000000" pitchFamily="50" charset="-128"/>
              </a:rPr>
              <a:t>7</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緊急事態措置延長決定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0" name="下矢印 29"/>
          <p:cNvSpPr/>
          <p:nvPr/>
        </p:nvSpPr>
        <p:spPr>
          <a:xfrm>
            <a:off x="5405635" y="2493294"/>
            <a:ext cx="209282" cy="432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4563964" y="2050184"/>
            <a:ext cx="1101673"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3</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/31</a:t>
            </a:r>
          </a:p>
          <a:p>
            <a:r>
              <a:rPr lang="ja-JP" altLang="en-US" sz="1200" dirty="0">
                <a:solidFill>
                  <a:srgbClr val="FF0000"/>
                </a:solidFill>
                <a:latin typeface="HGPｺﾞｼｯｸE" panose="020B0900000000000000" pitchFamily="50" charset="-128"/>
                <a:ea typeface="HGPｺﾞｼｯｸE" panose="020B0900000000000000" pitchFamily="50" charset="-128"/>
              </a:rPr>
              <a:t>まん延防止</a:t>
            </a:r>
            <a:r>
              <a:rPr lang="ja-JP" altLang="en-US" sz="1200" dirty="0" smtClean="0">
                <a:solidFill>
                  <a:srgbClr val="FF0000"/>
                </a:solidFill>
                <a:latin typeface="HGPｺﾞｼｯｸE" panose="020B0900000000000000" pitchFamily="50" charset="-128"/>
                <a:ea typeface="HGPｺﾞｼｯｸE" panose="020B0900000000000000" pitchFamily="50" charset="-128"/>
              </a:rPr>
              <a:t>等</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重点措置要請</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33" name="正方形/長方形 32"/>
          <p:cNvSpPr/>
          <p:nvPr/>
        </p:nvSpPr>
        <p:spPr>
          <a:xfrm>
            <a:off x="0" y="0"/>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推定感染</a:t>
            </a:r>
            <a:r>
              <a:rPr lang="ja-JP" altLang="en-US" sz="2400" b="1" dirty="0">
                <a:latin typeface="UD デジタル 教科書体 NP-B" panose="02020700000000000000" pitchFamily="18" charset="-128"/>
                <a:ea typeface="UD デジタル 教科書体 NP-B" panose="02020700000000000000" pitchFamily="18" charset="-128"/>
              </a:rPr>
              <a:t>日</a:t>
            </a:r>
            <a:r>
              <a:rPr lang="ja-JP" altLang="en-US" sz="2400" b="1" dirty="0" smtClean="0">
                <a:latin typeface="UD デジタル 教科書体 NP-B" panose="02020700000000000000" pitchFamily="18" charset="-128"/>
                <a:ea typeface="UD デジタル 教科書体 NP-B" panose="02020700000000000000" pitchFamily="18" charset="-128"/>
              </a:rPr>
              <a:t>別新規陽性者数</a:t>
            </a:r>
            <a:r>
              <a:rPr lang="ja-JP" altLang="en-US" sz="2000" b="1" dirty="0" smtClean="0">
                <a:latin typeface="UD デジタル 教科書体 NP-B" panose="02020700000000000000" pitchFamily="18" charset="-128"/>
                <a:ea typeface="UD デジタル 教科書体 NP-B" panose="02020700000000000000" pitchFamily="18" charset="-128"/>
              </a:rPr>
              <a:t>（大阪市・市外　</a:t>
            </a:r>
            <a:r>
              <a:rPr lang="en-US" altLang="ja-JP" sz="2000" b="1" dirty="0" smtClean="0">
                <a:latin typeface="UD デジタル 教科書体 NP-B" panose="02020700000000000000" pitchFamily="18" charset="-128"/>
                <a:ea typeface="UD デジタル 教科書体 NP-B" panose="02020700000000000000" pitchFamily="18" charset="-128"/>
              </a:rPr>
              <a:t>7</a:t>
            </a:r>
            <a:r>
              <a:rPr lang="ja-JP" altLang="en-US" sz="2000" b="1" dirty="0" smtClean="0">
                <a:latin typeface="UD デジタル 教科書体 NP-B" panose="02020700000000000000" pitchFamily="18" charset="-128"/>
                <a:ea typeface="UD デジタル 教科書体 NP-B" panose="02020700000000000000" pitchFamily="18" charset="-128"/>
              </a:rPr>
              <a:t>日間移動平均）</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38" name="正方形/長方形 37"/>
          <p:cNvSpPr/>
          <p:nvPr/>
        </p:nvSpPr>
        <p:spPr>
          <a:xfrm>
            <a:off x="9147941" y="86962"/>
            <a:ext cx="2646878" cy="461665"/>
          </a:xfrm>
          <a:prstGeom prst="rect">
            <a:avLst/>
          </a:prstGeom>
        </p:spPr>
        <p:txBody>
          <a:bodyPr wrap="none">
            <a:spAutoFit/>
          </a:bodyPr>
          <a:lstStyle/>
          <a:p>
            <a:r>
              <a:rPr lang="en-US" altLang="ja-JP" sz="1200" dirty="0" smtClean="0">
                <a:solidFill>
                  <a:schemeClr val="bg1"/>
                </a:solidFill>
                <a:latin typeface="+mn-ea"/>
              </a:rPr>
              <a:t>※</a:t>
            </a:r>
            <a:r>
              <a:rPr lang="ja-JP" altLang="en-US" sz="1200" dirty="0" smtClean="0">
                <a:solidFill>
                  <a:schemeClr val="bg1"/>
                </a:solidFill>
                <a:latin typeface="+mn-ea"/>
              </a:rPr>
              <a:t>市内外は居住地による</a:t>
            </a:r>
            <a:endParaRPr lang="en-US" altLang="ja-JP" sz="1200" dirty="0" smtClean="0">
              <a:solidFill>
                <a:schemeClr val="bg1"/>
              </a:solidFill>
              <a:latin typeface="+mn-ea"/>
            </a:endParaRPr>
          </a:p>
          <a:p>
            <a:r>
              <a:rPr lang="en-US" altLang="ja-JP" sz="1200" dirty="0" smtClean="0">
                <a:solidFill>
                  <a:schemeClr val="bg1"/>
                </a:solidFill>
                <a:latin typeface="+mn-ea"/>
              </a:rPr>
              <a:t>※</a:t>
            </a:r>
            <a:r>
              <a:rPr lang="ja-JP" altLang="en-US" sz="1200" dirty="0" smtClean="0">
                <a:solidFill>
                  <a:schemeClr val="bg1"/>
                </a:solidFill>
                <a:latin typeface="+mn-ea"/>
              </a:rPr>
              <a:t>発症日が調査中、無症状等を除く</a:t>
            </a:r>
            <a:endParaRPr lang="en-US" altLang="ja-JP" sz="1200" dirty="0" smtClean="0">
              <a:solidFill>
                <a:schemeClr val="bg1"/>
              </a:solidFill>
              <a:latin typeface="+mn-ea"/>
            </a:endParaRPr>
          </a:p>
        </p:txBody>
      </p:sp>
      <p:pic>
        <p:nvPicPr>
          <p:cNvPr id="46" name="図 45"/>
          <p:cNvPicPr>
            <a:picLocks noChangeAspect="1"/>
          </p:cNvPicPr>
          <p:nvPr/>
        </p:nvPicPr>
        <p:blipFill>
          <a:blip r:embed="rId3"/>
          <a:stretch>
            <a:fillRect/>
          </a:stretch>
        </p:blipFill>
        <p:spPr>
          <a:xfrm>
            <a:off x="49326" y="5491341"/>
            <a:ext cx="12072827" cy="1290793"/>
          </a:xfrm>
          <a:prstGeom prst="rect">
            <a:avLst/>
          </a:prstGeom>
        </p:spPr>
      </p:pic>
      <p:pic>
        <p:nvPicPr>
          <p:cNvPr id="2" name="図 1"/>
          <p:cNvPicPr>
            <a:picLocks noChangeAspect="1"/>
          </p:cNvPicPr>
          <p:nvPr/>
        </p:nvPicPr>
        <p:blipFill>
          <a:blip r:embed="rId4"/>
          <a:stretch>
            <a:fillRect/>
          </a:stretch>
        </p:blipFill>
        <p:spPr>
          <a:xfrm>
            <a:off x="127498" y="1409174"/>
            <a:ext cx="11937003" cy="4011516"/>
          </a:xfrm>
          <a:prstGeom prst="rect">
            <a:avLst/>
          </a:prstGeom>
        </p:spPr>
      </p:pic>
    </p:spTree>
    <p:extLst>
      <p:ext uri="{BB962C8B-B14F-4D97-AF65-F5344CB8AC3E}">
        <p14:creationId xmlns:p14="http://schemas.microsoft.com/office/powerpoint/2010/main" val="1785203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smtClean="0"/>
              <a:t>３　年代・居住地別の比較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19</a:t>
            </a:fld>
            <a:endParaRPr kumimoji="1" lang="ja-JP" altLang="en-US"/>
          </a:p>
        </p:txBody>
      </p:sp>
    </p:spTree>
    <p:extLst>
      <p:ext uri="{BB962C8B-B14F-4D97-AF65-F5344CB8AC3E}">
        <p14:creationId xmlns:p14="http://schemas.microsoft.com/office/powerpoint/2010/main" val="3225268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smtClean="0"/>
              <a:t>１　陽性者数等の推移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2</a:t>
            </a:fld>
            <a:endParaRPr kumimoji="1" lang="ja-JP" altLang="en-US"/>
          </a:p>
        </p:txBody>
      </p:sp>
    </p:spTree>
    <p:extLst>
      <p:ext uri="{BB962C8B-B14F-4D97-AF65-F5344CB8AC3E}">
        <p14:creationId xmlns:p14="http://schemas.microsoft.com/office/powerpoint/2010/main" val="1050703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437913" y="2110887"/>
            <a:ext cx="5316173" cy="3627434"/>
          </a:xfrm>
          <a:prstGeom prst="rect">
            <a:avLst/>
          </a:prstGeom>
        </p:spPr>
      </p:pic>
      <p:sp>
        <p:nvSpPr>
          <p:cNvPr id="8" name="正方形/長方形 7"/>
          <p:cNvSpPr/>
          <p:nvPr/>
        </p:nvSpPr>
        <p:spPr>
          <a:xfrm>
            <a:off x="794014" y="1401735"/>
            <a:ext cx="2875669" cy="646331"/>
          </a:xfrm>
          <a:prstGeom prst="rect">
            <a:avLst/>
          </a:prstGeom>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rPr>
              <a:t>第三波</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10</a:t>
            </a:r>
            <a:r>
              <a:rPr lang="ja-JP" altLang="en-US" b="1" dirty="0" smtClean="0">
                <a:latin typeface="Meiryo UI" panose="020B0604030504040204" pitchFamily="50" charset="-128"/>
                <a:ea typeface="Meiryo UI" panose="020B0604030504040204" pitchFamily="50" charset="-128"/>
              </a:rPr>
              <a:t>月</a:t>
            </a:r>
            <a:r>
              <a:rPr lang="en-US" altLang="ja-JP" b="1" dirty="0" smtClean="0">
                <a:latin typeface="Meiryo UI" panose="020B0604030504040204" pitchFamily="50" charset="-128"/>
                <a:ea typeface="Meiryo UI" panose="020B0604030504040204" pitchFamily="50" charset="-128"/>
              </a:rPr>
              <a:t>10</a:t>
            </a:r>
            <a:r>
              <a:rPr lang="ja-JP" altLang="en-US" b="1" dirty="0" smtClean="0">
                <a:latin typeface="Meiryo UI" panose="020B0604030504040204" pitchFamily="50" charset="-128"/>
                <a:ea typeface="Meiryo UI" panose="020B0604030504040204" pitchFamily="50" charset="-128"/>
              </a:rPr>
              <a:t>日～</a:t>
            </a:r>
            <a:r>
              <a:rPr lang="en-US" altLang="ja-JP" b="1" dirty="0" smtClean="0">
                <a:latin typeface="Meiryo UI" panose="020B0604030504040204" pitchFamily="50" charset="-128"/>
                <a:ea typeface="Meiryo UI" panose="020B0604030504040204" pitchFamily="50" charset="-128"/>
              </a:rPr>
              <a:t>2</a:t>
            </a:r>
            <a:r>
              <a:rPr lang="ja-JP" altLang="en-US" b="1" dirty="0" smtClean="0">
                <a:latin typeface="Meiryo UI" panose="020B0604030504040204" pitchFamily="50" charset="-128"/>
                <a:ea typeface="Meiryo UI" panose="020B0604030504040204" pitchFamily="50" charset="-128"/>
              </a:rPr>
              <a:t>月</a:t>
            </a:r>
            <a:r>
              <a:rPr lang="en-US" altLang="ja-JP" b="1" dirty="0" smtClean="0">
                <a:latin typeface="Meiryo UI" panose="020B0604030504040204" pitchFamily="50" charset="-128"/>
                <a:ea typeface="Meiryo UI" panose="020B0604030504040204" pitchFamily="50" charset="-128"/>
              </a:rPr>
              <a:t>28</a:t>
            </a:r>
            <a:r>
              <a:rPr lang="ja-JP" altLang="en-US" b="1" dirty="0" smtClean="0">
                <a:latin typeface="Meiryo UI" panose="020B0604030504040204" pitchFamily="50" charset="-128"/>
                <a:ea typeface="Meiryo UI" panose="020B0604030504040204" pitchFamily="50" charset="-128"/>
              </a:rPr>
              <a:t>日）</a:t>
            </a:r>
            <a:endParaRPr lang="ja-JP" altLang="en-US" b="1" dirty="0">
              <a:latin typeface="Meiryo UI" panose="020B0604030504040204" pitchFamily="50" charset="-128"/>
              <a:ea typeface="Meiryo UI" panose="020B0604030504040204" pitchFamily="50" charset="-128"/>
            </a:endParaRPr>
          </a:p>
        </p:txBody>
      </p:sp>
      <p:sp>
        <p:nvSpPr>
          <p:cNvPr id="10" name="正方形/長方形 9"/>
          <p:cNvSpPr/>
          <p:nvPr/>
        </p:nvSpPr>
        <p:spPr>
          <a:xfrm>
            <a:off x="4765777" y="1372895"/>
            <a:ext cx="2660446" cy="646331"/>
          </a:xfrm>
          <a:prstGeom prst="rect">
            <a:avLst/>
          </a:prstGeom>
          <a:noFill/>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rPr>
              <a:t>第四波</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3</a:t>
            </a:r>
            <a:r>
              <a:rPr lang="ja-JP" altLang="en-US" b="1" dirty="0" smtClean="0">
                <a:latin typeface="Meiryo UI" panose="020B0604030504040204" pitchFamily="50" charset="-128"/>
                <a:ea typeface="Meiryo UI" panose="020B0604030504040204" pitchFamily="50" charset="-128"/>
              </a:rPr>
              <a:t>月</a:t>
            </a:r>
            <a:r>
              <a:rPr lang="en-US" altLang="ja-JP" b="1" dirty="0" smtClean="0">
                <a:latin typeface="Meiryo UI" panose="020B0604030504040204" pitchFamily="50" charset="-128"/>
                <a:ea typeface="Meiryo UI" panose="020B0604030504040204" pitchFamily="50" charset="-128"/>
              </a:rPr>
              <a:t>1</a:t>
            </a:r>
            <a:r>
              <a:rPr lang="ja-JP" altLang="en-US" b="1" dirty="0" smtClean="0">
                <a:latin typeface="Meiryo UI" panose="020B0604030504040204" pitchFamily="50" charset="-128"/>
                <a:ea typeface="Meiryo UI" panose="020B0604030504040204" pitchFamily="50" charset="-128"/>
              </a:rPr>
              <a:t>日～</a:t>
            </a:r>
            <a:r>
              <a:rPr lang="en-US" altLang="ja-JP" b="1" dirty="0">
                <a:latin typeface="Meiryo UI" panose="020B0604030504040204" pitchFamily="50" charset="-128"/>
                <a:ea typeface="Meiryo UI" panose="020B0604030504040204" pitchFamily="50" charset="-128"/>
              </a:rPr>
              <a:t>3</a:t>
            </a:r>
            <a:r>
              <a:rPr lang="ja-JP" altLang="en-US" b="1" dirty="0" smtClean="0">
                <a:latin typeface="Meiryo UI" panose="020B0604030504040204" pitchFamily="50" charset="-128"/>
                <a:ea typeface="Meiryo UI" panose="020B0604030504040204" pitchFamily="50" charset="-128"/>
              </a:rPr>
              <a:t>月</a:t>
            </a:r>
            <a:r>
              <a:rPr lang="en-US" altLang="ja-JP" b="1" dirty="0" smtClean="0">
                <a:latin typeface="Meiryo UI" panose="020B0604030504040204" pitchFamily="50" charset="-128"/>
                <a:ea typeface="Meiryo UI" panose="020B0604030504040204" pitchFamily="50" charset="-128"/>
              </a:rPr>
              <a:t>31</a:t>
            </a:r>
            <a:r>
              <a:rPr lang="ja-JP" altLang="en-US" b="1" dirty="0" smtClean="0">
                <a:latin typeface="Meiryo UI" panose="020B0604030504040204" pitchFamily="50" charset="-128"/>
                <a:ea typeface="Meiryo UI" panose="020B0604030504040204" pitchFamily="50" charset="-128"/>
              </a:rPr>
              <a:t>日）</a:t>
            </a:r>
            <a:endParaRPr lang="ja-JP" altLang="en-US"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0" y="-20170"/>
            <a:ext cx="12192000" cy="47064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UD デジタル 教科書体 NK-B" panose="02020700000000000000" pitchFamily="18" charset="-128"/>
                <a:ea typeface="UD デジタル 教科書体 NK-B" panose="02020700000000000000" pitchFamily="18" charset="-128"/>
              </a:rPr>
              <a:t>年代別新規陽性者の割合</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346307" y="6345222"/>
            <a:ext cx="2743200" cy="365125"/>
          </a:xfrm>
        </p:spPr>
        <p:txBody>
          <a:bodyPr/>
          <a:lstStyle/>
          <a:p>
            <a:fld id="{F216AE56-EAD3-4706-B860-3EC2C2952B40}" type="slidenum">
              <a:rPr kumimoji="1" lang="ja-JP" altLang="en-US" smtClean="0"/>
              <a:t>20</a:t>
            </a:fld>
            <a:endParaRPr kumimoji="1" lang="ja-JP" altLang="en-US" dirty="0"/>
          </a:p>
        </p:txBody>
      </p:sp>
      <p:sp>
        <p:nvSpPr>
          <p:cNvPr id="20" name="正方形/長方形 19">
            <a:extLst>
              <a:ext uri="{FF2B5EF4-FFF2-40B4-BE49-F238E27FC236}">
                <a16:creationId xmlns:a16="http://schemas.microsoft.com/office/drawing/2014/main" id="{FC024533-669C-48B1-82E7-C27042384F7F}"/>
              </a:ext>
            </a:extLst>
          </p:cNvPr>
          <p:cNvSpPr/>
          <p:nvPr/>
        </p:nvSpPr>
        <p:spPr>
          <a:xfrm>
            <a:off x="0" y="460422"/>
            <a:ext cx="12192000" cy="628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第三波に比べ、第四波は、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代以下の割合がやや増加。 </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10435701" y="1499315"/>
            <a:ext cx="1756299"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年代</a:t>
            </a:r>
            <a:r>
              <a:rPr lang="ja-JP" altLang="en-US" sz="1100" dirty="0" smtClean="0">
                <a:latin typeface="Meiryo UI" panose="020B0604030504040204" pitchFamily="50" charset="-128"/>
                <a:ea typeface="Meiryo UI" panose="020B0604030504040204" pitchFamily="50" charset="-128"/>
              </a:rPr>
              <a:t>不明の事例を除く</a:t>
            </a:r>
            <a:endParaRPr lang="ja-JP" altLang="en-US" sz="1100" dirty="0">
              <a:latin typeface="Meiryo UI" panose="020B0604030504040204" pitchFamily="50" charset="-128"/>
              <a:ea typeface="Meiryo UI" panose="020B0604030504040204" pitchFamily="50" charset="-128"/>
            </a:endParaRPr>
          </a:p>
        </p:txBody>
      </p:sp>
      <p:sp>
        <p:nvSpPr>
          <p:cNvPr id="14" name="正方形/長方形 13"/>
          <p:cNvSpPr/>
          <p:nvPr/>
        </p:nvSpPr>
        <p:spPr>
          <a:xfrm>
            <a:off x="8848103" y="1395584"/>
            <a:ext cx="2660446" cy="646331"/>
          </a:xfrm>
          <a:prstGeom prst="rect">
            <a:avLst/>
          </a:prstGeom>
          <a:noFill/>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rPr>
              <a:t>第四波</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4</a:t>
            </a:r>
            <a:r>
              <a:rPr lang="ja-JP" altLang="en-US" b="1" dirty="0" smtClean="0">
                <a:latin typeface="Meiryo UI" panose="020B0604030504040204" pitchFamily="50" charset="-128"/>
                <a:ea typeface="Meiryo UI" panose="020B0604030504040204" pitchFamily="50" charset="-128"/>
              </a:rPr>
              <a:t>月</a:t>
            </a:r>
            <a:r>
              <a:rPr lang="en-US" altLang="ja-JP" b="1" dirty="0" smtClean="0">
                <a:latin typeface="Meiryo UI" panose="020B0604030504040204" pitchFamily="50" charset="-128"/>
                <a:ea typeface="Meiryo UI" panose="020B0604030504040204" pitchFamily="50" charset="-128"/>
              </a:rPr>
              <a:t>1</a:t>
            </a:r>
            <a:r>
              <a:rPr lang="ja-JP" altLang="en-US" b="1" dirty="0" smtClean="0">
                <a:latin typeface="Meiryo UI" panose="020B0604030504040204" pitchFamily="50" charset="-128"/>
                <a:ea typeface="Meiryo UI" panose="020B0604030504040204" pitchFamily="50" charset="-128"/>
              </a:rPr>
              <a:t>日～</a:t>
            </a:r>
            <a:r>
              <a:rPr lang="en-US" altLang="ja-JP" b="1" dirty="0" smtClean="0">
                <a:latin typeface="Meiryo UI" panose="020B0604030504040204" pitchFamily="50" charset="-128"/>
                <a:ea typeface="Meiryo UI" panose="020B0604030504040204" pitchFamily="50" charset="-128"/>
              </a:rPr>
              <a:t>5</a:t>
            </a:r>
            <a:r>
              <a:rPr lang="ja-JP" altLang="en-US" b="1" dirty="0" smtClean="0">
                <a:latin typeface="Meiryo UI" panose="020B0604030504040204" pitchFamily="50" charset="-128"/>
                <a:ea typeface="Meiryo UI" panose="020B0604030504040204" pitchFamily="50" charset="-128"/>
              </a:rPr>
              <a:t>月</a:t>
            </a:r>
            <a:r>
              <a:rPr lang="en-US" altLang="ja-JP" b="1" dirty="0" smtClean="0">
                <a:latin typeface="Meiryo UI" panose="020B0604030504040204" pitchFamily="50" charset="-128"/>
                <a:ea typeface="Meiryo UI" panose="020B0604030504040204" pitchFamily="50" charset="-128"/>
              </a:rPr>
              <a:t>24</a:t>
            </a:r>
            <a:r>
              <a:rPr lang="ja-JP" altLang="en-US" b="1" dirty="0" smtClean="0">
                <a:latin typeface="Meiryo UI" panose="020B0604030504040204" pitchFamily="50" charset="-128"/>
                <a:ea typeface="Meiryo UI" panose="020B0604030504040204" pitchFamily="50" charset="-128"/>
              </a:rPr>
              <a:t>日）</a:t>
            </a:r>
            <a:endParaRPr lang="ja-JP" altLang="en-US" b="1"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419854" y="5495353"/>
          <a:ext cx="11023732" cy="1219200"/>
        </p:xfrm>
        <a:graphic>
          <a:graphicData uri="http://schemas.openxmlformats.org/drawingml/2006/table">
            <a:tbl>
              <a:tblPr firstRow="1" firstCol="1" bandRow="1">
                <a:tableStyleId>{5C22544A-7EE6-4342-B048-85BDC9FD1C3A}</a:tableStyleId>
              </a:tblPr>
              <a:tblGrid>
                <a:gridCol w="2468489">
                  <a:extLst>
                    <a:ext uri="{9D8B030D-6E8A-4147-A177-3AD203B41FA5}">
                      <a16:colId xmlns:a16="http://schemas.microsoft.com/office/drawing/2014/main" val="3989680965"/>
                    </a:ext>
                  </a:extLst>
                </a:gridCol>
                <a:gridCol w="3043377">
                  <a:extLst>
                    <a:ext uri="{9D8B030D-6E8A-4147-A177-3AD203B41FA5}">
                      <a16:colId xmlns:a16="http://schemas.microsoft.com/office/drawing/2014/main" val="2555323328"/>
                    </a:ext>
                  </a:extLst>
                </a:gridCol>
                <a:gridCol w="2755933">
                  <a:extLst>
                    <a:ext uri="{9D8B030D-6E8A-4147-A177-3AD203B41FA5}">
                      <a16:colId xmlns:a16="http://schemas.microsoft.com/office/drawing/2014/main" val="4215552341"/>
                    </a:ext>
                  </a:extLst>
                </a:gridCol>
                <a:gridCol w="2755933">
                  <a:extLst>
                    <a:ext uri="{9D8B030D-6E8A-4147-A177-3AD203B41FA5}">
                      <a16:colId xmlns:a16="http://schemas.microsoft.com/office/drawing/2014/main" val="3413914479"/>
                    </a:ext>
                  </a:extLst>
                </a:gridCol>
              </a:tblGrid>
              <a:tr h="370840">
                <a:tc>
                  <a:txBody>
                    <a:bodyPr/>
                    <a:lstStyle/>
                    <a:p>
                      <a:endParaRPr kumimoji="1" lang="ja-JP"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smtClean="0">
                          <a:latin typeface="Meiryo UI" panose="020B0604030504040204" pitchFamily="50" charset="-128"/>
                          <a:ea typeface="Meiryo UI" panose="020B0604030504040204" pitchFamily="50" charset="-128"/>
                        </a:rPr>
                        <a:t>第三波</a:t>
                      </a:r>
                      <a:endParaRPr lang="en-US" altLang="ja-JP" sz="1600" b="1" dirty="0" smtClean="0">
                        <a:latin typeface="Meiryo UI" panose="020B0604030504040204" pitchFamily="50" charset="-128"/>
                        <a:ea typeface="Meiryo UI" panose="020B0604030504040204" pitchFamily="50" charset="-128"/>
                      </a:endParaRPr>
                    </a:p>
                  </a:txBody>
                  <a:tcPr anchor="ctr"/>
                </a:tc>
                <a:tc>
                  <a:txBody>
                    <a:bodyPr/>
                    <a:lstStyle/>
                    <a:p>
                      <a:pPr algn="ctr"/>
                      <a:r>
                        <a:rPr lang="ja-JP" altLang="en-US" sz="1600" b="1" dirty="0" smtClean="0">
                          <a:latin typeface="Meiryo UI" panose="020B0604030504040204" pitchFamily="50" charset="-128"/>
                          <a:ea typeface="Meiryo UI" panose="020B0604030504040204" pitchFamily="50" charset="-128"/>
                        </a:rPr>
                        <a:t>第四波</a:t>
                      </a:r>
                      <a:endParaRPr lang="en-US" altLang="ja-JP" sz="1600" b="1" dirty="0" smtClean="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3</a:t>
                      </a:r>
                      <a:r>
                        <a:rPr lang="ja-JP" altLang="en-US" sz="1600" b="1" dirty="0" smtClean="0">
                          <a:latin typeface="Meiryo UI" panose="020B0604030504040204" pitchFamily="50" charset="-128"/>
                          <a:ea typeface="Meiryo UI" panose="020B0604030504040204" pitchFamily="50" charset="-128"/>
                        </a:rPr>
                        <a:t>月</a:t>
                      </a:r>
                      <a:r>
                        <a:rPr lang="en-US" altLang="ja-JP" sz="1600" b="1" dirty="0" smtClean="0">
                          <a:latin typeface="Meiryo UI" panose="020B0604030504040204" pitchFamily="50" charset="-128"/>
                          <a:ea typeface="Meiryo UI" panose="020B0604030504040204" pitchFamily="50" charset="-128"/>
                        </a:rPr>
                        <a:t>1</a:t>
                      </a:r>
                      <a:r>
                        <a:rPr lang="ja-JP" altLang="en-US" sz="1600" b="1" dirty="0" smtClean="0">
                          <a:latin typeface="Meiryo UI" panose="020B0604030504040204" pitchFamily="50" charset="-128"/>
                          <a:ea typeface="Meiryo UI" panose="020B0604030504040204" pitchFamily="50" charset="-128"/>
                        </a:rPr>
                        <a:t>日～</a:t>
                      </a:r>
                      <a:r>
                        <a:rPr lang="en-US" altLang="ja-JP" sz="1600" b="1" dirty="0" smtClean="0">
                          <a:latin typeface="Meiryo UI" panose="020B0604030504040204" pitchFamily="50" charset="-128"/>
                          <a:ea typeface="Meiryo UI" panose="020B0604030504040204" pitchFamily="50" charset="-128"/>
                        </a:rPr>
                        <a:t>3</a:t>
                      </a:r>
                      <a:r>
                        <a:rPr lang="ja-JP" altLang="en-US" sz="1600" b="1" dirty="0" smtClean="0">
                          <a:latin typeface="Meiryo UI" panose="020B0604030504040204" pitchFamily="50" charset="-128"/>
                          <a:ea typeface="Meiryo UI" panose="020B0604030504040204" pitchFamily="50" charset="-128"/>
                        </a:rPr>
                        <a:t>月</a:t>
                      </a:r>
                      <a:r>
                        <a:rPr lang="en-US" altLang="ja-JP" sz="1600" b="1" dirty="0" smtClean="0">
                          <a:latin typeface="Meiryo UI" panose="020B0604030504040204" pitchFamily="50" charset="-128"/>
                          <a:ea typeface="Meiryo UI" panose="020B0604030504040204" pitchFamily="50" charset="-128"/>
                        </a:rPr>
                        <a:t>31</a:t>
                      </a:r>
                      <a:r>
                        <a:rPr lang="ja-JP" altLang="en-US" sz="1600" b="1" dirty="0" smtClean="0">
                          <a:latin typeface="Meiryo UI" panose="020B0604030504040204" pitchFamily="50" charset="-128"/>
                          <a:ea typeface="Meiryo UI" panose="020B0604030504040204" pitchFamily="50" charset="-128"/>
                        </a:rPr>
                        <a:t>日）</a:t>
                      </a:r>
                    </a:p>
                  </a:txBody>
                  <a:tcPr anchor="ctr"/>
                </a:tc>
                <a:tc>
                  <a:txBody>
                    <a:bodyPr/>
                    <a:lstStyle/>
                    <a:p>
                      <a:pPr algn="ctr"/>
                      <a:r>
                        <a:rPr lang="ja-JP" altLang="en-US" sz="1600" b="1" dirty="0" smtClean="0">
                          <a:latin typeface="Meiryo UI" panose="020B0604030504040204" pitchFamily="50" charset="-128"/>
                          <a:ea typeface="Meiryo UI" panose="020B0604030504040204" pitchFamily="50" charset="-128"/>
                        </a:rPr>
                        <a:t>第四波</a:t>
                      </a:r>
                      <a:endParaRPr lang="en-US" altLang="ja-JP" sz="1600" b="1" dirty="0" smtClean="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4</a:t>
                      </a:r>
                      <a:r>
                        <a:rPr lang="ja-JP" altLang="en-US" sz="1600" b="1" dirty="0" smtClean="0">
                          <a:latin typeface="Meiryo UI" panose="020B0604030504040204" pitchFamily="50" charset="-128"/>
                          <a:ea typeface="Meiryo UI" panose="020B0604030504040204" pitchFamily="50" charset="-128"/>
                        </a:rPr>
                        <a:t>月</a:t>
                      </a:r>
                      <a:r>
                        <a:rPr lang="en-US" altLang="ja-JP" sz="1600" b="1" dirty="0" smtClean="0">
                          <a:latin typeface="Meiryo UI" panose="020B0604030504040204" pitchFamily="50" charset="-128"/>
                          <a:ea typeface="Meiryo UI" panose="020B0604030504040204" pitchFamily="50" charset="-128"/>
                        </a:rPr>
                        <a:t>1</a:t>
                      </a:r>
                      <a:r>
                        <a:rPr lang="ja-JP" altLang="en-US" sz="1600" b="1" dirty="0" smtClean="0">
                          <a:latin typeface="Meiryo UI" panose="020B0604030504040204" pitchFamily="50" charset="-128"/>
                          <a:ea typeface="Meiryo UI" panose="020B0604030504040204" pitchFamily="50" charset="-128"/>
                        </a:rPr>
                        <a:t>日～</a:t>
                      </a:r>
                      <a:r>
                        <a:rPr lang="en-US" altLang="ja-JP" sz="1600" b="1" dirty="0" smtClean="0">
                          <a:latin typeface="Meiryo UI" panose="020B0604030504040204" pitchFamily="50" charset="-128"/>
                          <a:ea typeface="Meiryo UI" panose="020B0604030504040204" pitchFamily="50" charset="-128"/>
                        </a:rPr>
                        <a:t>5</a:t>
                      </a:r>
                      <a:r>
                        <a:rPr lang="ja-JP" altLang="en-US" sz="1600" b="1" dirty="0" smtClean="0">
                          <a:latin typeface="Meiryo UI" panose="020B0604030504040204" pitchFamily="50" charset="-128"/>
                          <a:ea typeface="Meiryo UI" panose="020B0604030504040204" pitchFamily="50" charset="-128"/>
                        </a:rPr>
                        <a:t>月</a:t>
                      </a:r>
                      <a:r>
                        <a:rPr lang="en-US" altLang="ja-JP" sz="1600" b="1" dirty="0" smtClean="0">
                          <a:latin typeface="Meiryo UI" panose="020B0604030504040204" pitchFamily="50" charset="-128"/>
                          <a:ea typeface="Meiryo UI" panose="020B0604030504040204" pitchFamily="50" charset="-128"/>
                        </a:rPr>
                        <a:t>24</a:t>
                      </a:r>
                      <a:r>
                        <a:rPr lang="ja-JP" altLang="en-US" sz="1600" b="1" dirty="0" smtClean="0">
                          <a:latin typeface="Meiryo UI" panose="020B0604030504040204" pitchFamily="50" charset="-128"/>
                          <a:ea typeface="Meiryo UI" panose="020B0604030504040204" pitchFamily="50" charset="-128"/>
                        </a:rPr>
                        <a:t>日）</a:t>
                      </a:r>
                    </a:p>
                  </a:txBody>
                  <a:tcPr anchor="ctr"/>
                </a:tc>
                <a:extLst>
                  <a:ext uri="{0D108BD9-81ED-4DB2-BD59-A6C34878D82A}">
                    <a16:rowId xmlns:a16="http://schemas.microsoft.com/office/drawing/2014/main" val="733947117"/>
                  </a:ext>
                </a:extLst>
              </a:tr>
              <a:tr h="370840">
                <a:tc>
                  <a:txBody>
                    <a:bodyPr/>
                    <a:lstStyle/>
                    <a:p>
                      <a:pPr algn="ctr"/>
                      <a:r>
                        <a:rPr lang="en-US" altLang="ja-JP" sz="1600" dirty="0" smtClean="0"/>
                        <a:t>30</a:t>
                      </a:r>
                      <a:r>
                        <a:rPr kumimoji="1" lang="ja-JP" altLang="en-US" sz="1600" dirty="0" smtClean="0"/>
                        <a:t>代</a:t>
                      </a:r>
                      <a:r>
                        <a:rPr lang="ja-JP" altLang="en-US" sz="1600" dirty="0" smtClean="0"/>
                        <a:t>以下</a:t>
                      </a:r>
                      <a:r>
                        <a:rPr kumimoji="1" lang="ja-JP" altLang="en-US" sz="1600" dirty="0" smtClean="0"/>
                        <a:t>割合</a:t>
                      </a:r>
                      <a:endParaRPr kumimoji="1" lang="en-US" altLang="ja-JP" sz="1600" dirty="0" smtClean="0"/>
                    </a:p>
                    <a:p>
                      <a:pPr algn="ctr"/>
                      <a:r>
                        <a:rPr kumimoji="1" lang="ja-JP" altLang="en-US" sz="1600" dirty="0" smtClean="0"/>
                        <a:t>（うち、</a:t>
                      </a:r>
                      <a:r>
                        <a:rPr kumimoji="1" lang="en-US" altLang="ja-JP" sz="1600" dirty="0" smtClean="0"/>
                        <a:t>20</a:t>
                      </a:r>
                      <a:r>
                        <a:rPr kumimoji="1" lang="ja-JP" altLang="en-US" sz="1600" dirty="0" smtClean="0"/>
                        <a:t>代以下）</a:t>
                      </a:r>
                      <a:endParaRPr kumimoji="1" lang="ja-JP" altLang="en-US" sz="1600" dirty="0"/>
                    </a:p>
                  </a:txBody>
                  <a:tcPr anchor="ctr"/>
                </a:tc>
                <a:tc>
                  <a:txBody>
                    <a:bodyPr/>
                    <a:lstStyle/>
                    <a:p>
                      <a:pPr algn="ctr"/>
                      <a:r>
                        <a:rPr lang="en-US" altLang="ja-JP" sz="1800" dirty="0" smtClean="0"/>
                        <a:t>45.6</a:t>
                      </a:r>
                      <a:r>
                        <a:rPr lang="ja-JP" altLang="en-US" sz="1800" dirty="0" smtClean="0"/>
                        <a:t>％</a:t>
                      </a:r>
                      <a:endParaRPr lang="en-US" altLang="ja-JP" sz="1800" dirty="0" smtClean="0"/>
                    </a:p>
                    <a:p>
                      <a:pPr algn="ctr"/>
                      <a:r>
                        <a:rPr kumimoji="1" lang="ja-JP" altLang="en-US" sz="1800" dirty="0" smtClean="0"/>
                        <a:t>（</a:t>
                      </a:r>
                      <a:r>
                        <a:rPr kumimoji="1" lang="en-US" altLang="ja-JP" sz="1800" dirty="0" smtClean="0"/>
                        <a:t>32.2%</a:t>
                      </a:r>
                      <a:r>
                        <a:rPr kumimoji="1" lang="ja-JP" altLang="en-US" sz="1800" dirty="0" smtClean="0"/>
                        <a:t>）</a:t>
                      </a:r>
                      <a:endParaRPr kumimoji="1" lang="ja-JP" altLang="en-US" dirty="0"/>
                    </a:p>
                  </a:txBody>
                  <a:tcPr anchor="ctr"/>
                </a:tc>
                <a:tc>
                  <a:txBody>
                    <a:bodyPr/>
                    <a:lstStyle/>
                    <a:p>
                      <a:pPr algn="ctr"/>
                      <a:r>
                        <a:rPr kumimoji="1" lang="en-US" altLang="ja-JP" dirty="0" smtClean="0"/>
                        <a:t>50.7%</a:t>
                      </a:r>
                    </a:p>
                    <a:p>
                      <a:pPr algn="ctr"/>
                      <a:r>
                        <a:rPr kumimoji="1" lang="ja-JP" altLang="en-US" dirty="0" smtClean="0"/>
                        <a:t>（</a:t>
                      </a:r>
                      <a:r>
                        <a:rPr kumimoji="1" lang="en-US" altLang="ja-JP" dirty="0" smtClean="0"/>
                        <a:t>37.3%</a:t>
                      </a:r>
                      <a:r>
                        <a:rPr kumimoji="1" lang="ja-JP" altLang="en-US" dirty="0" smtClean="0"/>
                        <a:t>）</a:t>
                      </a:r>
                      <a:endParaRPr kumimoji="1" lang="ja-JP" altLang="en-US" dirty="0"/>
                    </a:p>
                  </a:txBody>
                  <a:tcPr anchor="ctr"/>
                </a:tc>
                <a:tc>
                  <a:txBody>
                    <a:bodyPr/>
                    <a:lstStyle/>
                    <a:p>
                      <a:pPr algn="ctr"/>
                      <a:r>
                        <a:rPr kumimoji="1" lang="en-US" altLang="ja-JP" dirty="0" smtClean="0"/>
                        <a:t>47.5%</a:t>
                      </a:r>
                    </a:p>
                    <a:p>
                      <a:pPr algn="ctr"/>
                      <a:r>
                        <a:rPr kumimoji="1" lang="ja-JP" altLang="en-US" dirty="0" smtClean="0"/>
                        <a:t>（</a:t>
                      </a:r>
                      <a:r>
                        <a:rPr kumimoji="1" lang="en-US" altLang="ja-JP" dirty="0" smtClean="0"/>
                        <a:t>33.7%</a:t>
                      </a:r>
                      <a:r>
                        <a:rPr kumimoji="1" lang="ja-JP" altLang="en-US" dirty="0" smtClean="0"/>
                        <a:t>）</a:t>
                      </a:r>
                      <a:endParaRPr kumimoji="1" lang="ja-JP" altLang="en-US" dirty="0"/>
                    </a:p>
                  </a:txBody>
                  <a:tcPr anchor="ctr"/>
                </a:tc>
                <a:extLst>
                  <a:ext uri="{0D108BD9-81ED-4DB2-BD59-A6C34878D82A}">
                    <a16:rowId xmlns:a16="http://schemas.microsoft.com/office/drawing/2014/main" val="3595968760"/>
                  </a:ext>
                </a:extLst>
              </a:tr>
            </a:tbl>
          </a:graphicData>
        </a:graphic>
      </p:graphicFrame>
      <p:pic>
        <p:nvPicPr>
          <p:cNvPr id="4" name="図 3"/>
          <p:cNvPicPr>
            <a:picLocks noChangeAspect="1"/>
          </p:cNvPicPr>
          <p:nvPr/>
        </p:nvPicPr>
        <p:blipFill>
          <a:blip r:embed="rId4"/>
          <a:stretch>
            <a:fillRect/>
          </a:stretch>
        </p:blipFill>
        <p:spPr>
          <a:xfrm>
            <a:off x="-360717" y="2110887"/>
            <a:ext cx="5291787" cy="3657917"/>
          </a:xfrm>
          <a:prstGeom prst="rect">
            <a:avLst/>
          </a:prstGeom>
        </p:spPr>
      </p:pic>
      <p:pic>
        <p:nvPicPr>
          <p:cNvPr id="6" name="図 5"/>
          <p:cNvPicPr>
            <a:picLocks noChangeAspect="1"/>
          </p:cNvPicPr>
          <p:nvPr/>
        </p:nvPicPr>
        <p:blipFill>
          <a:blip r:embed="rId5"/>
          <a:stretch>
            <a:fillRect/>
          </a:stretch>
        </p:blipFill>
        <p:spPr>
          <a:xfrm>
            <a:off x="7486708" y="2086500"/>
            <a:ext cx="5383235" cy="3676207"/>
          </a:xfrm>
          <a:prstGeom prst="rect">
            <a:avLst/>
          </a:prstGeom>
        </p:spPr>
      </p:pic>
    </p:spTree>
    <p:extLst>
      <p:ext uri="{BB962C8B-B14F-4D97-AF65-F5344CB8AC3E}">
        <p14:creationId xmlns:p14="http://schemas.microsoft.com/office/powerpoint/2010/main" val="2795392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6223388" y="1374142"/>
            <a:ext cx="5931922" cy="5450296"/>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9" name="正方形/長方形 8"/>
          <p:cNvSpPr/>
          <p:nvPr/>
        </p:nvSpPr>
        <p:spPr>
          <a:xfrm>
            <a:off x="6352179" y="1113835"/>
            <a:ext cx="5839821" cy="338554"/>
          </a:xfrm>
          <a:prstGeom prst="rect">
            <a:avLst/>
          </a:prstGeom>
        </p:spPr>
        <p:txBody>
          <a:bodyPr wrap="square">
            <a:spAutoFit/>
          </a:bodyPr>
          <a:lstStyle/>
          <a:p>
            <a:r>
              <a:rPr lang="ja-JP" altLang="en-US" sz="1600" dirty="0"/>
              <a:t>（ </a:t>
            </a:r>
            <a:r>
              <a:rPr lang="en-US" altLang="ja-JP" sz="1600" dirty="0" smtClean="0"/>
              <a:t>12</a:t>
            </a:r>
            <a:r>
              <a:rPr lang="ja-JP" altLang="en-US" sz="1600" dirty="0" smtClean="0"/>
              <a:t>月</a:t>
            </a:r>
            <a:r>
              <a:rPr lang="ja-JP" altLang="en-US" sz="1600" dirty="0"/>
              <a:t>３</a:t>
            </a:r>
            <a:r>
              <a:rPr lang="ja-JP" altLang="en-US" sz="1600" dirty="0" smtClean="0"/>
              <a:t>日以降５月</a:t>
            </a:r>
            <a:r>
              <a:rPr lang="en-US" altLang="ja-JP" sz="1600" dirty="0" smtClean="0"/>
              <a:t>24</a:t>
            </a:r>
            <a:r>
              <a:rPr lang="ja-JP" altLang="en-US" sz="1600" dirty="0" smtClean="0"/>
              <a:t>日</a:t>
            </a:r>
            <a:r>
              <a:rPr lang="ja-JP" altLang="en-US" sz="1600" dirty="0"/>
              <a:t>までに判明</a:t>
            </a:r>
            <a:r>
              <a:rPr lang="ja-JP" altLang="en-US" sz="1600" dirty="0" smtClean="0"/>
              <a:t>した</a:t>
            </a:r>
            <a:r>
              <a:rPr lang="en-US" altLang="ja-JP" sz="1600" dirty="0" smtClean="0"/>
              <a:t>76,928</a:t>
            </a:r>
            <a:r>
              <a:rPr lang="ja-JP" altLang="en-US" sz="1600" dirty="0" smtClean="0"/>
              <a:t>事例</a:t>
            </a:r>
            <a:r>
              <a:rPr lang="ja-JP" altLang="en-US" sz="1600" dirty="0"/>
              <a:t>の状況）</a:t>
            </a:r>
          </a:p>
        </p:txBody>
      </p:sp>
      <p:sp>
        <p:nvSpPr>
          <p:cNvPr id="17" name="テキスト ボックス 16"/>
          <p:cNvSpPr txBox="1"/>
          <p:nvPr/>
        </p:nvSpPr>
        <p:spPr>
          <a:xfrm>
            <a:off x="5613387" y="2120293"/>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13387" y="2816654"/>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27" name="正方形/長方形 26">
            <a:extLst>
              <a:ext uri="{FF2B5EF4-FFF2-40B4-BE49-F238E27FC236}">
                <a16:creationId xmlns:a16="http://schemas.microsoft.com/office/drawing/2014/main" id="{FC024533-669C-48B1-82E7-C27042384F7F}"/>
              </a:ext>
            </a:extLst>
          </p:cNvPr>
          <p:cNvSpPr/>
          <p:nvPr/>
        </p:nvSpPr>
        <p:spPr>
          <a:xfrm>
            <a:off x="0" y="547568"/>
            <a:ext cx="12192000" cy="54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新規陽性者に占める</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代以上の割合は３割弱。</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506523"/>
            <a:ext cx="2743200" cy="365125"/>
          </a:xfrm>
        </p:spPr>
        <p:txBody>
          <a:bodyPr/>
          <a:lstStyle/>
          <a:p>
            <a:fld id="{0B62D5CB-8769-475A-9BC8-A2F17E2F558B}" type="slidenum">
              <a:rPr kumimoji="1" lang="ja-JP" altLang="en-US" smtClean="0"/>
              <a:t>21</a:t>
            </a:fld>
            <a:endParaRPr kumimoji="1" lang="ja-JP" altLang="en-US" dirty="0"/>
          </a:p>
        </p:txBody>
      </p:sp>
      <p:sp>
        <p:nvSpPr>
          <p:cNvPr id="19" name="テキスト ボックス 18"/>
          <p:cNvSpPr txBox="1"/>
          <p:nvPr/>
        </p:nvSpPr>
        <p:spPr>
          <a:xfrm>
            <a:off x="5620138" y="4028840"/>
            <a:ext cx="972848"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16" name="テキスト ボックス 15"/>
          <p:cNvSpPr txBox="1"/>
          <p:nvPr/>
        </p:nvSpPr>
        <p:spPr>
          <a:xfrm>
            <a:off x="5599925" y="1800781"/>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4" name="テキスト ボックス 3"/>
          <p:cNvSpPr txBox="1"/>
          <p:nvPr/>
        </p:nvSpPr>
        <p:spPr>
          <a:xfrm>
            <a:off x="3800253" y="6022457"/>
            <a:ext cx="1674055" cy="415498"/>
          </a:xfrm>
          <a:prstGeom prst="rect">
            <a:avLst/>
          </a:prstGeom>
          <a:noFill/>
        </p:spPr>
        <p:txBody>
          <a:bodyPr wrap="square" rtlCol="0">
            <a:spAutoFit/>
          </a:bodyPr>
          <a:lstStyle/>
          <a:p>
            <a:r>
              <a:rPr kumimoji="1" lang="en-US" altLang="ja-JP" sz="1050" dirty="0" smtClean="0"/>
              <a:t>4/5</a:t>
            </a:r>
            <a:r>
              <a:rPr lang="ja-JP" altLang="en-US" sz="1050" dirty="0"/>
              <a:t>　</a:t>
            </a:r>
            <a:endParaRPr lang="en-US" altLang="ja-JP" sz="1050" dirty="0" smtClean="0"/>
          </a:p>
          <a:p>
            <a:r>
              <a:rPr kumimoji="1" lang="en-US" altLang="ja-JP" sz="1050" dirty="0" smtClean="0"/>
              <a:t>18%</a:t>
            </a:r>
            <a:endParaRPr kumimoji="1" lang="ja-JP" altLang="en-US" sz="1050" dirty="0"/>
          </a:p>
        </p:txBody>
      </p:sp>
      <p:sp>
        <p:nvSpPr>
          <p:cNvPr id="25" name="テキスト ボックス 24"/>
          <p:cNvSpPr txBox="1"/>
          <p:nvPr/>
        </p:nvSpPr>
        <p:spPr>
          <a:xfrm>
            <a:off x="176305" y="6022457"/>
            <a:ext cx="1674055" cy="415498"/>
          </a:xfrm>
          <a:prstGeom prst="rect">
            <a:avLst/>
          </a:prstGeom>
          <a:noFill/>
        </p:spPr>
        <p:txBody>
          <a:bodyPr wrap="square" rtlCol="0">
            <a:spAutoFit/>
          </a:bodyPr>
          <a:lstStyle/>
          <a:p>
            <a:r>
              <a:rPr kumimoji="1" lang="en-US" altLang="ja-JP" sz="1050" dirty="0" smtClean="0"/>
              <a:t>60</a:t>
            </a:r>
            <a:r>
              <a:rPr kumimoji="1" lang="ja-JP" altLang="en-US" sz="1050" dirty="0" smtClean="0"/>
              <a:t>代以上の割合</a:t>
            </a:r>
            <a:endParaRPr kumimoji="1" lang="en-US" altLang="ja-JP" sz="1050" dirty="0" smtClean="0"/>
          </a:p>
          <a:p>
            <a:r>
              <a:rPr lang="ja-JP" altLang="en-US" sz="1050" dirty="0" smtClean="0"/>
              <a:t>（７日間平均）</a:t>
            </a:r>
            <a:endParaRPr kumimoji="1" lang="en-US" altLang="ja-JP" sz="1050" dirty="0" smtClean="0"/>
          </a:p>
        </p:txBody>
      </p:sp>
      <p:sp>
        <p:nvSpPr>
          <p:cNvPr id="26" name="テキスト ボックス 25"/>
          <p:cNvSpPr txBox="1"/>
          <p:nvPr/>
        </p:nvSpPr>
        <p:spPr>
          <a:xfrm>
            <a:off x="4970859" y="6029721"/>
            <a:ext cx="1815181" cy="415498"/>
          </a:xfrm>
          <a:prstGeom prst="rect">
            <a:avLst/>
          </a:prstGeom>
          <a:noFill/>
        </p:spPr>
        <p:txBody>
          <a:bodyPr wrap="square" rtlCol="0">
            <a:spAutoFit/>
          </a:bodyPr>
          <a:lstStyle/>
          <a:p>
            <a:r>
              <a:rPr lang="en-US" altLang="ja-JP" sz="1050" dirty="0" smtClean="0"/>
              <a:t>5/24</a:t>
            </a:r>
            <a:r>
              <a:rPr lang="ja-JP" altLang="en-US" sz="1050" dirty="0"/>
              <a:t>　</a:t>
            </a:r>
            <a:endParaRPr lang="en-US" altLang="ja-JP" sz="1050" dirty="0" smtClean="0"/>
          </a:p>
          <a:p>
            <a:r>
              <a:rPr lang="en-US" altLang="ja-JP" sz="1050" dirty="0"/>
              <a:t>26</a:t>
            </a:r>
            <a:r>
              <a:rPr kumimoji="1" lang="en-US" altLang="ja-JP" sz="1050" dirty="0" smtClean="0"/>
              <a:t>%</a:t>
            </a:r>
            <a:endParaRPr kumimoji="1" lang="ja-JP" altLang="en-US" sz="1050" dirty="0"/>
          </a:p>
        </p:txBody>
      </p:sp>
      <p:sp>
        <p:nvSpPr>
          <p:cNvPr id="28" name="テキスト ボックス 27"/>
          <p:cNvSpPr txBox="1"/>
          <p:nvPr/>
        </p:nvSpPr>
        <p:spPr>
          <a:xfrm>
            <a:off x="2514357" y="6029721"/>
            <a:ext cx="1815181" cy="415498"/>
          </a:xfrm>
          <a:prstGeom prst="rect">
            <a:avLst/>
          </a:prstGeom>
          <a:noFill/>
        </p:spPr>
        <p:txBody>
          <a:bodyPr wrap="square" rtlCol="0">
            <a:spAutoFit/>
          </a:bodyPr>
          <a:lstStyle/>
          <a:p>
            <a:r>
              <a:rPr lang="en-US" altLang="ja-JP" sz="1050" dirty="0" smtClean="0"/>
              <a:t>2/8</a:t>
            </a:r>
            <a:r>
              <a:rPr lang="ja-JP" altLang="en-US" sz="1050" dirty="0"/>
              <a:t>　</a:t>
            </a:r>
            <a:endParaRPr lang="en-US" altLang="ja-JP" sz="1050" dirty="0" smtClean="0"/>
          </a:p>
          <a:p>
            <a:r>
              <a:rPr lang="en-US" altLang="ja-JP" sz="1050" dirty="0" smtClean="0"/>
              <a:t>37</a:t>
            </a:r>
            <a:r>
              <a:rPr kumimoji="1" lang="en-US" altLang="ja-JP" sz="1050" dirty="0" smtClean="0"/>
              <a:t>%</a:t>
            </a:r>
            <a:endParaRPr kumimoji="1" lang="ja-JP" altLang="en-US" sz="1050" dirty="0"/>
          </a:p>
        </p:txBody>
      </p:sp>
      <p:sp>
        <p:nvSpPr>
          <p:cNvPr id="5" name="角丸四角形 4"/>
          <p:cNvSpPr/>
          <p:nvPr/>
        </p:nvSpPr>
        <p:spPr>
          <a:xfrm>
            <a:off x="176305" y="6022457"/>
            <a:ext cx="5329248" cy="3938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rot="18867819">
            <a:off x="4580275" y="5146012"/>
            <a:ext cx="1561514" cy="246221"/>
          </a:xfrm>
          <a:prstGeom prst="rect">
            <a:avLst/>
          </a:prstGeom>
          <a:noFill/>
        </p:spPr>
        <p:txBody>
          <a:bodyPr wrap="square" rtlCol="0">
            <a:spAutoFit/>
          </a:bodyPr>
          <a:lstStyle/>
          <a:p>
            <a:r>
              <a:rPr kumimoji="1" lang="ja-JP" altLang="en-US" sz="1000" dirty="0" smtClean="0"/>
              <a:t>（</a:t>
            </a:r>
            <a:r>
              <a:rPr lang="en-US" altLang="ja-JP" sz="1000" dirty="0"/>
              <a:t>5</a:t>
            </a:r>
            <a:r>
              <a:rPr kumimoji="1" lang="ja-JP" altLang="en-US" sz="1000" dirty="0" smtClean="0"/>
              <a:t>日間）</a:t>
            </a:r>
            <a:endParaRPr kumimoji="1" lang="ja-JP" altLang="en-US" sz="1000" dirty="0"/>
          </a:p>
        </p:txBody>
      </p:sp>
      <p:sp>
        <p:nvSpPr>
          <p:cNvPr id="23" name="テキスト ボックス 22"/>
          <p:cNvSpPr txBox="1"/>
          <p:nvPr/>
        </p:nvSpPr>
        <p:spPr>
          <a:xfrm rot="18867819">
            <a:off x="11002657" y="5333495"/>
            <a:ext cx="1561514" cy="246221"/>
          </a:xfrm>
          <a:prstGeom prst="rect">
            <a:avLst/>
          </a:prstGeom>
          <a:noFill/>
        </p:spPr>
        <p:txBody>
          <a:bodyPr wrap="square" rtlCol="0">
            <a:spAutoFit/>
          </a:bodyPr>
          <a:lstStyle/>
          <a:p>
            <a:r>
              <a:rPr kumimoji="1" lang="ja-JP" altLang="en-US" sz="1000" dirty="0" smtClean="0"/>
              <a:t>（</a:t>
            </a:r>
            <a:r>
              <a:rPr lang="en-US" altLang="ja-JP" sz="1000" dirty="0"/>
              <a:t>5</a:t>
            </a:r>
            <a:r>
              <a:rPr kumimoji="1" lang="ja-JP" altLang="en-US" sz="1000" dirty="0" smtClean="0"/>
              <a:t>日間）</a:t>
            </a:r>
            <a:endParaRPr kumimoji="1" lang="ja-JP" altLang="en-US" sz="1000" dirty="0"/>
          </a:p>
        </p:txBody>
      </p:sp>
      <p:sp>
        <p:nvSpPr>
          <p:cNvPr id="30" name="テキスト ボックス 29"/>
          <p:cNvSpPr txBox="1"/>
          <p:nvPr/>
        </p:nvSpPr>
        <p:spPr>
          <a:xfrm>
            <a:off x="8243799" y="1914788"/>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pic>
        <p:nvPicPr>
          <p:cNvPr id="3" name="図 2"/>
          <p:cNvPicPr>
            <a:picLocks noChangeAspect="1"/>
          </p:cNvPicPr>
          <p:nvPr/>
        </p:nvPicPr>
        <p:blipFill>
          <a:blip r:embed="rId4"/>
          <a:stretch>
            <a:fillRect/>
          </a:stretch>
        </p:blipFill>
        <p:spPr>
          <a:xfrm>
            <a:off x="67008" y="1113835"/>
            <a:ext cx="5547841" cy="5767316"/>
          </a:xfrm>
          <a:prstGeom prst="rect">
            <a:avLst/>
          </a:prstGeom>
        </p:spPr>
      </p:pic>
    </p:spTree>
    <p:extLst>
      <p:ext uri="{BB962C8B-B14F-4D97-AF65-F5344CB8AC3E}">
        <p14:creationId xmlns:p14="http://schemas.microsoft.com/office/powerpoint/2010/main" val="1180166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5248" y="1060897"/>
            <a:ext cx="5779509" cy="5755123"/>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450897"/>
            <a:ext cx="2743200" cy="365125"/>
          </a:xfrm>
        </p:spPr>
        <p:txBody>
          <a:bodyPr/>
          <a:lstStyle/>
          <a:p>
            <a:fld id="{0B62D5CB-8769-475A-9BC8-A2F17E2F558B}" type="slidenum">
              <a:rPr kumimoji="1" lang="ja-JP" altLang="en-US" smtClean="0"/>
              <a:t>22</a:t>
            </a:fld>
            <a:endParaRPr kumimoji="1" lang="ja-JP" altLang="en-US" dirty="0"/>
          </a:p>
        </p:txBody>
      </p:sp>
      <p:sp>
        <p:nvSpPr>
          <p:cNvPr id="16" name="テキスト ボックス 15"/>
          <p:cNvSpPr txBox="1"/>
          <p:nvPr/>
        </p:nvSpPr>
        <p:spPr>
          <a:xfrm>
            <a:off x="5743868" y="4127719"/>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736132" y="2543086"/>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15" name="正方形/長方形 14">
            <a:extLst>
              <a:ext uri="{FF2B5EF4-FFF2-40B4-BE49-F238E27FC236}">
                <a16:creationId xmlns:a16="http://schemas.microsoft.com/office/drawing/2014/main" id="{FC024533-669C-48B1-82E7-C27042384F7F}"/>
              </a:ext>
            </a:extLst>
          </p:cNvPr>
          <p:cNvSpPr/>
          <p:nvPr/>
        </p:nvSpPr>
        <p:spPr>
          <a:xfrm>
            <a:off x="0" y="561636"/>
            <a:ext cx="12192000" cy="5113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直</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近は、市内居住者の割合が、４割強から５割に増加。</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正方形/長方形 20"/>
          <p:cNvSpPr/>
          <p:nvPr/>
        </p:nvSpPr>
        <p:spPr>
          <a:xfrm>
            <a:off x="6352179" y="1113835"/>
            <a:ext cx="5839821" cy="338554"/>
          </a:xfrm>
          <a:prstGeom prst="rect">
            <a:avLst/>
          </a:prstGeom>
        </p:spPr>
        <p:txBody>
          <a:bodyPr wrap="square">
            <a:spAutoFit/>
          </a:bodyPr>
          <a:lstStyle/>
          <a:p>
            <a:r>
              <a:rPr lang="ja-JP" altLang="en-US" sz="1600" dirty="0"/>
              <a:t>（ </a:t>
            </a:r>
            <a:r>
              <a:rPr lang="en-US" altLang="ja-JP" sz="1600" dirty="0" smtClean="0"/>
              <a:t>12</a:t>
            </a:r>
            <a:r>
              <a:rPr lang="ja-JP" altLang="en-US" sz="1600" dirty="0" smtClean="0"/>
              <a:t>月</a:t>
            </a:r>
            <a:r>
              <a:rPr lang="ja-JP" altLang="en-US" sz="1600" dirty="0"/>
              <a:t>３</a:t>
            </a:r>
            <a:r>
              <a:rPr lang="ja-JP" altLang="en-US" sz="1600" dirty="0" smtClean="0"/>
              <a:t>日以降５月</a:t>
            </a:r>
            <a:r>
              <a:rPr lang="en-US" altLang="ja-JP" sz="1600" dirty="0" smtClean="0"/>
              <a:t>24</a:t>
            </a:r>
            <a:r>
              <a:rPr lang="ja-JP" altLang="en-US" sz="1600" dirty="0" smtClean="0"/>
              <a:t>日</a:t>
            </a:r>
            <a:r>
              <a:rPr lang="ja-JP" altLang="en-US" sz="1600" dirty="0"/>
              <a:t>までに判明</a:t>
            </a:r>
            <a:r>
              <a:rPr lang="ja-JP" altLang="en-US" sz="1600" dirty="0" smtClean="0"/>
              <a:t>した</a:t>
            </a:r>
            <a:r>
              <a:rPr lang="en-US" altLang="ja-JP" sz="1600" dirty="0" smtClean="0"/>
              <a:t>76,928</a:t>
            </a:r>
            <a:r>
              <a:rPr lang="ja-JP" altLang="en-US" sz="1600" dirty="0" smtClean="0"/>
              <a:t>事例</a:t>
            </a:r>
            <a:r>
              <a:rPr lang="ja-JP" altLang="en-US" sz="1600" dirty="0"/>
              <a:t>の状況）</a:t>
            </a:r>
          </a:p>
        </p:txBody>
      </p:sp>
      <p:sp>
        <p:nvSpPr>
          <p:cNvPr id="14" name="テキスト ボックス 13"/>
          <p:cNvSpPr txBox="1"/>
          <p:nvPr/>
        </p:nvSpPr>
        <p:spPr>
          <a:xfrm>
            <a:off x="8556311" y="2018216"/>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sp>
        <p:nvSpPr>
          <p:cNvPr id="18" name="テキスト ボックス 17"/>
          <p:cNvSpPr txBox="1"/>
          <p:nvPr/>
        </p:nvSpPr>
        <p:spPr>
          <a:xfrm rot="18867819">
            <a:off x="4692819" y="5385162"/>
            <a:ext cx="1561514" cy="246221"/>
          </a:xfrm>
          <a:prstGeom prst="rect">
            <a:avLst/>
          </a:prstGeom>
          <a:noFill/>
        </p:spPr>
        <p:txBody>
          <a:bodyPr wrap="square" rtlCol="0">
            <a:spAutoFit/>
          </a:bodyPr>
          <a:lstStyle/>
          <a:p>
            <a:r>
              <a:rPr kumimoji="1" lang="ja-JP" altLang="en-US" sz="1000" dirty="0" smtClean="0"/>
              <a:t>（</a:t>
            </a:r>
            <a:r>
              <a:rPr lang="en-US" altLang="ja-JP" sz="1000" dirty="0"/>
              <a:t>5</a:t>
            </a:r>
            <a:r>
              <a:rPr kumimoji="1" lang="ja-JP" altLang="en-US" sz="1000" dirty="0" smtClean="0"/>
              <a:t>日間）</a:t>
            </a:r>
            <a:endParaRPr kumimoji="1" lang="ja-JP" altLang="en-US" sz="1000" dirty="0"/>
          </a:p>
        </p:txBody>
      </p:sp>
      <p:sp>
        <p:nvSpPr>
          <p:cNvPr id="19" name="テキスト ボックス 18"/>
          <p:cNvSpPr txBox="1"/>
          <p:nvPr/>
        </p:nvSpPr>
        <p:spPr>
          <a:xfrm rot="18867819">
            <a:off x="11077642" y="5351563"/>
            <a:ext cx="1561514" cy="246221"/>
          </a:xfrm>
          <a:prstGeom prst="rect">
            <a:avLst/>
          </a:prstGeom>
          <a:noFill/>
        </p:spPr>
        <p:txBody>
          <a:bodyPr wrap="square" rtlCol="0">
            <a:spAutoFit/>
          </a:bodyPr>
          <a:lstStyle/>
          <a:p>
            <a:r>
              <a:rPr kumimoji="1" lang="ja-JP" altLang="en-US" sz="1000" dirty="0" smtClean="0"/>
              <a:t>（</a:t>
            </a:r>
            <a:r>
              <a:rPr lang="en-US" altLang="ja-JP" sz="1000" dirty="0"/>
              <a:t>5</a:t>
            </a:r>
            <a:r>
              <a:rPr kumimoji="1" lang="ja-JP" altLang="en-US" sz="1000" dirty="0" smtClean="0"/>
              <a:t>日間）</a:t>
            </a:r>
            <a:endParaRPr kumimoji="1" lang="ja-JP" altLang="en-US" sz="1000" dirty="0"/>
          </a:p>
        </p:txBody>
      </p:sp>
      <p:pic>
        <p:nvPicPr>
          <p:cNvPr id="4" name="図 3"/>
          <p:cNvPicPr>
            <a:picLocks noChangeAspect="1"/>
          </p:cNvPicPr>
          <p:nvPr/>
        </p:nvPicPr>
        <p:blipFill>
          <a:blip r:embed="rId4"/>
          <a:stretch>
            <a:fillRect/>
          </a:stretch>
        </p:blipFill>
        <p:spPr>
          <a:xfrm>
            <a:off x="6323409" y="1461955"/>
            <a:ext cx="5840474" cy="5371042"/>
          </a:xfrm>
          <a:prstGeom prst="rect">
            <a:avLst/>
          </a:prstGeom>
        </p:spPr>
      </p:pic>
    </p:spTree>
    <p:extLst>
      <p:ext uri="{BB962C8B-B14F-4D97-AF65-F5344CB8AC3E}">
        <p14:creationId xmlns:p14="http://schemas.microsoft.com/office/powerpoint/2010/main" val="4201630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9688" y="1237001"/>
            <a:ext cx="11930906" cy="5620999"/>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保健所</a:t>
            </a:r>
            <a:r>
              <a:rPr lang="ja-JP" altLang="en-US" sz="2400" b="1" dirty="0">
                <a:latin typeface="UD デジタル 教科書体 NP-B" panose="02020700000000000000" pitchFamily="18" charset="-128"/>
                <a:ea typeface="UD デジタル 教科書体 NP-B" panose="02020700000000000000" pitchFamily="18" charset="-128"/>
              </a:rPr>
              <a:t>管内別陽性者</a:t>
            </a:r>
            <a:r>
              <a:rPr lang="ja-JP" altLang="en-US" sz="2400" b="1" dirty="0" smtClean="0">
                <a:latin typeface="UD デジタル 教科書体 NP-B" panose="02020700000000000000" pitchFamily="18" charset="-128"/>
                <a:ea typeface="UD デジタル 教科書体 NP-B" panose="02020700000000000000" pitchFamily="18" charset="-128"/>
              </a:rPr>
              <a:t>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23</a:t>
            </a:fld>
            <a:endParaRPr kumimoji="1" lang="ja-JP" altLang="en-US" dirty="0"/>
          </a:p>
        </p:txBody>
      </p:sp>
      <p:sp>
        <p:nvSpPr>
          <p:cNvPr id="8" name="テキスト ボックス 1"/>
          <p:cNvSpPr txBox="1"/>
          <p:nvPr/>
        </p:nvSpPr>
        <p:spPr>
          <a:xfrm>
            <a:off x="6108388"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池田市・箕面市・豊能町・</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能勢町</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6683239"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茨木</a:t>
            </a:r>
            <a:r>
              <a:rPr kumimoji="1" lang="ja-JP" altLang="en-US" sz="800" dirty="0" smtClean="0">
                <a:latin typeface="Meiryo UI" panose="020B0604030504040204" pitchFamily="50" charset="-128"/>
                <a:ea typeface="Meiryo UI" panose="020B0604030504040204" pitchFamily="50" charset="-128"/>
              </a:rPr>
              <a:t>市・摂津市・島本町</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7279067"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smtClean="0">
                <a:latin typeface="Meiryo UI" panose="020B0604030504040204" pitchFamily="50" charset="-128"/>
                <a:ea typeface="Meiryo UI" panose="020B0604030504040204" pitchFamily="50" charset="-128"/>
              </a:rPr>
              <a:t>守口市</a:t>
            </a:r>
            <a:r>
              <a:rPr kumimoji="1" lang="ja-JP" altLang="en-US" sz="800" dirty="0" smtClean="0">
                <a:latin typeface="Meiryo UI" panose="020B0604030504040204" pitchFamily="50" charset="-128"/>
                <a:ea typeface="Meiryo UI" panose="020B0604030504040204" pitchFamily="50" charset="-128"/>
              </a:rPr>
              <a:t>・門真市</a:t>
            </a:r>
            <a:endParaRPr kumimoji="1" lang="en-US" altLang="ja-JP" sz="800" dirty="0" smtClean="0">
              <a:latin typeface="Meiryo UI" panose="020B0604030504040204" pitchFamily="50" charset="-128"/>
              <a:ea typeface="Meiryo UI" panose="020B0604030504040204" pitchFamily="50" charset="-128"/>
            </a:endParaRPr>
          </a:p>
        </p:txBody>
      </p:sp>
      <p:sp>
        <p:nvSpPr>
          <p:cNvPr id="11" name="テキスト ボックス 1"/>
          <p:cNvSpPr txBox="1"/>
          <p:nvPr/>
        </p:nvSpPr>
        <p:spPr>
          <a:xfrm>
            <a:off x="7907620"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大東市</a:t>
            </a:r>
            <a:r>
              <a:rPr kumimoji="1" lang="ja-JP" altLang="en-US" sz="800" dirty="0" smtClean="0">
                <a:latin typeface="Meiryo UI" panose="020B0604030504040204" pitchFamily="50" charset="-128"/>
                <a:ea typeface="Meiryo UI" panose="020B0604030504040204" pitchFamily="50" charset="-128"/>
              </a:rPr>
              <a:t>・四條畷市・交野市</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8495372"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松原</a:t>
            </a:r>
            <a:r>
              <a:rPr kumimoji="1" lang="ja-JP" altLang="en-US" sz="800" dirty="0" smtClean="0">
                <a:latin typeface="Meiryo UI" panose="020B0604030504040204" pitchFamily="50" charset="-128"/>
                <a:ea typeface="Meiryo UI" panose="020B0604030504040204" pitchFamily="50" charset="-128"/>
              </a:rPr>
              <a:t>市・羽曳野市・柏原市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・藤井寺市</a:t>
            </a:r>
            <a:endParaRPr kumimoji="1" lang="en-US" altLang="ja-JP" sz="800" dirty="0" smtClean="0">
              <a:latin typeface="Meiryo UI" panose="020B0604030504040204" pitchFamily="50" charset="-128"/>
              <a:ea typeface="Meiryo UI" panose="020B0604030504040204" pitchFamily="50" charset="-128"/>
            </a:endParaRPr>
          </a:p>
        </p:txBody>
      </p:sp>
      <p:sp>
        <p:nvSpPr>
          <p:cNvPr id="13" name="テキスト ボックス 1"/>
          <p:cNvSpPr txBox="1"/>
          <p:nvPr/>
        </p:nvSpPr>
        <p:spPr>
          <a:xfrm>
            <a:off x="9127936" y="5459060"/>
            <a:ext cx="411434"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富田林市</a:t>
            </a:r>
            <a:r>
              <a:rPr kumimoji="1" lang="ja-JP" altLang="en-US" sz="800" dirty="0" smtClean="0">
                <a:latin typeface="Meiryo UI" panose="020B0604030504040204" pitchFamily="50" charset="-128"/>
                <a:ea typeface="Meiryo UI" panose="020B0604030504040204" pitchFamily="50" charset="-128"/>
              </a:rPr>
              <a:t>・河内長野市・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大阪狭山市・太子町・</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smtClean="0">
                <a:latin typeface="Meiryo UI" panose="020B0604030504040204" pitchFamily="50" charset="-128"/>
                <a:ea typeface="Meiryo UI" panose="020B0604030504040204" pitchFamily="50" charset="-128"/>
              </a:rPr>
              <a:t>河南町・千早赤阪村</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9695636"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泉大津市・和泉市・高石市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・忠岡町</a:t>
            </a:r>
            <a:endParaRPr kumimoji="1" lang="en-US" altLang="ja-JP" sz="800" dirty="0" smtClean="0">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10301537"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岸和田市・貝塚市</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10894901"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泉佐野市</a:t>
            </a:r>
            <a:r>
              <a:rPr kumimoji="1" lang="ja-JP" altLang="en-US" sz="800" dirty="0" smtClean="0">
                <a:latin typeface="Meiryo UI" panose="020B0604030504040204" pitchFamily="50" charset="-128"/>
                <a:ea typeface="Meiryo UI" panose="020B0604030504040204" pitchFamily="50" charset="-128"/>
              </a:rPr>
              <a:t>・泉南市・阪南市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・熊取町・田尻町・岬町</a:t>
            </a:r>
            <a:endParaRPr kumimoji="1" lang="en-US" altLang="ja-JP" sz="800" dirty="0" smtClean="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721903" y="4459500"/>
            <a:ext cx="11196000" cy="1"/>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0" name="楕円 19"/>
          <p:cNvSpPr/>
          <p:nvPr/>
        </p:nvSpPr>
        <p:spPr>
          <a:xfrm>
            <a:off x="95620" y="4284829"/>
            <a:ext cx="640351" cy="349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25</a:t>
            </a:r>
            <a:endParaRPr kumimoji="1" lang="ja-JP" altLang="en-US" dirty="0">
              <a:solidFill>
                <a:srgbClr val="FF0000"/>
              </a:solidFill>
            </a:endParaRPr>
          </a:p>
        </p:txBody>
      </p:sp>
      <p:sp>
        <p:nvSpPr>
          <p:cNvPr id="21" name="テキスト ボックス 20"/>
          <p:cNvSpPr txBox="1"/>
          <p:nvPr/>
        </p:nvSpPr>
        <p:spPr>
          <a:xfrm>
            <a:off x="11337299" y="4077080"/>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Ⅳ</a:t>
            </a:r>
            <a:endParaRPr kumimoji="1" lang="ja-JP" altLang="en-US" sz="1000" b="1" dirty="0">
              <a:solidFill>
                <a:srgbClr val="FF0000"/>
              </a:solidFill>
            </a:endParaRPr>
          </a:p>
        </p:txBody>
      </p:sp>
      <p:sp>
        <p:nvSpPr>
          <p:cNvPr id="23" name="正方形/長方形 22">
            <a:extLst>
              <a:ext uri="{FF2B5EF4-FFF2-40B4-BE49-F238E27FC236}">
                <a16:creationId xmlns:a16="http://schemas.microsoft.com/office/drawing/2014/main" id="{FC024533-669C-48B1-82E7-C27042384F7F}"/>
              </a:ext>
            </a:extLst>
          </p:cNvPr>
          <p:cNvSpPr/>
          <p:nvPr/>
        </p:nvSpPr>
        <p:spPr>
          <a:xfrm>
            <a:off x="-1" y="569594"/>
            <a:ext cx="12192000" cy="5385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各保健所管内で新規陽性者数は減少傾向にあるが、ステージ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Ⅲ</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人）を下回っているのは１保健所管内のみ。</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cxnSp>
        <p:nvCxnSpPr>
          <p:cNvPr id="24" name="直線コネクタ 23"/>
          <p:cNvCxnSpPr/>
          <p:nvPr/>
        </p:nvCxnSpPr>
        <p:spPr>
          <a:xfrm>
            <a:off x="790297" y="4779201"/>
            <a:ext cx="11196000" cy="1"/>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5" name="楕円 24"/>
          <p:cNvSpPr/>
          <p:nvPr/>
        </p:nvSpPr>
        <p:spPr>
          <a:xfrm>
            <a:off x="149946" y="4687217"/>
            <a:ext cx="640351" cy="349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FF0000"/>
                </a:solidFill>
              </a:rPr>
              <a:t>15</a:t>
            </a:r>
            <a:endParaRPr kumimoji="1" lang="ja-JP" altLang="en-US" dirty="0">
              <a:solidFill>
                <a:srgbClr val="FF0000"/>
              </a:solidFill>
            </a:endParaRPr>
          </a:p>
        </p:txBody>
      </p:sp>
    </p:spTree>
    <p:extLst>
      <p:ext uri="{BB962C8B-B14F-4D97-AF65-F5344CB8AC3E}">
        <p14:creationId xmlns:p14="http://schemas.microsoft.com/office/powerpoint/2010/main" val="2932750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a:t>４</a:t>
            </a:r>
            <a:r>
              <a:rPr lang="ja-JP" altLang="en-US" sz="4400" dirty="0" smtClean="0"/>
              <a:t>　感染経路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24</a:t>
            </a:fld>
            <a:endParaRPr kumimoji="1" lang="ja-JP" altLang="en-US"/>
          </a:p>
        </p:txBody>
      </p:sp>
    </p:spTree>
    <p:extLst>
      <p:ext uri="{BB962C8B-B14F-4D97-AF65-F5344CB8AC3E}">
        <p14:creationId xmlns:p14="http://schemas.microsoft.com/office/powerpoint/2010/main" val="943430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219606" y="1436311"/>
            <a:ext cx="5803895" cy="5407621"/>
          </a:xfrm>
          <a:prstGeom prst="rect">
            <a:avLst/>
          </a:prstGeom>
        </p:spPr>
      </p:pic>
      <p:sp>
        <p:nvSpPr>
          <p:cNvPr id="24" name="正方形/長方形 23">
            <a:extLst>
              <a:ext uri="{FF2B5EF4-FFF2-40B4-BE49-F238E27FC236}">
                <a16:creationId xmlns:a16="http://schemas.microsoft.com/office/drawing/2014/main" id="{FC024533-669C-48B1-82E7-C27042384F7F}"/>
              </a:ext>
            </a:extLst>
          </p:cNvPr>
          <p:cNvSpPr/>
          <p:nvPr/>
        </p:nvSpPr>
        <p:spPr>
          <a:xfrm>
            <a:off x="0" y="565390"/>
            <a:ext cx="12192000" cy="5503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感染経路不明の割合は５割強。</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25</a:t>
            </a:fld>
            <a:endParaRPr kumimoji="1" lang="ja-JP" altLang="en-US" dirty="0"/>
          </a:p>
        </p:txBody>
      </p:sp>
      <p:sp>
        <p:nvSpPr>
          <p:cNvPr id="16" name="テキスト ボックス 15"/>
          <p:cNvSpPr txBox="1"/>
          <p:nvPr/>
        </p:nvSpPr>
        <p:spPr>
          <a:xfrm>
            <a:off x="5606543" y="4122307"/>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88863" y="2266109"/>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6352179" y="1113835"/>
            <a:ext cx="5839821" cy="338554"/>
          </a:xfrm>
          <a:prstGeom prst="rect">
            <a:avLst/>
          </a:prstGeom>
        </p:spPr>
        <p:txBody>
          <a:bodyPr wrap="square">
            <a:spAutoFit/>
          </a:bodyPr>
          <a:lstStyle/>
          <a:p>
            <a:r>
              <a:rPr lang="ja-JP" altLang="en-US" sz="1600" dirty="0"/>
              <a:t>（ </a:t>
            </a:r>
            <a:r>
              <a:rPr lang="en-US" altLang="ja-JP" sz="1600" dirty="0" smtClean="0"/>
              <a:t>12</a:t>
            </a:r>
            <a:r>
              <a:rPr lang="ja-JP" altLang="en-US" sz="1600" dirty="0" smtClean="0"/>
              <a:t>月</a:t>
            </a:r>
            <a:r>
              <a:rPr lang="ja-JP" altLang="en-US" sz="1600" dirty="0"/>
              <a:t>３</a:t>
            </a:r>
            <a:r>
              <a:rPr lang="ja-JP" altLang="en-US" sz="1600" dirty="0" smtClean="0"/>
              <a:t>日以降５月</a:t>
            </a:r>
            <a:r>
              <a:rPr lang="en-US" altLang="ja-JP" sz="1600" dirty="0" smtClean="0"/>
              <a:t>24</a:t>
            </a:r>
            <a:r>
              <a:rPr lang="ja-JP" altLang="en-US" sz="1600" dirty="0" smtClean="0"/>
              <a:t>日</a:t>
            </a:r>
            <a:r>
              <a:rPr lang="ja-JP" altLang="en-US" sz="1600" dirty="0"/>
              <a:t>までに判明</a:t>
            </a:r>
            <a:r>
              <a:rPr lang="ja-JP" altLang="en-US" sz="1600" dirty="0" smtClean="0"/>
              <a:t>した</a:t>
            </a:r>
            <a:r>
              <a:rPr lang="en-US" altLang="ja-JP" sz="1600" dirty="0" smtClean="0"/>
              <a:t>76,928</a:t>
            </a:r>
            <a:r>
              <a:rPr lang="ja-JP" altLang="en-US" sz="1600" dirty="0" smtClean="0"/>
              <a:t>事例</a:t>
            </a:r>
            <a:r>
              <a:rPr lang="ja-JP" altLang="en-US" sz="1600" dirty="0"/>
              <a:t>の状況）</a:t>
            </a:r>
          </a:p>
        </p:txBody>
      </p:sp>
      <p:sp>
        <p:nvSpPr>
          <p:cNvPr id="15" name="テキスト ボックス 14"/>
          <p:cNvSpPr txBox="1"/>
          <p:nvPr/>
        </p:nvSpPr>
        <p:spPr>
          <a:xfrm>
            <a:off x="8398544" y="2000834"/>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sp>
        <p:nvSpPr>
          <p:cNvPr id="18" name="テキスト ボックス 17"/>
          <p:cNvSpPr txBox="1"/>
          <p:nvPr/>
        </p:nvSpPr>
        <p:spPr>
          <a:xfrm rot="18867819">
            <a:off x="4655106" y="5621335"/>
            <a:ext cx="1561514" cy="246221"/>
          </a:xfrm>
          <a:prstGeom prst="rect">
            <a:avLst/>
          </a:prstGeom>
          <a:noFill/>
        </p:spPr>
        <p:txBody>
          <a:bodyPr wrap="square" rtlCol="0">
            <a:spAutoFit/>
          </a:bodyPr>
          <a:lstStyle/>
          <a:p>
            <a:r>
              <a:rPr kumimoji="1" lang="ja-JP" altLang="en-US" sz="1000" dirty="0" smtClean="0"/>
              <a:t>（</a:t>
            </a:r>
            <a:r>
              <a:rPr lang="en-US" altLang="ja-JP" sz="1000" dirty="0"/>
              <a:t>5</a:t>
            </a:r>
            <a:r>
              <a:rPr kumimoji="1" lang="ja-JP" altLang="en-US" sz="1000" dirty="0" smtClean="0"/>
              <a:t>日間）</a:t>
            </a:r>
            <a:endParaRPr kumimoji="1" lang="ja-JP" altLang="en-US" sz="1000" dirty="0"/>
          </a:p>
        </p:txBody>
      </p:sp>
      <p:sp>
        <p:nvSpPr>
          <p:cNvPr id="19" name="テキスト ボックス 18"/>
          <p:cNvSpPr txBox="1"/>
          <p:nvPr/>
        </p:nvSpPr>
        <p:spPr>
          <a:xfrm rot="18867819">
            <a:off x="11058020" y="5635405"/>
            <a:ext cx="1561514" cy="246221"/>
          </a:xfrm>
          <a:prstGeom prst="rect">
            <a:avLst/>
          </a:prstGeom>
          <a:noFill/>
        </p:spPr>
        <p:txBody>
          <a:bodyPr wrap="square" rtlCol="0">
            <a:spAutoFit/>
          </a:bodyPr>
          <a:lstStyle/>
          <a:p>
            <a:r>
              <a:rPr kumimoji="1" lang="ja-JP" altLang="en-US" sz="1000" dirty="0" smtClean="0"/>
              <a:t>（</a:t>
            </a:r>
            <a:r>
              <a:rPr lang="en-US" altLang="ja-JP" sz="1000" dirty="0"/>
              <a:t>5</a:t>
            </a:r>
            <a:r>
              <a:rPr kumimoji="1" lang="ja-JP" altLang="en-US" sz="1000" dirty="0" smtClean="0"/>
              <a:t>日間）</a:t>
            </a:r>
            <a:endParaRPr kumimoji="1" lang="ja-JP" altLang="en-US" sz="1000" dirty="0"/>
          </a:p>
        </p:txBody>
      </p:sp>
      <p:pic>
        <p:nvPicPr>
          <p:cNvPr id="3" name="図 2"/>
          <p:cNvPicPr>
            <a:picLocks noChangeAspect="1"/>
          </p:cNvPicPr>
          <p:nvPr/>
        </p:nvPicPr>
        <p:blipFill>
          <a:blip r:embed="rId3"/>
          <a:stretch>
            <a:fillRect/>
          </a:stretch>
        </p:blipFill>
        <p:spPr>
          <a:xfrm>
            <a:off x="70340" y="1101002"/>
            <a:ext cx="5742930" cy="5742930"/>
          </a:xfrm>
          <a:prstGeom prst="rect">
            <a:avLst/>
          </a:prstGeom>
        </p:spPr>
      </p:pic>
    </p:spTree>
    <p:extLst>
      <p:ext uri="{BB962C8B-B14F-4D97-AF65-F5344CB8AC3E}">
        <p14:creationId xmlns:p14="http://schemas.microsoft.com/office/powerpoint/2010/main" val="2231282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UD デジタル 教科書体 NK-B" panose="02020700000000000000" pitchFamily="18" charset="-128"/>
                <a:ea typeface="UD デジタル 教科書体 NK-B" panose="02020700000000000000" pitchFamily="18" charset="-128"/>
              </a:rPr>
              <a:t>　　　　　　　　　　　　　　</a:t>
            </a: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感染経路の状況（大阪市内外）</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26</a:t>
            </a:fld>
            <a:endParaRPr kumimoji="1" lang="ja-JP" altLang="en-US" dirty="0"/>
          </a:p>
        </p:txBody>
      </p:sp>
      <p:sp>
        <p:nvSpPr>
          <p:cNvPr id="16" name="テキスト ボックス 15"/>
          <p:cNvSpPr txBox="1"/>
          <p:nvPr/>
        </p:nvSpPr>
        <p:spPr>
          <a:xfrm>
            <a:off x="5478145" y="4050127"/>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486739" y="2171882"/>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12" name="テキスト ボックス 11"/>
          <p:cNvSpPr txBox="1"/>
          <p:nvPr/>
        </p:nvSpPr>
        <p:spPr>
          <a:xfrm>
            <a:off x="11419438" y="4289280"/>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8" name="テキスト ボックス 17"/>
          <p:cNvSpPr txBox="1"/>
          <p:nvPr/>
        </p:nvSpPr>
        <p:spPr>
          <a:xfrm>
            <a:off x="11433506" y="2537645"/>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9" name="正方形/長方形 18">
            <a:extLst>
              <a:ext uri="{FF2B5EF4-FFF2-40B4-BE49-F238E27FC236}">
                <a16:creationId xmlns:a16="http://schemas.microsoft.com/office/drawing/2014/main" id="{FC024533-669C-48B1-82E7-C27042384F7F}"/>
              </a:ext>
            </a:extLst>
          </p:cNvPr>
          <p:cNvSpPr/>
          <p:nvPr/>
        </p:nvSpPr>
        <p:spPr>
          <a:xfrm>
            <a:off x="0" y="565388"/>
            <a:ext cx="12192000" cy="5211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市内居住者の感染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経路不明割合</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は、約６割。市外居住者は減少傾向にあり、約５割。</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0" name="正方形/長方形 19"/>
          <p:cNvSpPr/>
          <p:nvPr/>
        </p:nvSpPr>
        <p:spPr>
          <a:xfrm>
            <a:off x="6352179" y="1113835"/>
            <a:ext cx="5839821" cy="338554"/>
          </a:xfrm>
          <a:prstGeom prst="rect">
            <a:avLst/>
          </a:prstGeom>
        </p:spPr>
        <p:txBody>
          <a:bodyPr wrap="square">
            <a:spAutoFit/>
          </a:bodyPr>
          <a:lstStyle/>
          <a:p>
            <a:r>
              <a:rPr lang="ja-JP" altLang="en-US" sz="1600" dirty="0"/>
              <a:t>（ </a:t>
            </a:r>
            <a:r>
              <a:rPr lang="en-US" altLang="ja-JP" sz="1600" dirty="0" smtClean="0"/>
              <a:t>12</a:t>
            </a:r>
            <a:r>
              <a:rPr lang="ja-JP" altLang="en-US" sz="1600" dirty="0" smtClean="0"/>
              <a:t>月</a:t>
            </a:r>
            <a:r>
              <a:rPr lang="ja-JP" altLang="en-US" sz="1600" dirty="0"/>
              <a:t>３</a:t>
            </a:r>
            <a:r>
              <a:rPr lang="ja-JP" altLang="en-US" sz="1600" dirty="0" smtClean="0"/>
              <a:t>日以降５月</a:t>
            </a:r>
            <a:r>
              <a:rPr lang="en-US" altLang="ja-JP" sz="1600" dirty="0" smtClean="0"/>
              <a:t>24</a:t>
            </a:r>
            <a:r>
              <a:rPr lang="ja-JP" altLang="en-US" sz="1600" dirty="0" smtClean="0"/>
              <a:t>日</a:t>
            </a:r>
            <a:r>
              <a:rPr lang="ja-JP" altLang="en-US" sz="1600" dirty="0"/>
              <a:t>までに判明</a:t>
            </a:r>
            <a:r>
              <a:rPr lang="ja-JP" altLang="en-US" sz="1600" dirty="0" smtClean="0"/>
              <a:t>した</a:t>
            </a:r>
            <a:r>
              <a:rPr lang="en-US" altLang="ja-JP" sz="1600" dirty="0" smtClean="0"/>
              <a:t>76,928</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45369" y="1282303"/>
            <a:ext cx="5657578" cy="5535648"/>
          </a:xfrm>
          <a:prstGeom prst="rect">
            <a:avLst/>
          </a:prstGeom>
        </p:spPr>
      </p:pic>
      <p:pic>
        <p:nvPicPr>
          <p:cNvPr id="4" name="図 3"/>
          <p:cNvPicPr>
            <a:picLocks noChangeAspect="1"/>
          </p:cNvPicPr>
          <p:nvPr/>
        </p:nvPicPr>
        <p:blipFill>
          <a:blip r:embed="rId3"/>
          <a:stretch>
            <a:fillRect/>
          </a:stretch>
        </p:blipFill>
        <p:spPr>
          <a:xfrm>
            <a:off x="5997130" y="1282303"/>
            <a:ext cx="5669771" cy="5535648"/>
          </a:xfrm>
          <a:prstGeom prst="rect">
            <a:avLst/>
          </a:prstGeom>
        </p:spPr>
      </p:pic>
    </p:spTree>
    <p:extLst>
      <p:ext uri="{BB962C8B-B14F-4D97-AF65-F5344CB8AC3E}">
        <p14:creationId xmlns:p14="http://schemas.microsoft.com/office/powerpoint/2010/main" val="1849511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感染経路（第四波）</a:t>
            </a:r>
            <a:endParaRPr lang="en-US" altLang="ja-JP" sz="24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27</a:t>
            </a:fld>
            <a:endParaRPr kumimoji="1" lang="ja-JP" altLang="en-US" dirty="0"/>
          </a:p>
        </p:txBody>
      </p:sp>
      <p:sp>
        <p:nvSpPr>
          <p:cNvPr id="6" name="正方形/長方形 5"/>
          <p:cNvSpPr/>
          <p:nvPr/>
        </p:nvSpPr>
        <p:spPr>
          <a:xfrm>
            <a:off x="6652841" y="622681"/>
            <a:ext cx="5607625" cy="338554"/>
          </a:xfrm>
          <a:prstGeom prst="rect">
            <a:avLst/>
          </a:prstGeom>
        </p:spPr>
        <p:txBody>
          <a:bodyPr wrap="none">
            <a:spAutoFit/>
          </a:bodyPr>
          <a:lstStyle/>
          <a:p>
            <a:r>
              <a:rPr lang="ja-JP" altLang="en-US" sz="1600" dirty="0"/>
              <a:t>（ </a:t>
            </a:r>
            <a:r>
              <a:rPr lang="en-US" altLang="ja-JP" sz="1600" dirty="0"/>
              <a:t>3</a:t>
            </a:r>
            <a:r>
              <a:rPr lang="ja-JP" altLang="en-US" sz="1600" dirty="0" smtClean="0"/>
              <a:t>月</a:t>
            </a:r>
            <a:r>
              <a:rPr lang="en-US" altLang="ja-JP" sz="1600" dirty="0"/>
              <a:t>1</a:t>
            </a:r>
            <a:r>
              <a:rPr lang="ja-JP" altLang="en-US" sz="1600" dirty="0" smtClean="0"/>
              <a:t>日以降５月</a:t>
            </a:r>
            <a:r>
              <a:rPr lang="en-US" altLang="ja-JP" sz="1600" dirty="0" smtClean="0"/>
              <a:t>24</a:t>
            </a:r>
            <a:r>
              <a:rPr lang="ja-JP" altLang="en-US" sz="1600" dirty="0" smtClean="0"/>
              <a:t>日</a:t>
            </a:r>
            <a:r>
              <a:rPr lang="ja-JP" altLang="en-US" sz="1600" dirty="0"/>
              <a:t>までに判明</a:t>
            </a:r>
            <a:r>
              <a:rPr lang="ja-JP" altLang="en-US" sz="1600" dirty="0" smtClean="0"/>
              <a:t>した</a:t>
            </a:r>
            <a:r>
              <a:rPr lang="en-US" altLang="ja-JP" sz="1600" dirty="0" smtClean="0"/>
              <a:t>50,718</a:t>
            </a:r>
            <a:r>
              <a:rPr lang="ja-JP" altLang="en-US" sz="1600" dirty="0" smtClean="0"/>
              <a:t>事例</a:t>
            </a:r>
            <a:r>
              <a:rPr lang="ja-JP" altLang="en-US" sz="1600" dirty="0"/>
              <a:t>の状況）</a:t>
            </a:r>
          </a:p>
        </p:txBody>
      </p:sp>
      <p:graphicFrame>
        <p:nvGraphicFramePr>
          <p:cNvPr id="9" name="表 8"/>
          <p:cNvGraphicFramePr>
            <a:graphicFrameLocks noGrp="1"/>
          </p:cNvGraphicFramePr>
          <p:nvPr>
            <p:extLst/>
          </p:nvPr>
        </p:nvGraphicFramePr>
        <p:xfrm>
          <a:off x="6446604" y="3919698"/>
          <a:ext cx="5745396" cy="2485200"/>
        </p:xfrm>
        <a:graphic>
          <a:graphicData uri="http://schemas.openxmlformats.org/drawingml/2006/table">
            <a:tbl>
              <a:tblPr firstRow="1" bandRow="1">
                <a:tableStyleId>{F5AB1C69-6EDB-4FF4-983F-18BD219EF322}</a:tableStyleId>
              </a:tblPr>
              <a:tblGrid>
                <a:gridCol w="812325">
                  <a:extLst>
                    <a:ext uri="{9D8B030D-6E8A-4147-A177-3AD203B41FA5}">
                      <a16:colId xmlns:a16="http://schemas.microsoft.com/office/drawing/2014/main" val="2210063772"/>
                    </a:ext>
                  </a:extLst>
                </a:gridCol>
                <a:gridCol w="556497">
                  <a:extLst>
                    <a:ext uri="{9D8B030D-6E8A-4147-A177-3AD203B41FA5}">
                      <a16:colId xmlns:a16="http://schemas.microsoft.com/office/drawing/2014/main" val="749325653"/>
                    </a:ext>
                  </a:extLst>
                </a:gridCol>
                <a:gridCol w="737731">
                  <a:extLst>
                    <a:ext uri="{9D8B030D-6E8A-4147-A177-3AD203B41FA5}">
                      <a16:colId xmlns:a16="http://schemas.microsoft.com/office/drawing/2014/main" val="2508332398"/>
                    </a:ext>
                  </a:extLst>
                </a:gridCol>
                <a:gridCol w="633046">
                  <a:extLst>
                    <a:ext uri="{9D8B030D-6E8A-4147-A177-3AD203B41FA5}">
                      <a16:colId xmlns:a16="http://schemas.microsoft.com/office/drawing/2014/main" val="3497716960"/>
                    </a:ext>
                  </a:extLst>
                </a:gridCol>
                <a:gridCol w="717452">
                  <a:extLst>
                    <a:ext uri="{9D8B030D-6E8A-4147-A177-3AD203B41FA5}">
                      <a16:colId xmlns:a16="http://schemas.microsoft.com/office/drawing/2014/main" val="4276844383"/>
                    </a:ext>
                  </a:extLst>
                </a:gridCol>
                <a:gridCol w="829487">
                  <a:extLst>
                    <a:ext uri="{9D8B030D-6E8A-4147-A177-3AD203B41FA5}">
                      <a16:colId xmlns:a16="http://schemas.microsoft.com/office/drawing/2014/main" val="3785991925"/>
                    </a:ext>
                  </a:extLst>
                </a:gridCol>
                <a:gridCol w="729429">
                  <a:extLst>
                    <a:ext uri="{9D8B030D-6E8A-4147-A177-3AD203B41FA5}">
                      <a16:colId xmlns:a16="http://schemas.microsoft.com/office/drawing/2014/main" val="163493318"/>
                    </a:ext>
                  </a:extLst>
                </a:gridCol>
                <a:gridCol w="729429">
                  <a:extLst>
                    <a:ext uri="{9D8B030D-6E8A-4147-A177-3AD203B41FA5}">
                      <a16:colId xmlns:a16="http://schemas.microsoft.com/office/drawing/2014/main" val="765642194"/>
                    </a:ext>
                  </a:extLst>
                </a:gridCol>
              </a:tblGrid>
              <a:tr h="575210">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rPr>
                        <a:t>時点</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施設</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関連</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学校</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関連</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飲食店</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その他</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濃厚接触者</a:t>
                      </a:r>
                      <a:r>
                        <a:rPr kumimoji="1" lang="en-US" altLang="ja-JP" sz="900" b="0" dirty="0" smtClean="0">
                          <a:solidFill>
                            <a:schemeClr val="tx1"/>
                          </a:solidFill>
                          <a:latin typeface="Meiryo UI" panose="020B0604030504040204" pitchFamily="50" charset="-128"/>
                          <a:ea typeface="Meiryo UI" panose="020B0604030504040204" pitchFamily="50" charset="-128"/>
                        </a:rPr>
                        <a:t>(</a:t>
                      </a:r>
                      <a:r>
                        <a:rPr kumimoji="1" lang="ja-JP" altLang="en-US" sz="900" b="0" dirty="0" smtClean="0">
                          <a:solidFill>
                            <a:schemeClr val="tx1"/>
                          </a:solidFill>
                          <a:latin typeface="Meiryo UI" panose="020B0604030504040204" pitchFamily="50" charset="-128"/>
                          <a:ea typeface="Meiryo UI" panose="020B0604030504040204" pitchFamily="50" charset="-128"/>
                        </a:rPr>
                        <a:t>家庭内感染</a:t>
                      </a:r>
                      <a:r>
                        <a:rPr kumimoji="1" lang="en-US" altLang="ja-JP" sz="900" b="0" dirty="0" smtClean="0">
                          <a:solidFill>
                            <a:schemeClr val="tx1"/>
                          </a:solidFill>
                          <a:latin typeface="Meiryo UI" panose="020B0604030504040204" pitchFamily="50" charset="-128"/>
                          <a:ea typeface="Meiryo UI" panose="020B0604030504040204" pitchFamily="50" charset="-128"/>
                        </a:rPr>
                        <a:t>)</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濃厚</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接触者</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リンク</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不明</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557989280"/>
                  </a:ext>
                </a:extLst>
              </a:tr>
              <a:tr h="4493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第二波</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7.7%</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18.6%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60.0%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283302412"/>
                  </a:ext>
                </a:extLst>
              </a:tr>
              <a:tr h="4493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第三波</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13.0%</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16.7%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52.7%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703794646"/>
                  </a:ext>
                </a:extLst>
              </a:tr>
              <a:tr h="449338">
                <a:tc>
                  <a:txBody>
                    <a:bodyPr/>
                    <a:lstStyle/>
                    <a:p>
                      <a:r>
                        <a:rPr kumimoji="1" lang="ja-JP" altLang="en-US" sz="900" smtClean="0">
                          <a:solidFill>
                            <a:schemeClr val="tx1"/>
                          </a:solidFill>
                          <a:latin typeface="Meiryo UI" panose="020B0604030504040204" pitchFamily="50" charset="-128"/>
                          <a:ea typeface="Meiryo UI" panose="020B0604030504040204" pitchFamily="50" charset="-128"/>
                        </a:rPr>
                        <a:t>（参考）第四波</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ja-JP" altLang="en-US" sz="700" dirty="0" smtClean="0">
                          <a:solidFill>
                            <a:schemeClr val="tx1"/>
                          </a:solidFill>
                          <a:latin typeface="Meiryo UI" panose="020B0604030504040204" pitchFamily="50" charset="-128"/>
                          <a:ea typeface="Meiryo UI" panose="020B0604030504040204" pitchFamily="50" charset="-128"/>
                        </a:rPr>
                        <a:t>（</a:t>
                      </a:r>
                      <a:r>
                        <a:rPr kumimoji="1" lang="en-US" altLang="ja-JP" sz="700" dirty="0" smtClean="0">
                          <a:solidFill>
                            <a:schemeClr val="tx1"/>
                          </a:solidFill>
                          <a:latin typeface="Meiryo UI" panose="020B0604030504040204" pitchFamily="50" charset="-128"/>
                          <a:ea typeface="Meiryo UI" panose="020B0604030504040204" pitchFamily="50" charset="-128"/>
                        </a:rPr>
                        <a:t>3/1~</a:t>
                      </a:r>
                    </a:p>
                    <a:p>
                      <a:r>
                        <a:rPr kumimoji="1" lang="ja-JP" altLang="en-US" sz="700" dirty="0" smtClean="0">
                          <a:solidFill>
                            <a:schemeClr val="tx1"/>
                          </a:solidFill>
                          <a:latin typeface="Meiryo UI" panose="020B0604030504040204" pitchFamily="50" charset="-128"/>
                          <a:ea typeface="Meiryo UI" panose="020B0604030504040204" pitchFamily="50" charset="-128"/>
                        </a:rPr>
                        <a:t>　　　３</a:t>
                      </a:r>
                      <a:r>
                        <a:rPr kumimoji="1" lang="en-US" altLang="ja-JP" sz="700" dirty="0" smtClean="0">
                          <a:solidFill>
                            <a:schemeClr val="tx1"/>
                          </a:solidFill>
                          <a:latin typeface="Meiryo UI" panose="020B0604030504040204" pitchFamily="50" charset="-128"/>
                          <a:ea typeface="Meiryo UI" panose="020B0604030504040204" pitchFamily="50" charset="-128"/>
                        </a:rPr>
                        <a:t>/31</a:t>
                      </a:r>
                      <a:r>
                        <a:rPr kumimoji="1" lang="ja-JP" altLang="en-US" sz="700" dirty="0" smtClean="0">
                          <a:solidFill>
                            <a:schemeClr val="tx1"/>
                          </a:solidFill>
                          <a:latin typeface="Meiryo UI" panose="020B0604030504040204" pitchFamily="50" charset="-128"/>
                          <a:ea typeface="Meiryo UI" panose="020B0604030504040204" pitchFamily="50" charset="-128"/>
                        </a:rPr>
                        <a:t>）</a:t>
                      </a:r>
                      <a:endParaRPr kumimoji="1" lang="en-US" altLang="ja-JP" sz="700" dirty="0" smtClean="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9.2</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0.8</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0.4</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1.9</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18.3</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12.8</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56.5</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1538614787"/>
                  </a:ext>
                </a:extLst>
              </a:tr>
              <a:tr h="4493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第四波　</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ja-JP" altLang="en-US" sz="700" dirty="0" smtClean="0">
                          <a:solidFill>
                            <a:schemeClr val="tx1"/>
                          </a:solidFill>
                          <a:latin typeface="Meiryo UI" panose="020B0604030504040204" pitchFamily="50" charset="-128"/>
                          <a:ea typeface="Meiryo UI" panose="020B0604030504040204" pitchFamily="50" charset="-128"/>
                        </a:rPr>
                        <a:t>（</a:t>
                      </a:r>
                      <a:r>
                        <a:rPr kumimoji="1" lang="en-US" altLang="ja-JP" sz="700" dirty="0" smtClean="0">
                          <a:solidFill>
                            <a:schemeClr val="tx1"/>
                          </a:solidFill>
                          <a:latin typeface="Meiryo UI" panose="020B0604030504040204" pitchFamily="50" charset="-128"/>
                          <a:ea typeface="Meiryo UI" panose="020B0604030504040204" pitchFamily="50" charset="-128"/>
                        </a:rPr>
                        <a:t>3/1~5/24</a:t>
                      </a:r>
                      <a:r>
                        <a:rPr kumimoji="1" lang="ja-JP" altLang="en-US" sz="700" dirty="0" smtClean="0">
                          <a:solidFill>
                            <a:schemeClr val="tx1"/>
                          </a:solidFill>
                          <a:latin typeface="Meiryo UI" panose="020B0604030504040204" pitchFamily="50" charset="-128"/>
                          <a:ea typeface="Meiryo UI" panose="020B0604030504040204" pitchFamily="50" charset="-128"/>
                        </a:rPr>
                        <a:t>）</a:t>
                      </a:r>
                      <a:endParaRPr kumimoji="1" lang="en-US" altLang="ja-JP" sz="700" dirty="0" smtClean="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5.6</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0.4</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0.0</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1.0</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16.3</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17.1</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59.6</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 name="テキスト ボックス 2"/>
          <p:cNvSpPr txBox="1"/>
          <p:nvPr/>
        </p:nvSpPr>
        <p:spPr>
          <a:xfrm>
            <a:off x="6492921" y="3536886"/>
            <a:ext cx="2963732" cy="338554"/>
          </a:xfrm>
          <a:prstGeom prst="rect">
            <a:avLst/>
          </a:prstGeom>
          <a:noFill/>
        </p:spPr>
        <p:txBody>
          <a:bodyPr wrap="square" rtlCol="0">
            <a:spAutoFit/>
          </a:bodyPr>
          <a:lstStyle/>
          <a:p>
            <a:r>
              <a:rPr kumimoji="1" lang="ja-JP" altLang="en-US" sz="1600" dirty="0" smtClean="0"/>
              <a:t>＜全年代感染経路＞</a:t>
            </a:r>
            <a:endParaRPr kumimoji="1" lang="ja-JP" altLang="en-US" sz="1600" dirty="0"/>
          </a:p>
        </p:txBody>
      </p:sp>
      <p:pic>
        <p:nvPicPr>
          <p:cNvPr id="4" name="図 3"/>
          <p:cNvPicPr>
            <a:picLocks noChangeAspect="1"/>
          </p:cNvPicPr>
          <p:nvPr/>
        </p:nvPicPr>
        <p:blipFill>
          <a:blip r:embed="rId3"/>
          <a:stretch>
            <a:fillRect/>
          </a:stretch>
        </p:blipFill>
        <p:spPr>
          <a:xfrm>
            <a:off x="51999" y="575595"/>
            <a:ext cx="6394605" cy="6261135"/>
          </a:xfrm>
          <a:prstGeom prst="rect">
            <a:avLst/>
          </a:prstGeom>
        </p:spPr>
      </p:pic>
      <p:pic>
        <p:nvPicPr>
          <p:cNvPr id="7" name="図 6"/>
          <p:cNvPicPr>
            <a:picLocks noChangeAspect="1"/>
          </p:cNvPicPr>
          <p:nvPr/>
        </p:nvPicPr>
        <p:blipFill>
          <a:blip r:embed="rId4"/>
          <a:stretch>
            <a:fillRect/>
          </a:stretch>
        </p:blipFill>
        <p:spPr>
          <a:xfrm>
            <a:off x="7051393" y="848304"/>
            <a:ext cx="4535817" cy="2859272"/>
          </a:xfrm>
          <a:prstGeom prst="rect">
            <a:avLst/>
          </a:prstGeom>
        </p:spPr>
      </p:pic>
    </p:spTree>
    <p:extLst>
      <p:ext uri="{BB962C8B-B14F-4D97-AF65-F5344CB8AC3E}">
        <p14:creationId xmlns:p14="http://schemas.microsoft.com/office/powerpoint/2010/main" val="842046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smtClean="0"/>
              <a:t>５　感染エピソード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28</a:t>
            </a:fld>
            <a:endParaRPr kumimoji="1" lang="ja-JP" altLang="en-US"/>
          </a:p>
        </p:txBody>
      </p:sp>
    </p:spTree>
    <p:extLst>
      <p:ext uri="{BB962C8B-B14F-4D97-AF65-F5344CB8AC3E}">
        <p14:creationId xmlns:p14="http://schemas.microsoft.com/office/powerpoint/2010/main" val="1016845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29</a:t>
            </a:fld>
            <a:endParaRPr kumimoji="1" lang="ja-JP" altLang="en-US" dirty="0"/>
          </a:p>
        </p:txBody>
      </p:sp>
      <p:sp>
        <p:nvSpPr>
          <p:cNvPr id="15" name="正方形/長方形 14"/>
          <p:cNvSpPr/>
          <p:nvPr/>
        </p:nvSpPr>
        <p:spPr>
          <a:xfrm>
            <a:off x="6334306" y="1019379"/>
            <a:ext cx="5652509" cy="338554"/>
          </a:xfrm>
          <a:prstGeom prst="rect">
            <a:avLst/>
          </a:prstGeom>
        </p:spPr>
        <p:txBody>
          <a:bodyPr wrap="none">
            <a:spAutoFit/>
          </a:bodyPr>
          <a:lstStyle/>
          <a:p>
            <a:r>
              <a:rPr lang="ja-JP" altLang="en-US" sz="1600" dirty="0"/>
              <a:t>（ </a:t>
            </a:r>
            <a:r>
              <a:rPr lang="en-US" altLang="ja-JP" sz="1600" dirty="0" smtClean="0"/>
              <a:t>12</a:t>
            </a:r>
            <a:r>
              <a:rPr lang="ja-JP" altLang="en-US" sz="1600" dirty="0" smtClean="0"/>
              <a:t>月</a:t>
            </a:r>
            <a:r>
              <a:rPr lang="en-US" altLang="ja-JP" sz="1600" dirty="0"/>
              <a:t>3</a:t>
            </a:r>
            <a:r>
              <a:rPr lang="ja-JP" altLang="en-US" sz="1600" dirty="0" smtClean="0"/>
              <a:t>日以降</a:t>
            </a:r>
            <a:r>
              <a:rPr lang="en-US" altLang="ja-JP" sz="1600" dirty="0" smtClean="0"/>
              <a:t>5</a:t>
            </a:r>
            <a:r>
              <a:rPr lang="ja-JP" altLang="en-US" sz="1600" dirty="0" smtClean="0"/>
              <a:t>月</a:t>
            </a:r>
            <a:r>
              <a:rPr lang="en-US" altLang="ja-JP" sz="1600" dirty="0"/>
              <a:t>19</a:t>
            </a:r>
            <a:r>
              <a:rPr lang="ja-JP" altLang="en-US" sz="1600" dirty="0" smtClean="0"/>
              <a:t>日までに</a:t>
            </a:r>
            <a:r>
              <a:rPr lang="ja-JP" altLang="en-US" sz="1600" dirty="0"/>
              <a:t>判明</a:t>
            </a:r>
            <a:r>
              <a:rPr lang="ja-JP" altLang="en-US" sz="1600" dirty="0" smtClean="0"/>
              <a:t>した</a:t>
            </a:r>
            <a:r>
              <a:rPr lang="en-US" altLang="ja-JP" sz="1600" dirty="0" smtClean="0"/>
              <a:t>75,116</a:t>
            </a:r>
            <a:r>
              <a:rPr lang="ja-JP" altLang="en-US" sz="1600" dirty="0" smtClean="0"/>
              <a:t>事例の</a:t>
            </a:r>
            <a:r>
              <a:rPr lang="ja-JP" altLang="en-US" sz="1600" dirty="0"/>
              <a:t>状況）</a:t>
            </a:r>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1434"/>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夜の街の関係者及び滞在者の人数</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は減少が</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続いているが、第三波緊急事態措置期間中ほどには減少していない。</a:t>
            </a:r>
          </a:p>
        </p:txBody>
      </p:sp>
      <p:sp>
        <p:nvSpPr>
          <p:cNvPr id="10" name="正方形/長方形 9"/>
          <p:cNvSpPr/>
          <p:nvPr/>
        </p:nvSpPr>
        <p:spPr>
          <a:xfrm>
            <a:off x="9151168" y="6531503"/>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pic>
        <p:nvPicPr>
          <p:cNvPr id="3" name="図 2"/>
          <p:cNvPicPr>
            <a:picLocks noChangeAspect="1"/>
          </p:cNvPicPr>
          <p:nvPr/>
        </p:nvPicPr>
        <p:blipFill>
          <a:blip r:embed="rId3"/>
          <a:stretch>
            <a:fillRect/>
          </a:stretch>
        </p:blipFill>
        <p:spPr>
          <a:xfrm>
            <a:off x="109409" y="1357933"/>
            <a:ext cx="5877053" cy="5389331"/>
          </a:xfrm>
          <a:prstGeom prst="rect">
            <a:avLst/>
          </a:prstGeom>
        </p:spPr>
      </p:pic>
      <p:pic>
        <p:nvPicPr>
          <p:cNvPr id="4" name="図 3"/>
          <p:cNvPicPr>
            <a:picLocks noChangeAspect="1"/>
          </p:cNvPicPr>
          <p:nvPr/>
        </p:nvPicPr>
        <p:blipFill>
          <a:blip r:embed="rId4"/>
          <a:stretch>
            <a:fillRect/>
          </a:stretch>
        </p:blipFill>
        <p:spPr>
          <a:xfrm>
            <a:off x="6096000" y="1343603"/>
            <a:ext cx="5877053" cy="5401524"/>
          </a:xfrm>
          <a:prstGeom prst="rect">
            <a:avLst/>
          </a:prstGeom>
        </p:spPr>
      </p:pic>
    </p:spTree>
    <p:extLst>
      <p:ext uri="{BB962C8B-B14F-4D97-AF65-F5344CB8AC3E}">
        <p14:creationId xmlns:p14="http://schemas.microsoft.com/office/powerpoint/2010/main" val="2303454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06161" y="718943"/>
            <a:ext cx="11979678" cy="3450635"/>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400" b="1" dirty="0">
                <a:latin typeface="UD デジタル 教科書体 NK-B" panose="02020700000000000000" pitchFamily="18" charset="-128"/>
                <a:ea typeface="UD デジタル 教科書体 NK-B" panose="02020700000000000000" pitchFamily="18" charset="-128"/>
              </a:rPr>
              <a:t>の</a:t>
            </a:r>
            <a:r>
              <a:rPr kumimoji="1" lang="ja-JP" altLang="en-US" sz="24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355573" y="6359894"/>
            <a:ext cx="2743200" cy="365125"/>
          </a:xfrm>
        </p:spPr>
        <p:txBody>
          <a:bodyPr/>
          <a:lstStyle/>
          <a:p>
            <a:fld id="{0B62D5CB-8769-475A-9BC8-A2F17E2F558B}" type="slidenum">
              <a:rPr kumimoji="1" lang="ja-JP" altLang="en-US" smtClean="0"/>
              <a:t>3</a:t>
            </a:fld>
            <a:endParaRPr kumimoji="1" lang="ja-JP" altLang="en-US" dirty="0"/>
          </a:p>
        </p:txBody>
      </p:sp>
      <p:sp>
        <p:nvSpPr>
          <p:cNvPr id="25" name="テキスト ボックス 1"/>
          <p:cNvSpPr txBox="1"/>
          <p:nvPr/>
        </p:nvSpPr>
        <p:spPr>
          <a:xfrm>
            <a:off x="1513844" y="4013646"/>
            <a:ext cx="61847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日～２月</a:t>
            </a:r>
            <a:r>
              <a:rPr kumimoji="1"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緊急事態措置</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レッドステージ（非常事態）２移行</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府民</a:t>
            </a:r>
            <a:r>
              <a:rPr lang="ja-JP" altLang="en-US" sz="800" dirty="0">
                <a:solidFill>
                  <a:prstClr val="black"/>
                </a:solidFill>
                <a:latin typeface="Meiryo UI" panose="020B0604030504040204" pitchFamily="50" charset="-128"/>
                <a:ea typeface="Meiryo UI" panose="020B0604030504040204" pitchFamily="50" charset="-128"/>
              </a:rPr>
              <a:t>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6" name="テキスト ボックス 1"/>
          <p:cNvSpPr txBox="1"/>
          <p:nvPr/>
        </p:nvSpPr>
        <p:spPr>
          <a:xfrm>
            <a:off x="1093324" y="4048188"/>
            <a:ext cx="384243"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９</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緊急事態宣言発出要請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3" name="テキスト ボックス 1"/>
          <p:cNvSpPr txBox="1"/>
          <p:nvPr/>
        </p:nvSpPr>
        <p:spPr>
          <a:xfrm>
            <a:off x="4848545" y="4068041"/>
            <a:ext cx="11634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緊急事態宣言解除</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黄信号点灯（医療非常事態宣言解除）</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４人以下でのマスク会食の徹底</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歓送迎会・謝恩会・宴会伴う花見の自粛要請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府民へ</a:t>
            </a:r>
            <a:r>
              <a:rPr lang="ja-JP" altLang="en-US" sz="800" dirty="0">
                <a:solidFill>
                  <a:prstClr val="black"/>
                </a:solidFill>
                <a:latin typeface="Meiryo UI" panose="020B0604030504040204" pitchFamily="50" charset="-128"/>
                <a:ea typeface="Meiryo UI" panose="020B0604030504040204" pitchFamily="50" charset="-128"/>
              </a:rPr>
              <a:t>の</a:t>
            </a:r>
            <a:r>
              <a:rPr lang="ja-JP" altLang="en-US" sz="800" dirty="0" smtClean="0">
                <a:solidFill>
                  <a:prstClr val="black"/>
                </a:solidFill>
                <a:latin typeface="Meiryo UI" panose="020B0604030504040204" pitchFamily="50" charset="-128"/>
                <a:ea typeface="Meiryo UI" panose="020B0604030504040204" pitchFamily="50" charset="-128"/>
              </a:rPr>
              <a:t>不要不急の外出自粛要請（～</a:t>
            </a:r>
            <a:r>
              <a:rPr lang="en-US" altLang="ja-JP" sz="800" dirty="0" smtClean="0">
                <a:solidFill>
                  <a:prstClr val="black"/>
                </a:solidFill>
                <a:latin typeface="Meiryo UI" panose="020B0604030504040204" pitchFamily="50" charset="-128"/>
                <a:ea typeface="Meiryo UI" panose="020B0604030504040204" pitchFamily="50" charset="-128"/>
              </a:rPr>
              <a:t>21</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首都圏への往来自粛要請（</a:t>
            </a:r>
            <a:r>
              <a:rPr lang="en-US" altLang="ja-JP" sz="800" dirty="0" smtClean="0">
                <a:solidFill>
                  <a:prstClr val="black"/>
                </a:solidFill>
                <a:latin typeface="Meiryo UI" panose="020B0604030504040204" pitchFamily="50" charset="-128"/>
                <a:ea typeface="Meiryo UI" panose="020B0604030504040204" pitchFamily="50" charset="-128"/>
              </a:rPr>
              <a:t>22</a:t>
            </a:r>
            <a:r>
              <a:rPr lang="ja-JP" altLang="en-US" sz="800" dirty="0" smtClean="0">
                <a:solidFill>
                  <a:prstClr val="black"/>
                </a:solidFill>
                <a:latin typeface="Meiryo UI" panose="020B0604030504040204" pitchFamily="50" charset="-128"/>
                <a:ea typeface="Meiryo UI" panose="020B0604030504040204" pitchFamily="50" charset="-128"/>
              </a:rPr>
              <a:t>日～）等</a:t>
            </a:r>
            <a:endParaRPr lang="en-US" altLang="ja-JP" sz="800" dirty="0" smtClean="0">
              <a:solidFill>
                <a:prstClr val="black"/>
              </a:solidFill>
              <a:latin typeface="Meiryo UI" panose="020B0604030504040204" pitchFamily="50" charset="-128"/>
              <a:ea typeface="Meiryo UI" panose="020B0604030504040204" pitchFamily="50" charset="-128"/>
            </a:endParaRPr>
          </a:p>
          <a:p>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4541169" y="4068041"/>
            <a:ext cx="451695"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２</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緊急事態宣言解除要請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1" name="テキスト ボックス 1"/>
          <p:cNvSpPr txBox="1"/>
          <p:nvPr/>
        </p:nvSpPr>
        <p:spPr>
          <a:xfrm>
            <a:off x="7564928" y="4068041"/>
            <a:ext cx="187972"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31</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まん延防止等重点措置要請</a:t>
            </a:r>
            <a:endParaRPr lang="en-US" altLang="ja-JP" sz="800" dirty="0" smtClean="0">
              <a:latin typeface="Meiryo UI" panose="020B0604030504040204" pitchFamily="50" charset="-128"/>
              <a:ea typeface="Meiryo UI" panose="020B0604030504040204" pitchFamily="50" charset="-128"/>
            </a:endParaRPr>
          </a:p>
        </p:txBody>
      </p:sp>
      <p:sp>
        <p:nvSpPr>
          <p:cNvPr id="32" name="テキスト ボックス 1"/>
          <p:cNvSpPr txBox="1"/>
          <p:nvPr/>
        </p:nvSpPr>
        <p:spPr>
          <a:xfrm>
            <a:off x="7703064" y="4068041"/>
            <a:ext cx="418340"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latin typeface="Meiryo UI" panose="020B0604030504040204" pitchFamily="50" charset="-128"/>
              <a:ea typeface="Meiryo UI" panose="020B0604030504040204" pitchFamily="50" charset="-128"/>
            </a:endParaRPr>
          </a:p>
        </p:txBody>
      </p:sp>
      <p:sp>
        <p:nvSpPr>
          <p:cNvPr id="38" name="テキスト ボックス 1"/>
          <p:cNvSpPr txBox="1"/>
          <p:nvPr/>
        </p:nvSpPr>
        <p:spPr>
          <a:xfrm>
            <a:off x="8048577" y="4060436"/>
            <a:ext cx="5021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a:solidFill>
                  <a:prstClr val="black"/>
                </a:solidFill>
                <a:latin typeface="Meiryo UI" panose="020B0604030504040204" pitchFamily="50" charset="-128"/>
                <a:ea typeface="Meiryo UI" panose="020B0604030504040204" pitchFamily="50" charset="-128"/>
              </a:rPr>
              <a:t>５</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まん延防止等重点措置適用</a:t>
            </a:r>
            <a:endParaRPr lang="en-US" altLang="ja-JP" sz="7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重点措置を講じるべき</a:t>
            </a:r>
            <a:r>
              <a:rPr lang="ja-JP" altLang="en-US" sz="800" dirty="0" smtClean="0">
                <a:latin typeface="Meiryo UI" panose="020B0604030504040204" pitchFamily="50" charset="-128"/>
                <a:ea typeface="Meiryo UI" panose="020B0604030504040204" pitchFamily="50" charset="-128"/>
              </a:rPr>
              <a:t>区域</a:t>
            </a:r>
            <a:r>
              <a:rPr lang="ja-JP" altLang="en-US"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大阪市）</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時短要請</a:t>
            </a:r>
            <a:r>
              <a:rPr lang="en-US" altLang="ja-JP" sz="800" dirty="0" smtClean="0">
                <a:latin typeface="Meiryo UI" panose="020B0604030504040204" pitchFamily="50" charset="-128"/>
                <a:ea typeface="Meiryo UI" panose="020B0604030504040204" pitchFamily="50" charset="-128"/>
              </a:rPr>
              <a:t>20</a:t>
            </a:r>
            <a:r>
              <a:rPr lang="ja-JP" altLang="en-US" sz="800" dirty="0" smtClean="0">
                <a:latin typeface="Meiryo UI" panose="020B0604030504040204" pitchFamily="50" charset="-128"/>
                <a:ea typeface="Meiryo UI" panose="020B0604030504040204" pitchFamily="50" charset="-128"/>
              </a:rPr>
              <a:t>時</a:t>
            </a:r>
            <a:endParaRPr lang="en-US" altLang="ja-JP" sz="800" dirty="0" smtClean="0">
              <a:latin typeface="Meiryo UI" panose="020B0604030504040204" pitchFamily="50" charset="-128"/>
              <a:ea typeface="Meiryo UI" panose="020B0604030504040204" pitchFamily="50" charset="-128"/>
            </a:endParaRPr>
          </a:p>
        </p:txBody>
      </p:sp>
      <p:sp>
        <p:nvSpPr>
          <p:cNvPr id="34" name="テキスト ボックス 1"/>
          <p:cNvSpPr txBox="1"/>
          <p:nvPr/>
        </p:nvSpPr>
        <p:spPr>
          <a:xfrm>
            <a:off x="8267512" y="4068041"/>
            <a:ext cx="5021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７</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赤信号点灯（医療非常事態宣言）</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39" name="テキスト ボックス 1"/>
          <p:cNvSpPr txBox="1"/>
          <p:nvPr/>
        </p:nvSpPr>
        <p:spPr>
          <a:xfrm>
            <a:off x="8645680" y="4055793"/>
            <a:ext cx="502121" cy="2278158"/>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月８日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府</a:t>
            </a:r>
            <a:r>
              <a:rPr lang="ja-JP" altLang="en-US" sz="800" dirty="0">
                <a:latin typeface="Meiryo UI" panose="020B0604030504040204" pitchFamily="50" charset="-128"/>
                <a:ea typeface="Meiryo UI" panose="020B0604030504040204" pitchFamily="50" charset="-128"/>
              </a:rPr>
              <a:t>域</a:t>
            </a:r>
            <a:r>
              <a:rPr lang="ja-JP" altLang="en-US" sz="800" dirty="0" smtClean="0">
                <a:latin typeface="Meiryo UI" panose="020B0604030504040204" pitchFamily="50" charset="-128"/>
                <a:ea typeface="Meiryo UI" panose="020B0604030504040204" pitchFamily="50" charset="-128"/>
              </a:rPr>
              <a:t>における不要不急の外出移動</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自粛</a:t>
            </a:r>
            <a:r>
              <a:rPr lang="ja-JP" altLang="en-US" sz="800" dirty="0">
                <a:latin typeface="Meiryo UI" panose="020B0604030504040204" pitchFamily="50" charset="-128"/>
                <a:ea typeface="Meiryo UI" panose="020B0604030504040204" pitchFamily="50" charset="-128"/>
              </a:rPr>
              <a:t>要請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0" name="テキスト ボックス 1"/>
          <p:cNvSpPr txBox="1"/>
          <p:nvPr/>
        </p:nvSpPr>
        <p:spPr>
          <a:xfrm>
            <a:off x="8893586" y="4055793"/>
            <a:ext cx="502121" cy="2278158"/>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月９日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週末の外出移動自粛要請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35" name="テキスト ボックス 1"/>
          <p:cNvSpPr txBox="1"/>
          <p:nvPr/>
        </p:nvSpPr>
        <p:spPr>
          <a:xfrm>
            <a:off x="9309045" y="4064237"/>
            <a:ext cx="502121" cy="2278158"/>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大学等でのオンライン授業実施や</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学校での部活動休止、テレワーク</a:t>
            </a:r>
            <a:endParaRPr lang="en-US" altLang="ja-JP" sz="800" dirty="0" smtClean="0">
              <a:latin typeface="Meiryo UI" panose="020B0604030504040204" pitchFamily="50" charset="-128"/>
              <a:ea typeface="Meiryo UI" panose="020B0604030504040204" pitchFamily="50" charset="-128"/>
            </a:endParaRPr>
          </a:p>
          <a:p>
            <a:pPr defTabSz="914400"/>
            <a:r>
              <a:rPr lang="en-US" altLang="ja-JP"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徹底等を要請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2" name="テキスト ボックス 1"/>
          <p:cNvSpPr txBox="1"/>
          <p:nvPr/>
        </p:nvSpPr>
        <p:spPr>
          <a:xfrm>
            <a:off x="9704058" y="4064236"/>
            <a:ext cx="313221"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Meiryo UI" panose="020B0604030504040204" pitchFamily="50" charset="-128"/>
                <a:ea typeface="Meiryo UI" panose="020B0604030504040204" pitchFamily="50" charset="-128"/>
              </a:rPr>
              <a:t>４</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20</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緊急事態宣言発出要請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3" name="テキスト ボックス 1"/>
          <p:cNvSpPr txBox="1"/>
          <p:nvPr/>
        </p:nvSpPr>
        <p:spPr>
          <a:xfrm>
            <a:off x="9987201" y="4055793"/>
            <a:ext cx="313221"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Meiryo UI" panose="020B0604030504040204" pitchFamily="50" charset="-128"/>
                <a:ea typeface="Meiryo UI" panose="020B0604030504040204" pitchFamily="50" charset="-128"/>
              </a:rPr>
              <a:t>４</a:t>
            </a:r>
            <a:r>
              <a:rPr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23</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緊急事態宣言発出決定</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5" name="テキスト ボックス 1"/>
          <p:cNvSpPr txBox="1"/>
          <p:nvPr/>
        </p:nvSpPr>
        <p:spPr>
          <a:xfrm>
            <a:off x="10295444" y="4055793"/>
            <a:ext cx="501256"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Meiryo UI" panose="020B0604030504040204" pitchFamily="50" charset="-128"/>
                <a:ea typeface="Meiryo UI" panose="020B0604030504040204" pitchFamily="50" charset="-128"/>
              </a:rPr>
              <a:t>４</a:t>
            </a:r>
            <a:r>
              <a:rPr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緊急事態措置適用（</a:t>
            </a:r>
            <a:r>
              <a:rPr lang="en-US" altLang="ja-JP" sz="800" dirty="0" smtClean="0">
                <a:latin typeface="Meiryo UI" panose="020B0604030504040204" pitchFamily="50" charset="-128"/>
                <a:ea typeface="Meiryo UI" panose="020B0604030504040204" pitchFamily="50" charset="-128"/>
              </a:rPr>
              <a:t>~5/11</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不要不急の外出自粛要請、飲食店・一部</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施設への休業要請等</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22" name="テキスト ボックス 1"/>
          <p:cNvSpPr txBox="1"/>
          <p:nvPr/>
        </p:nvSpPr>
        <p:spPr>
          <a:xfrm>
            <a:off x="10787011" y="4055793"/>
            <a:ext cx="313221"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800" dirty="0" smtClean="0">
                <a:solidFill>
                  <a:prstClr val="black"/>
                </a:solidFill>
                <a:latin typeface="Meiryo UI" panose="020B0604030504040204" pitchFamily="50" charset="-128"/>
                <a:ea typeface="Meiryo UI" panose="020B0604030504040204" pitchFamily="50" charset="-128"/>
              </a:rPr>
              <a:t>5</a:t>
            </a:r>
            <a:r>
              <a:rPr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6</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緊急事態宣言延長要請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28" name="テキスト ボックス 1"/>
          <p:cNvSpPr txBox="1"/>
          <p:nvPr/>
        </p:nvSpPr>
        <p:spPr>
          <a:xfrm>
            <a:off x="10982199" y="4064237"/>
            <a:ext cx="313221"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800" dirty="0" smtClean="0">
                <a:solidFill>
                  <a:prstClr val="black"/>
                </a:solidFill>
                <a:latin typeface="Meiryo UI" panose="020B0604030504040204" pitchFamily="50" charset="-128"/>
                <a:ea typeface="Meiryo UI" panose="020B0604030504040204" pitchFamily="50" charset="-128"/>
              </a:rPr>
              <a:t>5</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7</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緊急事態宣言延長決定（</a:t>
            </a:r>
            <a:r>
              <a:rPr lang="en-US" altLang="ja-JP" sz="800" dirty="0" smtClean="0">
                <a:latin typeface="Meiryo UI" panose="020B0604030504040204" pitchFamily="50" charset="-128"/>
                <a:ea typeface="Meiryo UI" panose="020B0604030504040204" pitchFamily="50" charset="-128"/>
              </a:rPr>
              <a:t>5/12</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5/31</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8829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4893972" y="728126"/>
            <a:ext cx="7487497" cy="338554"/>
          </a:xfrm>
          <a:prstGeom prst="rect">
            <a:avLst/>
          </a:prstGeom>
        </p:spPr>
        <p:txBody>
          <a:bodyPr wrap="square">
            <a:spAutoFit/>
          </a:bodyPr>
          <a:lstStyle/>
          <a:p>
            <a:r>
              <a:rPr lang="ja-JP" altLang="en-US" sz="1600" dirty="0"/>
              <a:t>（ </a:t>
            </a:r>
            <a:r>
              <a:rPr lang="en-US" altLang="ja-JP" sz="1600" dirty="0" smtClean="0"/>
              <a:t>12</a:t>
            </a:r>
            <a:r>
              <a:rPr lang="ja-JP" altLang="en-US" sz="1600" dirty="0" smtClean="0"/>
              <a:t>月</a:t>
            </a:r>
            <a:r>
              <a:rPr lang="en-US" altLang="ja-JP" sz="1600" dirty="0"/>
              <a:t>3</a:t>
            </a:r>
            <a:r>
              <a:rPr lang="ja-JP" altLang="en-US" sz="1600" dirty="0" smtClean="0"/>
              <a:t>日以降</a:t>
            </a:r>
            <a:r>
              <a:rPr lang="en-US" altLang="ja-JP" sz="1600" dirty="0" smtClean="0"/>
              <a:t>5</a:t>
            </a:r>
            <a:r>
              <a:rPr lang="ja-JP" altLang="en-US" sz="1600" dirty="0" smtClean="0"/>
              <a:t>月</a:t>
            </a:r>
            <a:r>
              <a:rPr lang="en-US" altLang="ja-JP" sz="1600" dirty="0" smtClean="0"/>
              <a:t>19</a:t>
            </a:r>
            <a:r>
              <a:rPr lang="ja-JP" altLang="en-US" sz="1600" dirty="0" smtClean="0"/>
              <a:t>日</a:t>
            </a:r>
            <a:r>
              <a:rPr lang="ja-JP" altLang="en-US" sz="1600" dirty="0"/>
              <a:t>までに判明</a:t>
            </a:r>
            <a:r>
              <a:rPr lang="ja-JP" altLang="en-US" sz="1600" dirty="0" smtClean="0"/>
              <a:t>した感染経路不明者</a:t>
            </a:r>
            <a:r>
              <a:rPr lang="en-US" altLang="ja-JP" sz="1600" dirty="0" smtClean="0"/>
              <a:t>42,469</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30</a:t>
            </a:fld>
            <a:endParaRPr kumimoji="1" lang="ja-JP" altLang="en-US" dirty="0"/>
          </a:p>
        </p:txBody>
      </p:sp>
      <p:sp>
        <p:nvSpPr>
          <p:cNvPr id="13" name="正方形/長方形 12"/>
          <p:cNvSpPr/>
          <p:nvPr/>
        </p:nvSpPr>
        <p:spPr>
          <a:xfrm>
            <a:off x="9348343" y="6195821"/>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pic>
        <p:nvPicPr>
          <p:cNvPr id="3" name="図 2"/>
          <p:cNvPicPr>
            <a:picLocks noChangeAspect="1"/>
          </p:cNvPicPr>
          <p:nvPr/>
        </p:nvPicPr>
        <p:blipFill>
          <a:blip r:embed="rId3"/>
          <a:stretch>
            <a:fillRect/>
          </a:stretch>
        </p:blipFill>
        <p:spPr>
          <a:xfrm>
            <a:off x="147838" y="1237319"/>
            <a:ext cx="6047756" cy="5486876"/>
          </a:xfrm>
          <a:prstGeom prst="rect">
            <a:avLst/>
          </a:prstGeom>
        </p:spPr>
      </p:pic>
      <p:pic>
        <p:nvPicPr>
          <p:cNvPr id="5" name="図 4"/>
          <p:cNvPicPr>
            <a:picLocks noChangeAspect="1"/>
          </p:cNvPicPr>
          <p:nvPr/>
        </p:nvPicPr>
        <p:blipFill>
          <a:blip r:embed="rId4"/>
          <a:stretch>
            <a:fillRect/>
          </a:stretch>
        </p:blipFill>
        <p:spPr>
          <a:xfrm>
            <a:off x="6096000" y="1216383"/>
            <a:ext cx="5834378" cy="5486876"/>
          </a:xfrm>
          <a:prstGeom prst="rect">
            <a:avLst/>
          </a:prstGeom>
        </p:spPr>
      </p:pic>
    </p:spTree>
    <p:extLst>
      <p:ext uri="{BB962C8B-B14F-4D97-AF65-F5344CB8AC3E}">
        <p14:creationId xmlns:p14="http://schemas.microsoft.com/office/powerpoint/2010/main" val="869636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11073" y="1755969"/>
            <a:ext cx="13168501" cy="4590686"/>
          </a:xfrm>
          <a:prstGeom prst="rect">
            <a:avLst/>
          </a:prstGeom>
        </p:spPr>
      </p:pic>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31</a:t>
            </a:fld>
            <a:endParaRPr kumimoji="1" lang="ja-JP" altLang="en-US" dirty="0"/>
          </a:p>
        </p:txBody>
      </p:sp>
      <p:sp>
        <p:nvSpPr>
          <p:cNvPr id="19" name="正方形/長方形 18"/>
          <p:cNvSpPr/>
          <p:nvPr/>
        </p:nvSpPr>
        <p:spPr>
          <a:xfrm>
            <a:off x="6539491" y="1152778"/>
            <a:ext cx="5538696" cy="338554"/>
          </a:xfrm>
          <a:prstGeom prst="rect">
            <a:avLst/>
          </a:prstGeom>
        </p:spPr>
        <p:txBody>
          <a:bodyPr wrap="none">
            <a:spAutoFit/>
          </a:bodyPr>
          <a:lstStyle/>
          <a:p>
            <a:r>
              <a:rPr lang="ja-JP" altLang="en-US" sz="1600" dirty="0"/>
              <a:t>（ </a:t>
            </a:r>
            <a:r>
              <a:rPr lang="en-US" altLang="ja-JP" sz="1600" dirty="0" smtClean="0"/>
              <a:t>12</a:t>
            </a:r>
            <a:r>
              <a:rPr lang="ja-JP" altLang="en-US" sz="1600" dirty="0" smtClean="0"/>
              <a:t>月</a:t>
            </a:r>
            <a:r>
              <a:rPr lang="en-US" altLang="ja-JP" sz="1600" dirty="0"/>
              <a:t>3</a:t>
            </a:r>
            <a:r>
              <a:rPr lang="ja-JP" altLang="en-US" sz="1600" dirty="0" smtClean="0"/>
              <a:t>日以降</a:t>
            </a:r>
            <a:r>
              <a:rPr lang="en-US" altLang="ja-JP" sz="1600" dirty="0"/>
              <a:t>5</a:t>
            </a:r>
            <a:r>
              <a:rPr lang="ja-JP" altLang="en-US" sz="1600" dirty="0" smtClean="0"/>
              <a:t>月</a:t>
            </a:r>
            <a:r>
              <a:rPr lang="en-US" altLang="ja-JP" sz="1600" dirty="0" smtClean="0"/>
              <a:t>19</a:t>
            </a:r>
            <a:r>
              <a:rPr lang="ja-JP" altLang="en-US" sz="1600" dirty="0" smtClean="0"/>
              <a:t>日</a:t>
            </a:r>
            <a:r>
              <a:rPr lang="ja-JP" altLang="en-US" sz="1600" dirty="0"/>
              <a:t>までに判明</a:t>
            </a:r>
            <a:r>
              <a:rPr lang="ja-JP" altLang="en-US" sz="1600" dirty="0" smtClean="0"/>
              <a:t>した</a:t>
            </a:r>
            <a:r>
              <a:rPr lang="en-US" altLang="ja-JP" sz="1600" dirty="0" smtClean="0"/>
              <a:t>3,069</a:t>
            </a:r>
            <a:r>
              <a:rPr lang="ja-JP" altLang="en-US" sz="1600" dirty="0" smtClean="0"/>
              <a:t>事例</a:t>
            </a:r>
            <a:r>
              <a:rPr lang="ja-JP" altLang="en-US" sz="1600" dirty="0"/>
              <a:t>の状況）</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578647"/>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居酒屋・飲食店</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は、減少が続いているが、第三波緊急事態措置期間中ほどには減少していない</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8654922" y="6514557"/>
            <a:ext cx="3043562"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滞在先の分類は本人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2" name="テキスト ボックス 1"/>
          <p:cNvSpPr txBox="1"/>
          <p:nvPr/>
        </p:nvSpPr>
        <p:spPr>
          <a:xfrm>
            <a:off x="308215" y="5854064"/>
            <a:ext cx="1885760" cy="246221"/>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a:t>
            </a:r>
            <a:r>
              <a:rPr lang="ja-JP" altLang="en-US" sz="1000" dirty="0">
                <a:solidFill>
                  <a:schemeClr val="tx1">
                    <a:lumMod val="65000"/>
                    <a:lumOff val="35000"/>
                  </a:schemeClr>
                </a:solidFill>
              </a:rPr>
              <a:t>⑫</a:t>
            </a:r>
            <a:endParaRPr kumimoji="1" lang="ja-JP" altLang="en-US" sz="1000" dirty="0">
              <a:solidFill>
                <a:schemeClr val="tx1">
                  <a:lumMod val="65000"/>
                  <a:lumOff val="35000"/>
                </a:schemeClr>
              </a:solidFill>
            </a:endParaRPr>
          </a:p>
        </p:txBody>
      </p:sp>
      <p:sp>
        <p:nvSpPr>
          <p:cNvPr id="15" name="テキスト ボックス 14"/>
          <p:cNvSpPr txBox="1"/>
          <p:nvPr/>
        </p:nvSpPr>
        <p:spPr>
          <a:xfrm>
            <a:off x="3662868" y="5894662"/>
            <a:ext cx="1885760" cy="246221"/>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a:t>
            </a:r>
            <a:r>
              <a:rPr lang="ja-JP" altLang="en-US" sz="1000" dirty="0">
                <a:solidFill>
                  <a:schemeClr val="tx1">
                    <a:lumMod val="65000"/>
                    <a:lumOff val="35000"/>
                  </a:schemeClr>
                </a:solidFill>
              </a:rPr>
              <a:t>⑫</a:t>
            </a:r>
            <a:endParaRPr kumimoji="1" lang="ja-JP" altLang="en-US" sz="1000" dirty="0">
              <a:solidFill>
                <a:schemeClr val="tx1">
                  <a:lumMod val="65000"/>
                  <a:lumOff val="35000"/>
                </a:schemeClr>
              </a:solidFill>
            </a:endParaRPr>
          </a:p>
        </p:txBody>
      </p:sp>
      <p:sp>
        <p:nvSpPr>
          <p:cNvPr id="17" name="テキスト ボックス 16"/>
          <p:cNvSpPr txBox="1"/>
          <p:nvPr/>
        </p:nvSpPr>
        <p:spPr>
          <a:xfrm>
            <a:off x="5314186" y="5880713"/>
            <a:ext cx="1885760" cy="246221"/>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a:t>
            </a:r>
            <a:r>
              <a:rPr lang="ja-JP" altLang="en-US" sz="1000" dirty="0">
                <a:solidFill>
                  <a:schemeClr val="tx1">
                    <a:lumMod val="65000"/>
                    <a:lumOff val="35000"/>
                  </a:schemeClr>
                </a:solidFill>
              </a:rPr>
              <a:t>⑫</a:t>
            </a:r>
            <a:endParaRPr kumimoji="1" lang="ja-JP" altLang="en-US" sz="1000" dirty="0">
              <a:solidFill>
                <a:schemeClr val="tx1">
                  <a:lumMod val="65000"/>
                  <a:lumOff val="35000"/>
                </a:schemeClr>
              </a:solidFill>
            </a:endParaRPr>
          </a:p>
        </p:txBody>
      </p:sp>
      <p:sp>
        <p:nvSpPr>
          <p:cNvPr id="18" name="テキスト ボックス 17"/>
          <p:cNvSpPr txBox="1"/>
          <p:nvPr/>
        </p:nvSpPr>
        <p:spPr>
          <a:xfrm>
            <a:off x="6965504" y="5866764"/>
            <a:ext cx="1885760" cy="246221"/>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a:t>
            </a:r>
            <a:r>
              <a:rPr lang="ja-JP" altLang="en-US" sz="1000" dirty="0">
                <a:solidFill>
                  <a:schemeClr val="tx1">
                    <a:lumMod val="65000"/>
                    <a:lumOff val="35000"/>
                  </a:schemeClr>
                </a:solidFill>
              </a:rPr>
              <a:t>⑫</a:t>
            </a:r>
            <a:endParaRPr kumimoji="1" lang="ja-JP" altLang="en-US" sz="1000" dirty="0">
              <a:solidFill>
                <a:schemeClr val="tx1">
                  <a:lumMod val="65000"/>
                  <a:lumOff val="35000"/>
                </a:schemeClr>
              </a:solidFill>
            </a:endParaRPr>
          </a:p>
        </p:txBody>
      </p:sp>
      <p:sp>
        <p:nvSpPr>
          <p:cNvPr id="20" name="テキスト ボックス 19"/>
          <p:cNvSpPr txBox="1"/>
          <p:nvPr/>
        </p:nvSpPr>
        <p:spPr>
          <a:xfrm>
            <a:off x="8654922" y="5866764"/>
            <a:ext cx="1885760" cy="246221"/>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a:t>
            </a:r>
            <a:r>
              <a:rPr lang="ja-JP" altLang="en-US" sz="1000" dirty="0">
                <a:solidFill>
                  <a:schemeClr val="tx1">
                    <a:lumMod val="65000"/>
                    <a:lumOff val="35000"/>
                  </a:schemeClr>
                </a:solidFill>
              </a:rPr>
              <a:t>⑫</a:t>
            </a:r>
            <a:endParaRPr kumimoji="1" lang="ja-JP" altLang="en-US" sz="1000" dirty="0">
              <a:solidFill>
                <a:schemeClr val="tx1">
                  <a:lumMod val="65000"/>
                  <a:lumOff val="35000"/>
                </a:schemeClr>
              </a:solidFill>
            </a:endParaRPr>
          </a:p>
        </p:txBody>
      </p:sp>
      <p:sp>
        <p:nvSpPr>
          <p:cNvPr id="28" name="テキスト ボックス 27"/>
          <p:cNvSpPr txBox="1"/>
          <p:nvPr/>
        </p:nvSpPr>
        <p:spPr>
          <a:xfrm>
            <a:off x="10306240" y="5854064"/>
            <a:ext cx="1885760" cy="246221"/>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a:t>
            </a:r>
            <a:r>
              <a:rPr lang="ja-JP" altLang="en-US" sz="1000" dirty="0">
                <a:solidFill>
                  <a:schemeClr val="tx1">
                    <a:lumMod val="65000"/>
                    <a:lumOff val="35000"/>
                  </a:schemeClr>
                </a:solidFill>
              </a:rPr>
              <a:t>⑫</a:t>
            </a:r>
            <a:endParaRPr kumimoji="1" lang="ja-JP" altLang="en-US" sz="1000" dirty="0">
              <a:solidFill>
                <a:schemeClr val="tx1">
                  <a:lumMod val="65000"/>
                  <a:lumOff val="35000"/>
                </a:schemeClr>
              </a:solidFill>
            </a:endParaRPr>
          </a:p>
        </p:txBody>
      </p:sp>
      <p:sp>
        <p:nvSpPr>
          <p:cNvPr id="29" name="テキスト ボックス 28"/>
          <p:cNvSpPr txBox="1"/>
          <p:nvPr/>
        </p:nvSpPr>
        <p:spPr>
          <a:xfrm>
            <a:off x="1972842" y="5870511"/>
            <a:ext cx="1885760" cy="246221"/>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a:t>
            </a:r>
            <a:r>
              <a:rPr lang="ja-JP" altLang="en-US" sz="1000" dirty="0">
                <a:solidFill>
                  <a:schemeClr val="tx1">
                    <a:lumMod val="65000"/>
                    <a:lumOff val="35000"/>
                  </a:schemeClr>
                </a:solidFill>
              </a:rPr>
              <a:t>⑫</a:t>
            </a:r>
            <a:endParaRPr kumimoji="1" lang="ja-JP" altLang="en-US" sz="1000" dirty="0">
              <a:solidFill>
                <a:schemeClr val="tx1">
                  <a:lumMod val="65000"/>
                  <a:lumOff val="35000"/>
                </a:schemeClr>
              </a:solidFill>
            </a:endParaRPr>
          </a:p>
        </p:txBody>
      </p:sp>
    </p:spTree>
    <p:extLst>
      <p:ext uri="{BB962C8B-B14F-4D97-AF65-F5344CB8AC3E}">
        <p14:creationId xmlns:p14="http://schemas.microsoft.com/office/powerpoint/2010/main" val="2504936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3846" y="1143456"/>
            <a:ext cx="12077223" cy="5175953"/>
          </a:xfrm>
          <a:prstGeom prst="rect">
            <a:avLst/>
          </a:prstGeom>
        </p:spPr>
      </p:pic>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448800" y="6238703"/>
            <a:ext cx="2743200" cy="365125"/>
          </a:xfrm>
        </p:spPr>
        <p:txBody>
          <a:bodyPr/>
          <a:lstStyle/>
          <a:p>
            <a:fld id="{0B62D5CB-8769-475A-9BC8-A2F17E2F558B}" type="slidenum">
              <a:rPr kumimoji="1" lang="ja-JP" altLang="en-US" smtClean="0"/>
              <a:t>32</a:t>
            </a:fld>
            <a:endParaRPr kumimoji="1" lang="ja-JP" altLang="en-US" dirty="0"/>
          </a:p>
        </p:txBody>
      </p:sp>
      <p:sp>
        <p:nvSpPr>
          <p:cNvPr id="8" name="正方形/長方形 7"/>
          <p:cNvSpPr/>
          <p:nvPr/>
        </p:nvSpPr>
        <p:spPr>
          <a:xfrm>
            <a:off x="8449036" y="6546996"/>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3" name="正方形/長方形 12"/>
          <p:cNvSpPr/>
          <p:nvPr/>
        </p:nvSpPr>
        <p:spPr>
          <a:xfrm>
            <a:off x="6486187" y="721850"/>
            <a:ext cx="5538696" cy="338554"/>
          </a:xfrm>
          <a:prstGeom prst="rect">
            <a:avLst/>
          </a:prstGeom>
        </p:spPr>
        <p:txBody>
          <a:bodyPr wrap="none">
            <a:spAutoFit/>
          </a:bodyPr>
          <a:lstStyle/>
          <a:p>
            <a:r>
              <a:rPr lang="ja-JP" altLang="en-US" sz="1600" dirty="0"/>
              <a:t>（ </a:t>
            </a:r>
            <a:r>
              <a:rPr lang="en-US" altLang="ja-JP" sz="1600" dirty="0" smtClean="0"/>
              <a:t>12</a:t>
            </a:r>
            <a:r>
              <a:rPr lang="ja-JP" altLang="en-US" sz="1600" dirty="0" smtClean="0"/>
              <a:t>月</a:t>
            </a:r>
            <a:r>
              <a:rPr lang="en-US" altLang="ja-JP" sz="1600" dirty="0"/>
              <a:t>3</a:t>
            </a:r>
            <a:r>
              <a:rPr lang="ja-JP" altLang="en-US" sz="1600" dirty="0" smtClean="0"/>
              <a:t>日以降</a:t>
            </a:r>
            <a:r>
              <a:rPr lang="en-US" altLang="ja-JP" sz="1600" dirty="0" smtClean="0"/>
              <a:t>5</a:t>
            </a:r>
            <a:r>
              <a:rPr lang="ja-JP" altLang="en-US" sz="1600" dirty="0" smtClean="0"/>
              <a:t>月</a:t>
            </a:r>
            <a:r>
              <a:rPr lang="en-US" altLang="ja-JP" sz="1600" dirty="0" smtClean="0"/>
              <a:t>19</a:t>
            </a:r>
            <a:r>
              <a:rPr lang="ja-JP" altLang="en-US" sz="1600" dirty="0" smtClean="0"/>
              <a:t>日</a:t>
            </a:r>
            <a:r>
              <a:rPr lang="ja-JP" altLang="en-US" sz="1600" dirty="0"/>
              <a:t>までに判明</a:t>
            </a:r>
            <a:r>
              <a:rPr lang="ja-JP" altLang="en-US" sz="1600" dirty="0" smtClean="0"/>
              <a:t>した</a:t>
            </a:r>
            <a:r>
              <a:rPr lang="en-US" altLang="ja-JP" sz="1600" dirty="0" smtClean="0"/>
              <a:t>3,069</a:t>
            </a:r>
            <a:r>
              <a:rPr lang="ja-JP" altLang="en-US" sz="1600" dirty="0" smtClean="0"/>
              <a:t>事例</a:t>
            </a:r>
            <a:r>
              <a:rPr lang="ja-JP" altLang="en-US" sz="1600" dirty="0"/>
              <a:t>の状況）</a:t>
            </a:r>
          </a:p>
        </p:txBody>
      </p:sp>
      <p:sp>
        <p:nvSpPr>
          <p:cNvPr id="28" name="テキスト ボックス 27"/>
          <p:cNvSpPr txBox="1"/>
          <p:nvPr/>
        </p:nvSpPr>
        <p:spPr>
          <a:xfrm>
            <a:off x="376284" y="5510424"/>
            <a:ext cx="2016837" cy="276999"/>
          </a:xfrm>
          <a:prstGeom prst="rect">
            <a:avLst/>
          </a:prstGeom>
          <a:noFill/>
        </p:spPr>
        <p:txBody>
          <a:bodyPr wrap="square" rtlCol="0">
            <a:spAutoFit/>
          </a:bodyPr>
          <a:lstStyle/>
          <a:p>
            <a:r>
              <a:rPr kumimoji="1" lang="ja-JP" altLang="en-US" sz="1150" dirty="0" smtClean="0">
                <a:solidFill>
                  <a:schemeClr val="tx1">
                    <a:lumMod val="65000"/>
                    <a:lumOff val="35000"/>
                  </a:schemeClr>
                </a:solidFill>
              </a:rPr>
              <a:t>①②③④⑤⑥⑦⑧⑨⑩⑪⑫</a:t>
            </a:r>
            <a:endParaRPr kumimoji="1" lang="ja-JP" altLang="en-US" sz="1150" dirty="0">
              <a:solidFill>
                <a:schemeClr val="tx1">
                  <a:lumMod val="65000"/>
                  <a:lumOff val="35000"/>
                </a:schemeClr>
              </a:solidFill>
            </a:endParaRPr>
          </a:p>
        </p:txBody>
      </p:sp>
      <p:sp>
        <p:nvSpPr>
          <p:cNvPr id="19" name="テキスト ボックス 18"/>
          <p:cNvSpPr txBox="1"/>
          <p:nvPr/>
        </p:nvSpPr>
        <p:spPr>
          <a:xfrm>
            <a:off x="2298519" y="5510425"/>
            <a:ext cx="2016837" cy="276999"/>
          </a:xfrm>
          <a:prstGeom prst="rect">
            <a:avLst/>
          </a:prstGeom>
          <a:noFill/>
        </p:spPr>
        <p:txBody>
          <a:bodyPr wrap="square" rtlCol="0">
            <a:spAutoFit/>
          </a:bodyPr>
          <a:lstStyle/>
          <a:p>
            <a:r>
              <a:rPr kumimoji="1" lang="ja-JP" altLang="en-US" sz="1150" dirty="0" smtClean="0">
                <a:solidFill>
                  <a:schemeClr val="tx1">
                    <a:lumMod val="65000"/>
                    <a:lumOff val="35000"/>
                  </a:schemeClr>
                </a:solidFill>
              </a:rPr>
              <a:t>①②③④⑤⑥⑦⑧⑨⑩⑪⑫</a:t>
            </a:r>
            <a:endParaRPr kumimoji="1" lang="ja-JP" altLang="en-US" sz="1150" dirty="0">
              <a:solidFill>
                <a:schemeClr val="tx1">
                  <a:lumMod val="65000"/>
                  <a:lumOff val="35000"/>
                </a:schemeClr>
              </a:solidFill>
            </a:endParaRPr>
          </a:p>
        </p:txBody>
      </p:sp>
      <p:sp>
        <p:nvSpPr>
          <p:cNvPr id="20" name="テキスト ボックス 19"/>
          <p:cNvSpPr txBox="1"/>
          <p:nvPr/>
        </p:nvSpPr>
        <p:spPr>
          <a:xfrm>
            <a:off x="4286221" y="5510426"/>
            <a:ext cx="2016837" cy="276999"/>
          </a:xfrm>
          <a:prstGeom prst="rect">
            <a:avLst/>
          </a:prstGeom>
          <a:noFill/>
        </p:spPr>
        <p:txBody>
          <a:bodyPr wrap="square" rtlCol="0">
            <a:spAutoFit/>
          </a:bodyPr>
          <a:lstStyle/>
          <a:p>
            <a:r>
              <a:rPr kumimoji="1" lang="ja-JP" altLang="en-US" sz="1150" dirty="0" smtClean="0">
                <a:solidFill>
                  <a:schemeClr val="tx1">
                    <a:lumMod val="65000"/>
                    <a:lumOff val="35000"/>
                  </a:schemeClr>
                </a:solidFill>
              </a:rPr>
              <a:t>①②③④⑤⑥⑦⑧⑨⑩⑪⑫</a:t>
            </a:r>
            <a:endParaRPr kumimoji="1" lang="ja-JP" altLang="en-US" sz="1150" dirty="0">
              <a:solidFill>
                <a:schemeClr val="tx1">
                  <a:lumMod val="65000"/>
                  <a:lumOff val="35000"/>
                </a:schemeClr>
              </a:solidFill>
            </a:endParaRPr>
          </a:p>
        </p:txBody>
      </p:sp>
      <p:sp>
        <p:nvSpPr>
          <p:cNvPr id="21" name="テキスト ボックス 20"/>
          <p:cNvSpPr txBox="1"/>
          <p:nvPr/>
        </p:nvSpPr>
        <p:spPr>
          <a:xfrm>
            <a:off x="6209483" y="5510427"/>
            <a:ext cx="2016837" cy="276999"/>
          </a:xfrm>
          <a:prstGeom prst="rect">
            <a:avLst/>
          </a:prstGeom>
          <a:noFill/>
        </p:spPr>
        <p:txBody>
          <a:bodyPr wrap="square" rtlCol="0">
            <a:spAutoFit/>
          </a:bodyPr>
          <a:lstStyle/>
          <a:p>
            <a:r>
              <a:rPr kumimoji="1" lang="ja-JP" altLang="en-US" sz="1150" dirty="0" smtClean="0">
                <a:solidFill>
                  <a:schemeClr val="tx1">
                    <a:lumMod val="65000"/>
                    <a:lumOff val="35000"/>
                  </a:schemeClr>
                </a:solidFill>
              </a:rPr>
              <a:t>①②③④⑤⑥⑦⑧⑨⑩⑪⑫</a:t>
            </a:r>
            <a:endParaRPr kumimoji="1" lang="ja-JP" altLang="en-US" sz="1150" dirty="0">
              <a:solidFill>
                <a:schemeClr val="tx1">
                  <a:lumMod val="65000"/>
                  <a:lumOff val="35000"/>
                </a:schemeClr>
              </a:solidFill>
            </a:endParaRPr>
          </a:p>
        </p:txBody>
      </p:sp>
      <p:sp>
        <p:nvSpPr>
          <p:cNvPr id="22" name="テキスト ボックス 21"/>
          <p:cNvSpPr txBox="1"/>
          <p:nvPr/>
        </p:nvSpPr>
        <p:spPr>
          <a:xfrm>
            <a:off x="8169550" y="5510428"/>
            <a:ext cx="2016837" cy="276999"/>
          </a:xfrm>
          <a:prstGeom prst="rect">
            <a:avLst/>
          </a:prstGeom>
          <a:noFill/>
        </p:spPr>
        <p:txBody>
          <a:bodyPr wrap="square" rtlCol="0">
            <a:spAutoFit/>
          </a:bodyPr>
          <a:lstStyle/>
          <a:p>
            <a:r>
              <a:rPr kumimoji="1" lang="ja-JP" altLang="en-US" sz="1150" dirty="0" smtClean="0">
                <a:solidFill>
                  <a:schemeClr val="tx1">
                    <a:lumMod val="65000"/>
                    <a:lumOff val="35000"/>
                  </a:schemeClr>
                </a:solidFill>
              </a:rPr>
              <a:t>①②③④⑤⑥⑦⑧⑨⑩⑪⑫</a:t>
            </a:r>
            <a:endParaRPr kumimoji="1" lang="ja-JP" altLang="en-US" sz="1150" dirty="0">
              <a:solidFill>
                <a:schemeClr val="tx1">
                  <a:lumMod val="65000"/>
                  <a:lumOff val="35000"/>
                </a:schemeClr>
              </a:solidFill>
            </a:endParaRPr>
          </a:p>
        </p:txBody>
      </p:sp>
      <p:sp>
        <p:nvSpPr>
          <p:cNvPr id="24" name="テキスト ボックス 23"/>
          <p:cNvSpPr txBox="1"/>
          <p:nvPr/>
        </p:nvSpPr>
        <p:spPr>
          <a:xfrm>
            <a:off x="10118393" y="5498820"/>
            <a:ext cx="2016837" cy="276999"/>
          </a:xfrm>
          <a:prstGeom prst="rect">
            <a:avLst/>
          </a:prstGeom>
          <a:noFill/>
        </p:spPr>
        <p:txBody>
          <a:bodyPr wrap="square" rtlCol="0">
            <a:spAutoFit/>
          </a:bodyPr>
          <a:lstStyle/>
          <a:p>
            <a:r>
              <a:rPr kumimoji="1" lang="ja-JP" altLang="en-US" sz="1150" dirty="0" smtClean="0">
                <a:solidFill>
                  <a:schemeClr val="tx1">
                    <a:lumMod val="65000"/>
                    <a:lumOff val="35000"/>
                  </a:schemeClr>
                </a:solidFill>
              </a:rPr>
              <a:t>①②③④⑤⑥⑦⑧⑨⑩⑪⑫</a:t>
            </a:r>
            <a:endParaRPr kumimoji="1" lang="ja-JP" altLang="en-US" sz="1150" dirty="0">
              <a:solidFill>
                <a:schemeClr val="tx1">
                  <a:lumMod val="65000"/>
                  <a:lumOff val="35000"/>
                </a:schemeClr>
              </a:solidFill>
            </a:endParaRPr>
          </a:p>
        </p:txBody>
      </p:sp>
    </p:spTree>
    <p:extLst>
      <p:ext uri="{BB962C8B-B14F-4D97-AF65-F5344CB8AC3E}">
        <p14:creationId xmlns:p14="http://schemas.microsoft.com/office/powerpoint/2010/main" val="2391805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4358" y="1350203"/>
            <a:ext cx="12296698" cy="5316173"/>
          </a:xfrm>
          <a:prstGeom prst="rect">
            <a:avLst/>
          </a:prstGeom>
        </p:spPr>
      </p:pic>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6" y="6512184"/>
            <a:ext cx="2743200" cy="365125"/>
          </a:xfrm>
        </p:spPr>
        <p:txBody>
          <a:bodyPr/>
          <a:lstStyle/>
          <a:p>
            <a:fld id="{0B62D5CB-8769-475A-9BC8-A2F17E2F558B}" type="slidenum">
              <a:rPr kumimoji="1" lang="ja-JP" altLang="en-US" smtClean="0"/>
              <a:t>33</a:t>
            </a:fld>
            <a:endParaRPr kumimoji="1" lang="ja-JP" altLang="en-US" dirty="0"/>
          </a:p>
        </p:txBody>
      </p:sp>
      <p:sp>
        <p:nvSpPr>
          <p:cNvPr id="8" name="正方形/長方形 7"/>
          <p:cNvSpPr/>
          <p:nvPr/>
        </p:nvSpPr>
        <p:spPr>
          <a:xfrm>
            <a:off x="8470900" y="6558926"/>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2" name="正方形/長方形 11"/>
          <p:cNvSpPr/>
          <p:nvPr/>
        </p:nvSpPr>
        <p:spPr>
          <a:xfrm>
            <a:off x="6486187" y="1003830"/>
            <a:ext cx="5516254" cy="338554"/>
          </a:xfrm>
          <a:prstGeom prst="rect">
            <a:avLst/>
          </a:prstGeom>
        </p:spPr>
        <p:txBody>
          <a:bodyPr wrap="none">
            <a:spAutoFit/>
          </a:bodyPr>
          <a:lstStyle/>
          <a:p>
            <a:r>
              <a:rPr lang="ja-JP" altLang="en-US" sz="1600" dirty="0"/>
              <a:t>（ </a:t>
            </a:r>
            <a:r>
              <a:rPr lang="en-US" altLang="ja-JP" sz="1600" dirty="0"/>
              <a:t>12</a:t>
            </a:r>
            <a:r>
              <a:rPr lang="ja-JP" altLang="en-US" sz="1600" dirty="0" smtClean="0"/>
              <a:t>月</a:t>
            </a:r>
            <a:r>
              <a:rPr lang="en-US" altLang="ja-JP" sz="1600" dirty="0"/>
              <a:t>3</a:t>
            </a:r>
            <a:r>
              <a:rPr lang="ja-JP" altLang="en-US" sz="1600" dirty="0" smtClean="0"/>
              <a:t>日以降</a:t>
            </a:r>
            <a:r>
              <a:rPr lang="en-US" altLang="ja-JP" sz="1600" dirty="0" smtClean="0"/>
              <a:t>5</a:t>
            </a:r>
            <a:r>
              <a:rPr lang="ja-JP" altLang="en-US" sz="1600" dirty="0" smtClean="0"/>
              <a:t>月</a:t>
            </a:r>
            <a:r>
              <a:rPr lang="en-US" altLang="ja-JP" sz="1600" dirty="0" smtClean="0"/>
              <a:t>19</a:t>
            </a:r>
            <a:r>
              <a:rPr lang="ja-JP" altLang="en-US" sz="1600" dirty="0" smtClean="0"/>
              <a:t>日</a:t>
            </a:r>
            <a:r>
              <a:rPr lang="ja-JP" altLang="en-US" sz="1600" dirty="0"/>
              <a:t>までに判明</a:t>
            </a:r>
            <a:r>
              <a:rPr lang="ja-JP" altLang="en-US" sz="1600" dirty="0" smtClean="0"/>
              <a:t>した</a:t>
            </a:r>
            <a:r>
              <a:rPr lang="en-US" altLang="ja-JP" sz="1600" dirty="0" smtClean="0"/>
              <a:t>3,069</a:t>
            </a:r>
            <a:r>
              <a:rPr lang="ja-JP" altLang="en-US" sz="1600" dirty="0" smtClean="0"/>
              <a:t>事例の</a:t>
            </a:r>
            <a:r>
              <a:rPr lang="ja-JP" altLang="en-US" sz="1600" dirty="0"/>
              <a:t>状況）</a:t>
            </a:r>
          </a:p>
        </p:txBody>
      </p:sp>
      <p:sp>
        <p:nvSpPr>
          <p:cNvPr id="10" name="テキスト ボックス 9"/>
          <p:cNvSpPr txBox="1"/>
          <p:nvPr/>
        </p:nvSpPr>
        <p:spPr>
          <a:xfrm>
            <a:off x="592060" y="6142943"/>
            <a:ext cx="5503940" cy="307777"/>
          </a:xfrm>
          <a:prstGeom prst="rect">
            <a:avLst/>
          </a:prstGeom>
          <a:noFill/>
        </p:spPr>
        <p:txBody>
          <a:bodyPr wrap="square" rtlCol="0">
            <a:spAutoFit/>
          </a:bodyPr>
          <a:lstStyle/>
          <a:p>
            <a:r>
              <a:rPr kumimoji="1" lang="ja-JP" altLang="en-US" sz="1400" dirty="0" smtClean="0">
                <a:solidFill>
                  <a:schemeClr val="tx1">
                    <a:lumMod val="65000"/>
                    <a:lumOff val="35000"/>
                  </a:schemeClr>
                </a:solidFill>
              </a:rPr>
              <a:t> ①　  ②      ③      ④      ⑤     ⑥     ⑦     ⑧     ⑨     ⑩     ⑪     ⑫</a:t>
            </a:r>
            <a:endParaRPr kumimoji="1" lang="ja-JP" altLang="en-US" sz="1400" dirty="0">
              <a:solidFill>
                <a:schemeClr val="tx1">
                  <a:lumMod val="65000"/>
                  <a:lumOff val="35000"/>
                </a:schemeClr>
              </a:solidFill>
            </a:endParaRPr>
          </a:p>
        </p:txBody>
      </p:sp>
      <p:sp>
        <p:nvSpPr>
          <p:cNvPr id="11" name="正方形/長方形 10">
            <a:extLst>
              <a:ext uri="{FF2B5EF4-FFF2-40B4-BE49-F238E27FC236}">
                <a16:creationId xmlns:a16="http://schemas.microsoft.com/office/drawing/2014/main" id="{FC024533-669C-48B1-82E7-C27042384F7F}"/>
              </a:ext>
            </a:extLst>
          </p:cNvPr>
          <p:cNvSpPr/>
          <p:nvPr/>
        </p:nvSpPr>
        <p:spPr>
          <a:xfrm>
            <a:off x="0" y="576778"/>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夜の街の滞在エリアとして市内、市外ともに減少。</a:t>
            </a:r>
            <a:endParaRPr kumimoji="1" lang="en-US" altLang="ja-JP" b="1" dirty="0" smtClean="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6593176" y="6159513"/>
            <a:ext cx="5503940" cy="307777"/>
          </a:xfrm>
          <a:prstGeom prst="rect">
            <a:avLst/>
          </a:prstGeom>
          <a:noFill/>
        </p:spPr>
        <p:txBody>
          <a:bodyPr wrap="square" rtlCol="0">
            <a:spAutoFit/>
          </a:bodyPr>
          <a:lstStyle/>
          <a:p>
            <a:r>
              <a:rPr kumimoji="1" lang="ja-JP" altLang="en-US" sz="1400" dirty="0" smtClean="0">
                <a:solidFill>
                  <a:schemeClr val="tx1">
                    <a:lumMod val="65000"/>
                    <a:lumOff val="35000"/>
                  </a:schemeClr>
                </a:solidFill>
              </a:rPr>
              <a:t> ①　  ②      ③      ④    ⑤     ⑥     ⑦     ⑧     ⑨     ⑩     ⑪     ⑫</a:t>
            </a:r>
            <a:endParaRPr kumimoji="1" lang="ja-JP" altLang="en-US" sz="1400" dirty="0">
              <a:solidFill>
                <a:schemeClr val="tx1">
                  <a:lumMod val="65000"/>
                  <a:lumOff val="35000"/>
                </a:schemeClr>
              </a:solidFill>
            </a:endParaRPr>
          </a:p>
        </p:txBody>
      </p:sp>
    </p:spTree>
    <p:extLst>
      <p:ext uri="{BB962C8B-B14F-4D97-AF65-F5344CB8AC3E}">
        <p14:creationId xmlns:p14="http://schemas.microsoft.com/office/powerpoint/2010/main" val="2508386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FC024533-669C-48B1-82E7-C27042384F7F}"/>
              </a:ext>
            </a:extLst>
          </p:cNvPr>
          <p:cNvSpPr/>
          <p:nvPr/>
        </p:nvSpPr>
        <p:spPr>
          <a:xfrm>
            <a:off x="8070617" y="4897409"/>
            <a:ext cx="4075766" cy="19348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400" u="sng" dirty="0" smtClean="0">
                <a:solidFill>
                  <a:schemeClr val="tx1"/>
                </a:solidFill>
                <a:latin typeface="UD デジタル 教科書体 NK-B" panose="02020700000000000000" pitchFamily="18" charset="-128"/>
                <a:ea typeface="UD デジタル 教科書体 NK-B" panose="02020700000000000000" pitchFamily="18" charset="-128"/>
              </a:rPr>
              <a:t>○３密（密集・密閉・密接）のいずれかに該当するエピソード</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が多くみられるほか、「喫煙室や更衣室、電話など設備等の共有」などについてもエピソード有。</a:t>
            </a:r>
            <a:endParaRPr lang="en-US" altLang="ja-JP" sz="1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spcBef>
                <a:spcPts val="600"/>
              </a:spcBef>
            </a:pP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400" u="sng" dirty="0" smtClean="0">
                <a:solidFill>
                  <a:schemeClr val="tx1"/>
                </a:solidFill>
                <a:latin typeface="UD デジタル 教科書体 NK-B" panose="02020700000000000000" pitchFamily="18" charset="-128"/>
                <a:ea typeface="UD デジタル 教科書体 NK-B" panose="02020700000000000000" pitchFamily="18" charset="-128"/>
              </a:rPr>
              <a:t>昼間の集まりでの感染事例も多く</a:t>
            </a:r>
            <a:r>
              <a:rPr lang="ja-JP" altLang="en-US" sz="1400" u="sng" dirty="0">
                <a:solidFill>
                  <a:schemeClr val="tx1"/>
                </a:solidFill>
                <a:latin typeface="UD デジタル 教科書体 NK-B" panose="02020700000000000000" pitchFamily="18" charset="-128"/>
                <a:ea typeface="UD デジタル 教科書体 NK-B" panose="02020700000000000000" pitchFamily="18" charset="-128"/>
              </a:rPr>
              <a:t>みられ</a:t>
            </a:r>
            <a:r>
              <a:rPr lang="ja-JP" altLang="en-US" sz="1200" u="sng"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400" u="sng" dirty="0" smtClean="0">
                <a:solidFill>
                  <a:schemeClr val="tx1"/>
                </a:solidFill>
                <a:latin typeface="UD デジタル 教科書体 NK-B" panose="02020700000000000000" pitchFamily="18" charset="-128"/>
                <a:ea typeface="UD デジタル 教科書体 NK-B" panose="02020700000000000000" pitchFamily="18" charset="-128"/>
              </a:rPr>
              <a:t>特に会食は時間</a:t>
            </a:r>
            <a:r>
              <a:rPr lang="ja-JP" altLang="en-US" sz="1400" u="sng" dirty="0">
                <a:solidFill>
                  <a:schemeClr val="tx1"/>
                </a:solidFill>
                <a:latin typeface="UD デジタル 教科書体 NK-B" panose="02020700000000000000" pitchFamily="18" charset="-128"/>
                <a:ea typeface="UD デジタル 教科書体 NK-B" panose="02020700000000000000" pitchFamily="18" charset="-128"/>
              </a:rPr>
              <a:t>に関係</a:t>
            </a:r>
            <a:r>
              <a:rPr lang="ja-JP" altLang="en-US" sz="1400" u="sng" dirty="0" smtClean="0">
                <a:solidFill>
                  <a:schemeClr val="tx1"/>
                </a:solidFill>
                <a:latin typeface="UD デジタル 教科書体 NK-B" panose="02020700000000000000" pitchFamily="18" charset="-128"/>
                <a:ea typeface="UD デジタル 教科書体 NK-B" panose="02020700000000000000" pitchFamily="18" charset="-128"/>
              </a:rPr>
              <a:t>なく発生</a:t>
            </a:r>
            <a:r>
              <a:rPr lang="ja-JP" altLang="en-US" sz="1400" u="sng"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sz="1200" u="sng" dirty="0" smtClean="0">
              <a:solidFill>
                <a:schemeClr val="tx1"/>
              </a:solidFill>
              <a:latin typeface="UD デジタル 教科書体 NK-B" panose="02020700000000000000" pitchFamily="18" charset="-128"/>
              <a:ea typeface="UD デジタル 教科書体 NK-B" panose="02020700000000000000" pitchFamily="18" charset="-128"/>
            </a:endParaRPr>
          </a:p>
          <a:p>
            <a:pPr>
              <a:spcBef>
                <a:spcPts val="600"/>
              </a:spcBef>
            </a:pP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「マスクやアクリル板、換気、消毒等の感染対策は実施していた」</a:t>
            </a:r>
            <a:r>
              <a:rPr lang="ja-JP" altLang="en-US" sz="1200" dirty="0" smtClean="0">
                <a:solidFill>
                  <a:schemeClr val="tx1"/>
                </a:solidFill>
                <a:latin typeface="UD デジタル 教科書体 NK-B" panose="02020700000000000000" pitchFamily="18" charset="-128"/>
                <a:ea typeface="UD デジタル 教科書体 NK-B" panose="02020700000000000000" pitchFamily="18" charset="-128"/>
              </a:rPr>
              <a:t>事例も多くみられ、</a:t>
            </a:r>
            <a:r>
              <a:rPr lang="ja-JP" altLang="en-US" sz="1400" u="sng" dirty="0" smtClean="0">
                <a:solidFill>
                  <a:schemeClr val="tx1"/>
                </a:solidFill>
                <a:latin typeface="UD デジタル 教科書体 NK-B" panose="02020700000000000000" pitchFamily="18" charset="-128"/>
                <a:ea typeface="UD デジタル 教科書体 NK-B" panose="02020700000000000000" pitchFamily="18" charset="-128"/>
              </a:rPr>
              <a:t>施設側の対策だけで感染を十分に防ぐことは難しい。</a:t>
            </a:r>
            <a:endParaRPr lang="en-US" altLang="ja-JP" sz="1200" u="sng"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03183" y="6587555"/>
            <a:ext cx="2743200" cy="365125"/>
          </a:xfrm>
        </p:spPr>
        <p:txBody>
          <a:bodyPr/>
          <a:lstStyle/>
          <a:p>
            <a:fld id="{0B62D5CB-8769-475A-9BC8-A2F17E2F558B}" type="slidenum">
              <a:rPr kumimoji="1" lang="ja-JP" altLang="en-US" smtClean="0"/>
              <a:t>34</a:t>
            </a:fld>
            <a:endParaRPr kumimoji="1" lang="ja-JP" altLang="en-US" dirty="0"/>
          </a:p>
        </p:txBody>
      </p:sp>
      <p:sp>
        <p:nvSpPr>
          <p:cNvPr id="3" name="テキスト ボックス 2"/>
          <p:cNvSpPr txBox="1"/>
          <p:nvPr/>
        </p:nvSpPr>
        <p:spPr>
          <a:xfrm>
            <a:off x="7985983" y="3975402"/>
            <a:ext cx="4206017" cy="861774"/>
          </a:xfrm>
          <a:prstGeom prst="rect">
            <a:avLst/>
          </a:prstGeom>
          <a:noFill/>
        </p:spPr>
        <p:txBody>
          <a:bodyPr wrap="square" rtlCol="0">
            <a:spAutoFit/>
          </a:bodyPr>
          <a:lstStyle/>
          <a:p>
            <a:r>
              <a:rPr lang="en-US" altLang="ja-JP" sz="1000" dirty="0" smtClean="0"/>
              <a:t>※</a:t>
            </a:r>
            <a:r>
              <a:rPr lang="ja-JP" altLang="en-US" sz="1000" dirty="0" smtClean="0"/>
              <a:t>　新規陽性者への聞き取りにおいて把握した行動歴の中で、</a:t>
            </a:r>
            <a:endParaRPr lang="en-US" altLang="ja-JP" sz="1000" dirty="0" smtClean="0"/>
          </a:p>
          <a:p>
            <a:r>
              <a:rPr lang="ja-JP" altLang="en-US" sz="1000" dirty="0"/>
              <a:t>　</a:t>
            </a:r>
            <a:r>
              <a:rPr lang="ja-JP" altLang="en-US" sz="1000" dirty="0" smtClean="0"/>
              <a:t>　感染源となった可能性のあるエピソード</a:t>
            </a:r>
            <a:endParaRPr lang="en-US" altLang="ja-JP" sz="1000" dirty="0" smtClean="0"/>
          </a:p>
          <a:p>
            <a:r>
              <a:rPr lang="ja-JP" altLang="en-US" sz="1000" dirty="0"/>
              <a:t>　</a:t>
            </a:r>
            <a:r>
              <a:rPr lang="ja-JP" altLang="en-US" sz="1000" dirty="0" smtClean="0"/>
              <a:t>（感染経路不明、家庭内感染</a:t>
            </a:r>
            <a:r>
              <a:rPr lang="ja-JP" altLang="en-US" sz="1000" dirty="0"/>
              <a:t>、</a:t>
            </a:r>
            <a:r>
              <a:rPr lang="ja-JP" altLang="en-US" sz="1000" dirty="0" smtClean="0"/>
              <a:t>医療機関・学校・福祉施設内</a:t>
            </a:r>
            <a:endParaRPr lang="en-US" altLang="ja-JP" sz="1000" dirty="0" smtClean="0"/>
          </a:p>
          <a:p>
            <a:r>
              <a:rPr lang="ja-JP" altLang="en-US" sz="1000" dirty="0"/>
              <a:t>　</a:t>
            </a:r>
            <a:r>
              <a:rPr lang="ja-JP" altLang="en-US" sz="1000" dirty="0" smtClean="0"/>
              <a:t>　での感染を除く）</a:t>
            </a:r>
            <a:endParaRPr lang="en-US" altLang="ja-JP" sz="1000" dirty="0" smtClean="0"/>
          </a:p>
          <a:p>
            <a:r>
              <a:rPr lang="ja-JP" altLang="en-US" sz="1000" dirty="0"/>
              <a:t>　</a:t>
            </a:r>
            <a:r>
              <a:rPr lang="ja-JP" altLang="en-US" sz="1000" dirty="0" smtClean="0"/>
              <a:t>　新規陽性者の内、４～７％程度</a:t>
            </a:r>
            <a:endParaRPr lang="en-US" altLang="ja-JP" sz="1000" dirty="0" smtClean="0"/>
          </a:p>
        </p:txBody>
      </p:sp>
      <p:sp>
        <p:nvSpPr>
          <p:cNvPr id="12" name="正方形/長方形 11"/>
          <p:cNvSpPr/>
          <p:nvPr/>
        </p:nvSpPr>
        <p:spPr>
          <a:xfrm>
            <a:off x="0" y="1"/>
            <a:ext cx="12192000" cy="4501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latin typeface="UD デジタル 教科書体 NP-B" panose="02020700000000000000" pitchFamily="18" charset="-128"/>
                <a:ea typeface="UD デジタル 教科書体 NP-B" panose="02020700000000000000" pitchFamily="18" charset="-128"/>
              </a:rPr>
              <a:t>陽性者のエピソード：緊急事態宣言前後及びゴールデンウィーク前後の比較（５月</a:t>
            </a:r>
            <a:r>
              <a:rPr lang="en-US" altLang="ja-JP" sz="2000" b="1" dirty="0">
                <a:latin typeface="UD デジタル 教科書体 NP-B" panose="02020700000000000000" pitchFamily="18" charset="-128"/>
                <a:ea typeface="UD デジタル 教科書体 NP-B" panose="02020700000000000000" pitchFamily="18" charset="-128"/>
              </a:rPr>
              <a:t>22</a:t>
            </a:r>
            <a:r>
              <a:rPr lang="ja-JP" altLang="en-US" sz="2000" b="1" dirty="0" smtClean="0">
                <a:latin typeface="UD デジタル 教科書体 NP-B" panose="02020700000000000000" pitchFamily="18" charset="-128"/>
                <a:ea typeface="UD デジタル 教科書体 NP-B" panose="02020700000000000000" pitchFamily="18" charset="-128"/>
              </a:rPr>
              <a:t>日時点）</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207700723"/>
              </p:ext>
            </p:extLst>
          </p:nvPr>
        </p:nvGraphicFramePr>
        <p:xfrm>
          <a:off x="8070617" y="1054586"/>
          <a:ext cx="4167000" cy="2893985"/>
        </p:xfrm>
        <a:graphic>
          <a:graphicData uri="http://schemas.openxmlformats.org/drawingml/2006/table">
            <a:tbl>
              <a:tblPr firstRow="1" bandRow="1">
                <a:tableStyleId>{5C22544A-7EE6-4342-B048-85BDC9FD1C3A}</a:tableStyleId>
              </a:tblPr>
              <a:tblGrid>
                <a:gridCol w="876837">
                  <a:extLst>
                    <a:ext uri="{9D8B030D-6E8A-4147-A177-3AD203B41FA5}">
                      <a16:colId xmlns:a16="http://schemas.microsoft.com/office/drawing/2014/main" val="2071781962"/>
                    </a:ext>
                  </a:extLst>
                </a:gridCol>
                <a:gridCol w="3290163">
                  <a:extLst>
                    <a:ext uri="{9D8B030D-6E8A-4147-A177-3AD203B41FA5}">
                      <a16:colId xmlns:a16="http://schemas.microsoft.com/office/drawing/2014/main" val="3756708507"/>
                    </a:ext>
                  </a:extLst>
                </a:gridCol>
              </a:tblGrid>
              <a:tr h="259168">
                <a:tc>
                  <a:txBody>
                    <a:bodyPr/>
                    <a:lstStyle/>
                    <a:p>
                      <a:endParaRPr kumimoji="1" lang="ja-JP" altLang="en-US" sz="1100" dirty="0"/>
                    </a:p>
                  </a:txBody>
                  <a:tcPr/>
                </a:tc>
                <a:tc>
                  <a:txBody>
                    <a:bodyPr/>
                    <a:lstStyle/>
                    <a:p>
                      <a:r>
                        <a:rPr kumimoji="1" lang="ja-JP" altLang="en-US" sz="1100" dirty="0" smtClean="0"/>
                        <a:t>エピソード　</a:t>
                      </a:r>
                      <a:r>
                        <a:rPr kumimoji="1" lang="en-US" altLang="ja-JP" sz="1100" dirty="0" smtClean="0"/>
                        <a:t>※</a:t>
                      </a:r>
                    </a:p>
                  </a:txBody>
                  <a:tcPr/>
                </a:tc>
                <a:extLst>
                  <a:ext uri="{0D108BD9-81ED-4DB2-BD59-A6C34878D82A}">
                    <a16:rowId xmlns:a16="http://schemas.microsoft.com/office/drawing/2014/main" val="1126403288"/>
                  </a:ext>
                </a:extLst>
              </a:tr>
              <a:tr h="552820">
                <a:tc>
                  <a:txBody>
                    <a:bodyPr/>
                    <a:lstStyle/>
                    <a:p>
                      <a:r>
                        <a:rPr kumimoji="1" lang="ja-JP" altLang="en-US" sz="1100" dirty="0" smtClean="0"/>
                        <a:t>夜街</a:t>
                      </a:r>
                      <a:endParaRPr kumimoji="1" lang="ja-JP" altLang="en-US" sz="1100" dirty="0"/>
                    </a:p>
                  </a:txBody>
                  <a:tcPr anchor="ctr"/>
                </a:tc>
                <a:tc>
                  <a:txBody>
                    <a:bodyPr/>
                    <a:lstStyle/>
                    <a:p>
                      <a:r>
                        <a:rPr kumimoji="1" lang="ja-JP" altLang="en-US" sz="1100" dirty="0" smtClean="0"/>
                        <a:t>居酒屋、バー、スナック、夜の会食・飲食、夜のカラオケなど</a:t>
                      </a:r>
                      <a:endParaRPr kumimoji="1" lang="ja-JP" altLang="en-US" sz="1100" dirty="0"/>
                    </a:p>
                  </a:txBody>
                  <a:tcPr anchor="ctr"/>
                </a:tc>
                <a:extLst>
                  <a:ext uri="{0D108BD9-81ED-4DB2-BD59-A6C34878D82A}">
                    <a16:rowId xmlns:a16="http://schemas.microsoft.com/office/drawing/2014/main" val="3431021913"/>
                  </a:ext>
                </a:extLst>
              </a:tr>
              <a:tr h="679052">
                <a:tc>
                  <a:txBody>
                    <a:bodyPr/>
                    <a:lstStyle/>
                    <a:p>
                      <a:r>
                        <a:rPr kumimoji="1" lang="ja-JP" altLang="en-US" sz="1100" dirty="0" smtClean="0"/>
                        <a:t>夜街以外の集まり</a:t>
                      </a:r>
                      <a:endParaRPr kumimoji="1" lang="ja-JP" altLang="en-US" sz="1100" dirty="0"/>
                    </a:p>
                  </a:txBody>
                  <a:tcPr anchor="ctr"/>
                </a:tc>
                <a:tc>
                  <a:txBody>
                    <a:bodyPr/>
                    <a:lstStyle/>
                    <a:p>
                      <a:r>
                        <a:rPr kumimoji="1" lang="ja-JP" altLang="en-US" sz="1100" dirty="0" smtClean="0"/>
                        <a:t>陽性者と会食、複数人で会食、自宅での会食、カラオケ、ゴルフ、麻雀、説明会、花見、バーベキュー、ライブなど</a:t>
                      </a:r>
                      <a:endParaRPr kumimoji="1" lang="ja-JP" altLang="en-US" sz="1100" dirty="0"/>
                    </a:p>
                  </a:txBody>
                  <a:tcPr anchor="ctr"/>
                </a:tc>
                <a:extLst>
                  <a:ext uri="{0D108BD9-81ED-4DB2-BD59-A6C34878D82A}">
                    <a16:rowId xmlns:a16="http://schemas.microsoft.com/office/drawing/2014/main" val="3212648678"/>
                  </a:ext>
                </a:extLst>
              </a:tr>
              <a:tr h="532365">
                <a:tc>
                  <a:txBody>
                    <a:bodyPr/>
                    <a:lstStyle/>
                    <a:p>
                      <a:r>
                        <a:rPr kumimoji="1" lang="ja-JP" altLang="en-US" sz="1100" dirty="0" smtClean="0"/>
                        <a:t>旅行</a:t>
                      </a:r>
                      <a:endParaRPr kumimoji="1" lang="ja-JP" altLang="en-US" sz="1100" dirty="0"/>
                    </a:p>
                  </a:txBody>
                  <a:tcPr anchor="ctr"/>
                </a:tc>
                <a:tc>
                  <a:txBody>
                    <a:bodyPr/>
                    <a:lstStyle/>
                    <a:p>
                      <a:r>
                        <a:rPr kumimoji="1" lang="ja-JP" altLang="en-US" sz="1100" dirty="0" smtClean="0"/>
                        <a:t>旅行、県をまたいでの出張、自動車運転免許合宿、帰省など</a:t>
                      </a:r>
                      <a:endParaRPr kumimoji="1" lang="ja-JP" altLang="en-US" sz="1100" dirty="0"/>
                    </a:p>
                  </a:txBody>
                  <a:tcPr anchor="ctr"/>
                </a:tc>
                <a:extLst>
                  <a:ext uri="{0D108BD9-81ED-4DB2-BD59-A6C34878D82A}">
                    <a16:rowId xmlns:a16="http://schemas.microsoft.com/office/drawing/2014/main" val="1361592248"/>
                  </a:ext>
                </a:extLst>
              </a:tr>
              <a:tr h="870580">
                <a:tc>
                  <a:txBody>
                    <a:bodyPr/>
                    <a:lstStyle/>
                    <a:p>
                      <a:r>
                        <a:rPr kumimoji="1" lang="ja-JP" altLang="en-US" sz="1100" dirty="0" smtClean="0"/>
                        <a:t>職場関係</a:t>
                      </a:r>
                      <a:endParaRPr kumimoji="1" lang="ja-JP" altLang="en-US" sz="1100" dirty="0"/>
                    </a:p>
                  </a:txBody>
                  <a:tcPr anchor="ctr"/>
                </a:tc>
                <a:tc>
                  <a:txBody>
                    <a:bodyPr/>
                    <a:lstStyle/>
                    <a:p>
                      <a:r>
                        <a:rPr kumimoji="1" lang="ja-JP" altLang="en-US" sz="1100" dirty="0" smtClean="0"/>
                        <a:t>同僚同士での会食、執務室や作業場での接触、会議等での接触、移動中の車での接触、喫煙時・休憩室での接触など</a:t>
                      </a:r>
                      <a:endParaRPr kumimoji="1" lang="ja-JP" altLang="en-US" sz="1100" dirty="0"/>
                    </a:p>
                  </a:txBody>
                  <a:tcPr anchor="ctr"/>
                </a:tc>
                <a:extLst>
                  <a:ext uri="{0D108BD9-81ED-4DB2-BD59-A6C34878D82A}">
                    <a16:rowId xmlns:a16="http://schemas.microsoft.com/office/drawing/2014/main" val="1214358730"/>
                  </a:ext>
                </a:extLst>
              </a:tr>
            </a:tbl>
          </a:graphicData>
        </a:graphic>
      </p:graphicFrame>
      <p:sp>
        <p:nvSpPr>
          <p:cNvPr id="11" name="正方形/長方形 10">
            <a:extLst>
              <a:ext uri="{FF2B5EF4-FFF2-40B4-BE49-F238E27FC236}">
                <a16:creationId xmlns:a16="http://schemas.microsoft.com/office/drawing/2014/main" id="{FC024533-669C-48B1-82E7-C27042384F7F}"/>
              </a:ext>
            </a:extLst>
          </p:cNvPr>
          <p:cNvSpPr/>
          <p:nvPr/>
        </p:nvSpPr>
        <p:spPr>
          <a:xfrm>
            <a:off x="0" y="440515"/>
            <a:ext cx="12192000" cy="58979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夜街関連や職場関係のエピソードを有する陽性者は４月中旬まで多かったが、４月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日の緊急事態措置適用及びゴールデ</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ンウイーク後、大きく減少。旅行関連は、ゴールデンウイーク後、増加。</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3"/>
          <a:stretch>
            <a:fillRect/>
          </a:stretch>
        </p:blipFill>
        <p:spPr>
          <a:xfrm>
            <a:off x="47586" y="1025923"/>
            <a:ext cx="8023031" cy="5828281"/>
          </a:xfrm>
          <a:prstGeom prst="rect">
            <a:avLst/>
          </a:prstGeom>
        </p:spPr>
      </p:pic>
    </p:spTree>
    <p:extLst>
      <p:ext uri="{BB962C8B-B14F-4D97-AF65-F5344CB8AC3E}">
        <p14:creationId xmlns:p14="http://schemas.microsoft.com/office/powerpoint/2010/main" val="1770619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57566" y="6303166"/>
            <a:ext cx="2743200" cy="365125"/>
          </a:xfrm>
        </p:spPr>
        <p:txBody>
          <a:bodyPr/>
          <a:lstStyle/>
          <a:p>
            <a:fld id="{0B62D5CB-8769-475A-9BC8-A2F17E2F558B}" type="slidenum">
              <a:rPr kumimoji="1" lang="ja-JP" altLang="en-US" smtClean="0"/>
              <a:t>35</a:t>
            </a:fld>
            <a:endParaRPr kumimoji="1" lang="ja-JP" altLang="en-US" dirty="0"/>
          </a:p>
        </p:txBody>
      </p:sp>
      <p:sp>
        <p:nvSpPr>
          <p:cNvPr id="14" name="正方形/長方形 13"/>
          <p:cNvSpPr/>
          <p:nvPr/>
        </p:nvSpPr>
        <p:spPr>
          <a:xfrm>
            <a:off x="0" y="2423"/>
            <a:ext cx="12192000" cy="4336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latin typeface="UD デジタル 教科書体 NP-B" panose="02020700000000000000" pitchFamily="18" charset="-128"/>
                <a:ea typeface="UD デジタル 教科書体 NP-B" panose="02020700000000000000" pitchFamily="18" charset="-128"/>
              </a:rPr>
              <a:t>陽性者のエピソード：緊急事態宣言前後及びゴールデンウィーク前後の比較</a:t>
            </a:r>
            <a:r>
              <a:rPr lang="en-US" altLang="ja-JP" sz="2000" b="1" dirty="0" smtClean="0">
                <a:latin typeface="UD デジタル 教科書体 NP-B" panose="02020700000000000000" pitchFamily="18" charset="-128"/>
                <a:ea typeface="UD デジタル 教科書体 NP-B" panose="02020700000000000000" pitchFamily="18" charset="-128"/>
              </a:rPr>
              <a:t>【</a:t>
            </a:r>
            <a:r>
              <a:rPr lang="ja-JP" altLang="en-US" sz="2000" b="1" dirty="0" smtClean="0">
                <a:latin typeface="UD デジタル 教科書体 NP-B" panose="02020700000000000000" pitchFamily="18" charset="-128"/>
                <a:ea typeface="UD デジタル 教科書体 NP-B" panose="02020700000000000000" pitchFamily="18" charset="-128"/>
              </a:rPr>
              <a:t>割合</a:t>
            </a:r>
            <a:r>
              <a:rPr lang="en-US" altLang="ja-JP" sz="2000" b="1" dirty="0" smtClean="0">
                <a:latin typeface="UD デジタル 教科書体 NP-B" panose="02020700000000000000" pitchFamily="18" charset="-128"/>
                <a:ea typeface="UD デジタル 教科書体 NP-B" panose="02020700000000000000" pitchFamily="18" charset="-128"/>
              </a:rPr>
              <a:t>】</a:t>
            </a:r>
            <a:r>
              <a:rPr lang="ja-JP" altLang="en-US" sz="2000" b="1" dirty="0" smtClean="0">
                <a:latin typeface="UD デジタル 教科書体 NP-B" panose="02020700000000000000" pitchFamily="18" charset="-128"/>
                <a:ea typeface="UD デジタル 教科書体 NP-B" panose="02020700000000000000" pitchFamily="18" charset="-128"/>
              </a:rPr>
              <a:t>（５月</a:t>
            </a:r>
            <a:r>
              <a:rPr lang="en-US" altLang="ja-JP" sz="2000" b="1" dirty="0" smtClean="0">
                <a:latin typeface="UD デジタル 教科書体 NP-B" panose="02020700000000000000" pitchFamily="18" charset="-128"/>
                <a:ea typeface="UD デジタル 教科書体 NP-B" panose="02020700000000000000" pitchFamily="18" charset="-128"/>
              </a:rPr>
              <a:t>22</a:t>
            </a:r>
            <a:r>
              <a:rPr lang="ja-JP" altLang="en-US" sz="2000" b="1" dirty="0" smtClean="0">
                <a:latin typeface="UD デジタル 教科書体 NP-B" panose="02020700000000000000" pitchFamily="18" charset="-128"/>
                <a:ea typeface="UD デジタル 教科書体 NP-B" panose="02020700000000000000" pitchFamily="18" charset="-128"/>
              </a:rPr>
              <a:t>日時点）</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3"/>
          <a:stretch>
            <a:fillRect/>
          </a:stretch>
        </p:blipFill>
        <p:spPr>
          <a:xfrm>
            <a:off x="322587" y="803431"/>
            <a:ext cx="11546825" cy="5864860"/>
          </a:xfrm>
          <a:prstGeom prst="rect">
            <a:avLst/>
          </a:prstGeom>
        </p:spPr>
      </p:pic>
    </p:spTree>
    <p:extLst>
      <p:ext uri="{BB962C8B-B14F-4D97-AF65-F5344CB8AC3E}">
        <p14:creationId xmlns:p14="http://schemas.microsoft.com/office/powerpoint/2010/main" val="944522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第</a:t>
            </a:r>
            <a:r>
              <a:rPr lang="ja-JP" altLang="en-US" sz="2400" b="1" dirty="0">
                <a:latin typeface="UD デジタル 教科書体 NP-B" panose="02020700000000000000" pitchFamily="18" charset="-128"/>
                <a:ea typeface="UD デジタル 教科書体 NP-B" panose="02020700000000000000" pitchFamily="18" charset="-128"/>
              </a:rPr>
              <a:t>三</a:t>
            </a:r>
            <a:r>
              <a:rPr lang="ja-JP" altLang="en-US" sz="2400" b="1" dirty="0" smtClean="0">
                <a:latin typeface="UD デジタル 教科書体 NP-B" panose="02020700000000000000" pitchFamily="18" charset="-128"/>
                <a:ea typeface="UD デジタル 教科書体 NP-B" panose="02020700000000000000" pitchFamily="18" charset="-128"/>
              </a:rPr>
              <a:t>波から第</a:t>
            </a:r>
            <a:r>
              <a:rPr lang="ja-JP" altLang="en-US" sz="2400" b="1" dirty="0">
                <a:latin typeface="UD デジタル 教科書体 NP-B" panose="02020700000000000000" pitchFamily="18" charset="-128"/>
                <a:ea typeface="UD デジタル 教科書体 NP-B" panose="02020700000000000000" pitchFamily="18" charset="-128"/>
              </a:rPr>
              <a:t>四</a:t>
            </a:r>
            <a:r>
              <a:rPr lang="ja-JP" altLang="en-US" sz="2400" b="1" dirty="0" smtClean="0">
                <a:latin typeface="UD デジタル 教科書体 NP-B" panose="02020700000000000000" pitchFamily="18" charset="-128"/>
                <a:ea typeface="UD デジタル 教科書体 NP-B" panose="02020700000000000000" pitchFamily="18" charset="-128"/>
              </a:rPr>
              <a:t>波にかけてのクラスター状況（施設数）</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実数</a:t>
            </a:r>
            <a:r>
              <a:rPr lang="en-US" altLang="ja-JP" sz="2400" b="1" dirty="0" smtClean="0">
                <a:latin typeface="UD デジタル 教科書体 NP-B" panose="02020700000000000000" pitchFamily="18" charset="-128"/>
                <a:ea typeface="UD デジタル 教科書体 NP-B" panose="02020700000000000000" pitchFamily="18" charset="-128"/>
              </a:rPr>
              <a:t>】</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7567" y="6397296"/>
            <a:ext cx="2743200" cy="365125"/>
          </a:xfrm>
        </p:spPr>
        <p:txBody>
          <a:bodyPr/>
          <a:lstStyle/>
          <a:p>
            <a:fld id="{0B62D5CB-8769-475A-9BC8-A2F17E2F558B}" type="slidenum">
              <a:rPr kumimoji="1" lang="ja-JP" altLang="en-US" smtClean="0"/>
              <a:t>36</a:t>
            </a:fld>
            <a:endParaRPr kumimoji="1" lang="ja-JP" altLang="en-US"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8423"/>
            <a:ext cx="12192000" cy="5469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４月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日以降、医療機関関連の施設数が急増。</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大学・学校関連は減少し、飲食・イベント等関連は発生していないが、施設関連や企業事業所関連は大きな変化なし。</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正方形/長方形 9"/>
          <p:cNvSpPr/>
          <p:nvPr/>
        </p:nvSpPr>
        <p:spPr>
          <a:xfrm>
            <a:off x="10058400" y="6508007"/>
            <a:ext cx="1834101"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smtClean="0">
                <a:solidFill>
                  <a:schemeClr val="tx1"/>
                </a:solidFill>
                <a:latin typeface="+mn-ea"/>
              </a:rPr>
              <a:t>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20" name="テキスト ボックス 19"/>
          <p:cNvSpPr txBox="1"/>
          <p:nvPr/>
        </p:nvSpPr>
        <p:spPr>
          <a:xfrm>
            <a:off x="960525" y="6328840"/>
            <a:ext cx="844062" cy="246221"/>
          </a:xfrm>
          <a:prstGeom prst="rect">
            <a:avLst/>
          </a:prstGeom>
          <a:noFill/>
        </p:spPr>
        <p:txBody>
          <a:bodyPr wrap="square" rtlCol="0">
            <a:spAutoFit/>
          </a:bodyPr>
          <a:lstStyle/>
          <a:p>
            <a:r>
              <a:rPr kumimoji="1" lang="ja-JP" altLang="en-US" sz="1000" dirty="0" smtClean="0"/>
              <a:t>（第三波）</a:t>
            </a:r>
            <a:endParaRPr kumimoji="1" lang="ja-JP" altLang="en-US" sz="1000" dirty="0"/>
          </a:p>
        </p:txBody>
      </p:sp>
      <p:sp>
        <p:nvSpPr>
          <p:cNvPr id="9" name="正方形/長方形 8"/>
          <p:cNvSpPr/>
          <p:nvPr/>
        </p:nvSpPr>
        <p:spPr>
          <a:xfrm>
            <a:off x="686663" y="6534902"/>
            <a:ext cx="3187354" cy="295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schemeClr val="tx1"/>
                </a:solidFill>
                <a:latin typeface="+mn-ea"/>
              </a:rPr>
              <a:t>※</a:t>
            </a:r>
            <a:r>
              <a:rPr lang="ja-JP" altLang="en-US" sz="900" dirty="0" smtClean="0">
                <a:solidFill>
                  <a:schemeClr val="tx1"/>
                </a:solidFill>
                <a:latin typeface="+mn-ea"/>
              </a:rPr>
              <a:t>第三波と第四波で、縦軸の最大値が異なる。</a:t>
            </a:r>
            <a:endParaRPr lang="en-US" altLang="ja-JP" sz="900" dirty="0">
              <a:solidFill>
                <a:schemeClr val="tx1"/>
              </a:solidFill>
              <a:latin typeface="+mn-ea"/>
            </a:endParaRPr>
          </a:p>
        </p:txBody>
      </p:sp>
      <p:pic>
        <p:nvPicPr>
          <p:cNvPr id="3" name="図 2"/>
          <p:cNvPicPr>
            <a:picLocks noChangeAspect="1"/>
          </p:cNvPicPr>
          <p:nvPr/>
        </p:nvPicPr>
        <p:blipFill>
          <a:blip r:embed="rId3"/>
          <a:stretch>
            <a:fillRect/>
          </a:stretch>
        </p:blipFill>
        <p:spPr>
          <a:xfrm>
            <a:off x="70340" y="1224826"/>
            <a:ext cx="11955292" cy="5310076"/>
          </a:xfrm>
          <a:prstGeom prst="rect">
            <a:avLst/>
          </a:prstGeom>
        </p:spPr>
      </p:pic>
    </p:spTree>
    <p:extLst>
      <p:ext uri="{BB962C8B-B14F-4D97-AF65-F5344CB8AC3E}">
        <p14:creationId xmlns:p14="http://schemas.microsoft.com/office/powerpoint/2010/main" val="2635060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第</a:t>
            </a:r>
            <a:r>
              <a:rPr lang="ja-JP" altLang="en-US" sz="2400" b="1" dirty="0">
                <a:latin typeface="UD デジタル 教科書体 NP-B" panose="02020700000000000000" pitchFamily="18" charset="-128"/>
                <a:ea typeface="UD デジタル 教科書体 NP-B" panose="02020700000000000000" pitchFamily="18" charset="-128"/>
              </a:rPr>
              <a:t>三</a:t>
            </a:r>
            <a:r>
              <a:rPr lang="ja-JP" altLang="en-US" sz="2400" b="1" dirty="0" smtClean="0">
                <a:latin typeface="UD デジタル 教科書体 NP-B" panose="02020700000000000000" pitchFamily="18" charset="-128"/>
                <a:ea typeface="UD デジタル 教科書体 NP-B" panose="02020700000000000000" pitchFamily="18" charset="-128"/>
              </a:rPr>
              <a:t>波から第</a:t>
            </a:r>
            <a:r>
              <a:rPr lang="ja-JP" altLang="en-US" sz="2400" b="1" dirty="0">
                <a:latin typeface="UD デジタル 教科書体 NP-B" panose="02020700000000000000" pitchFamily="18" charset="-128"/>
                <a:ea typeface="UD デジタル 教科書体 NP-B" panose="02020700000000000000" pitchFamily="18" charset="-128"/>
              </a:rPr>
              <a:t>四</a:t>
            </a:r>
            <a:r>
              <a:rPr lang="ja-JP" altLang="en-US" sz="2400" b="1" dirty="0" smtClean="0">
                <a:latin typeface="UD デジタル 教科書体 NP-B" panose="02020700000000000000" pitchFamily="18" charset="-128"/>
                <a:ea typeface="UD デジタル 教科書体 NP-B" panose="02020700000000000000" pitchFamily="18" charset="-128"/>
              </a:rPr>
              <a:t>波にかけてのクラスター状況（陽性者数）</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実数</a:t>
            </a:r>
            <a:r>
              <a:rPr lang="en-US" altLang="ja-JP" sz="2400" b="1" dirty="0" smtClean="0">
                <a:latin typeface="UD デジタル 教科書体 NP-B" panose="02020700000000000000" pitchFamily="18" charset="-128"/>
                <a:ea typeface="UD デジタル 教科書体 NP-B" panose="02020700000000000000" pitchFamily="18" charset="-128"/>
              </a:rPr>
              <a:t>】</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7567" y="6397296"/>
            <a:ext cx="2743200" cy="365125"/>
          </a:xfrm>
        </p:spPr>
        <p:txBody>
          <a:bodyPr/>
          <a:lstStyle/>
          <a:p>
            <a:fld id="{0B62D5CB-8769-475A-9BC8-A2F17E2F558B}" type="slidenum">
              <a:rPr kumimoji="1" lang="ja-JP" altLang="en-US" smtClean="0"/>
              <a:t>37</a:t>
            </a:fld>
            <a:endParaRPr kumimoji="1" lang="ja-JP" altLang="en-US"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8423"/>
            <a:ext cx="12192000" cy="5469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４月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日以降、医療機関関連における陽性者数が急増。施設関連は、施設数は変化がないものの、陽性者数は増加。</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大学</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・学校</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関連、企業事業所関連は</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減少し、飲食・イベント等関連は発生して</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いない</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正方形/長方形 9"/>
          <p:cNvSpPr/>
          <p:nvPr/>
        </p:nvSpPr>
        <p:spPr>
          <a:xfrm>
            <a:off x="10058400" y="6508007"/>
            <a:ext cx="1834101"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smtClean="0">
                <a:solidFill>
                  <a:schemeClr val="tx1"/>
                </a:solidFill>
                <a:latin typeface="+mn-ea"/>
              </a:rPr>
              <a:t>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1" name="テキスト ボックス 10"/>
          <p:cNvSpPr txBox="1"/>
          <p:nvPr/>
        </p:nvSpPr>
        <p:spPr>
          <a:xfrm>
            <a:off x="1325324" y="6354551"/>
            <a:ext cx="844062" cy="246221"/>
          </a:xfrm>
          <a:prstGeom prst="rect">
            <a:avLst/>
          </a:prstGeom>
          <a:noFill/>
        </p:spPr>
        <p:txBody>
          <a:bodyPr wrap="square" rtlCol="0">
            <a:spAutoFit/>
          </a:bodyPr>
          <a:lstStyle/>
          <a:p>
            <a:r>
              <a:rPr kumimoji="1" lang="ja-JP" altLang="en-US" sz="1000" dirty="0" smtClean="0"/>
              <a:t>（第三波）</a:t>
            </a:r>
            <a:endParaRPr kumimoji="1" lang="ja-JP" altLang="en-US" sz="1000" dirty="0"/>
          </a:p>
        </p:txBody>
      </p:sp>
      <p:sp>
        <p:nvSpPr>
          <p:cNvPr id="9" name="正方形/長方形 8"/>
          <p:cNvSpPr/>
          <p:nvPr/>
        </p:nvSpPr>
        <p:spPr>
          <a:xfrm>
            <a:off x="686663" y="6534902"/>
            <a:ext cx="3187354" cy="295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schemeClr val="tx1"/>
                </a:solidFill>
                <a:latin typeface="+mn-ea"/>
              </a:rPr>
              <a:t>※</a:t>
            </a:r>
            <a:r>
              <a:rPr lang="ja-JP" altLang="en-US" sz="900" dirty="0" smtClean="0">
                <a:solidFill>
                  <a:schemeClr val="tx1"/>
                </a:solidFill>
                <a:latin typeface="+mn-ea"/>
              </a:rPr>
              <a:t>第三波と第四波で、縦軸の最大値が異なる。</a:t>
            </a:r>
            <a:endParaRPr lang="en-US" altLang="ja-JP" sz="900" dirty="0">
              <a:solidFill>
                <a:schemeClr val="tx1"/>
              </a:solidFill>
              <a:latin typeface="+mn-ea"/>
            </a:endParaRPr>
          </a:p>
        </p:txBody>
      </p:sp>
      <p:pic>
        <p:nvPicPr>
          <p:cNvPr id="3" name="図 2"/>
          <p:cNvPicPr>
            <a:picLocks noChangeAspect="1"/>
          </p:cNvPicPr>
          <p:nvPr/>
        </p:nvPicPr>
        <p:blipFill>
          <a:blip r:embed="rId3"/>
          <a:stretch>
            <a:fillRect/>
          </a:stretch>
        </p:blipFill>
        <p:spPr>
          <a:xfrm>
            <a:off x="215898" y="1195755"/>
            <a:ext cx="11760203" cy="5511262"/>
          </a:xfrm>
          <a:prstGeom prst="rect">
            <a:avLst/>
          </a:prstGeom>
        </p:spPr>
      </p:pic>
    </p:spTree>
    <p:extLst>
      <p:ext uri="{BB962C8B-B14F-4D97-AF65-F5344CB8AC3E}">
        <p14:creationId xmlns:p14="http://schemas.microsoft.com/office/powerpoint/2010/main" val="817426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5895" y="894689"/>
            <a:ext cx="12101609" cy="3127519"/>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第</a:t>
            </a:r>
            <a:r>
              <a:rPr lang="ja-JP" altLang="en-US" sz="2400" b="1" dirty="0">
                <a:latin typeface="UD デジタル 教科書体 NP-B" panose="02020700000000000000" pitchFamily="18" charset="-128"/>
                <a:ea typeface="UD デジタル 教科書体 NP-B" panose="02020700000000000000" pitchFamily="18" charset="-128"/>
              </a:rPr>
              <a:t>三</a:t>
            </a:r>
            <a:r>
              <a:rPr lang="ja-JP" altLang="en-US" sz="2400" b="1" dirty="0" smtClean="0">
                <a:latin typeface="UD デジタル 教科書体 NP-B" panose="02020700000000000000" pitchFamily="18" charset="-128"/>
                <a:ea typeface="UD デジタル 教科書体 NP-B" panose="02020700000000000000" pitchFamily="18" charset="-128"/>
              </a:rPr>
              <a:t>波から第</a:t>
            </a:r>
            <a:r>
              <a:rPr lang="ja-JP" altLang="en-US" sz="2400" b="1" dirty="0">
                <a:latin typeface="UD デジタル 教科書体 NP-B" panose="02020700000000000000" pitchFamily="18" charset="-128"/>
                <a:ea typeface="UD デジタル 教科書体 NP-B" panose="02020700000000000000" pitchFamily="18" charset="-128"/>
              </a:rPr>
              <a:t>四</a:t>
            </a:r>
            <a:r>
              <a:rPr lang="ja-JP" altLang="en-US" sz="2400" b="1" dirty="0" smtClean="0">
                <a:latin typeface="UD デジタル 教科書体 NP-B" panose="02020700000000000000" pitchFamily="18" charset="-128"/>
                <a:ea typeface="UD デジタル 教科書体 NP-B" panose="02020700000000000000" pitchFamily="18" charset="-128"/>
              </a:rPr>
              <a:t>波にかけてのクラスター状況</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割合</a:t>
            </a:r>
            <a:r>
              <a:rPr lang="en-US" altLang="ja-JP" sz="2400" b="1" dirty="0" smtClean="0">
                <a:latin typeface="UD デジタル 教科書体 NP-B" panose="02020700000000000000" pitchFamily="18" charset="-128"/>
                <a:ea typeface="UD デジタル 教科書体 NP-B" panose="02020700000000000000" pitchFamily="18" charset="-128"/>
              </a:rPr>
              <a:t>】</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7567" y="6397296"/>
            <a:ext cx="2743200" cy="365125"/>
          </a:xfrm>
        </p:spPr>
        <p:txBody>
          <a:bodyPr/>
          <a:lstStyle/>
          <a:p>
            <a:fld id="{0B62D5CB-8769-475A-9BC8-A2F17E2F558B}" type="slidenum">
              <a:rPr kumimoji="1" lang="ja-JP" altLang="en-US" smtClean="0"/>
              <a:t>38</a:t>
            </a:fld>
            <a:endParaRPr kumimoji="1" lang="ja-JP" altLang="en-US" dirty="0"/>
          </a:p>
        </p:txBody>
      </p:sp>
      <p:sp>
        <p:nvSpPr>
          <p:cNvPr id="10" name="正方形/長方形 9"/>
          <p:cNvSpPr/>
          <p:nvPr/>
        </p:nvSpPr>
        <p:spPr>
          <a:xfrm>
            <a:off x="10058400" y="6508007"/>
            <a:ext cx="1834101"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smtClean="0">
                <a:solidFill>
                  <a:schemeClr val="tx1"/>
                </a:solidFill>
                <a:latin typeface="+mn-ea"/>
              </a:rPr>
              <a:t>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3" name="テキスト ボックス 2"/>
          <p:cNvSpPr txBox="1"/>
          <p:nvPr/>
        </p:nvSpPr>
        <p:spPr>
          <a:xfrm>
            <a:off x="534572" y="1552338"/>
            <a:ext cx="844062" cy="246221"/>
          </a:xfrm>
          <a:prstGeom prst="rect">
            <a:avLst/>
          </a:prstGeom>
          <a:noFill/>
        </p:spPr>
        <p:txBody>
          <a:bodyPr wrap="square" rtlCol="0">
            <a:spAutoFit/>
          </a:bodyPr>
          <a:lstStyle/>
          <a:p>
            <a:r>
              <a:rPr kumimoji="1" lang="ja-JP" altLang="en-US" sz="1000" dirty="0" smtClean="0"/>
              <a:t>（第三波）</a:t>
            </a:r>
            <a:endParaRPr kumimoji="1" lang="ja-JP" altLang="en-US" sz="1000" dirty="0"/>
          </a:p>
        </p:txBody>
      </p:sp>
      <p:sp>
        <p:nvSpPr>
          <p:cNvPr id="11" name="テキスト ボックス 10"/>
          <p:cNvSpPr txBox="1"/>
          <p:nvPr/>
        </p:nvSpPr>
        <p:spPr>
          <a:xfrm>
            <a:off x="422031" y="4417728"/>
            <a:ext cx="844062" cy="246221"/>
          </a:xfrm>
          <a:prstGeom prst="rect">
            <a:avLst/>
          </a:prstGeom>
          <a:noFill/>
        </p:spPr>
        <p:txBody>
          <a:bodyPr wrap="square" rtlCol="0">
            <a:spAutoFit/>
          </a:bodyPr>
          <a:lstStyle/>
          <a:p>
            <a:r>
              <a:rPr kumimoji="1" lang="ja-JP" altLang="en-US" sz="1000" dirty="0" smtClean="0"/>
              <a:t>（第三波）</a:t>
            </a:r>
            <a:endParaRPr kumimoji="1" lang="ja-JP" altLang="en-US" sz="1000" dirty="0"/>
          </a:p>
        </p:txBody>
      </p:sp>
      <p:sp>
        <p:nvSpPr>
          <p:cNvPr id="16" name="テキスト ボックス 15"/>
          <p:cNvSpPr txBox="1"/>
          <p:nvPr/>
        </p:nvSpPr>
        <p:spPr>
          <a:xfrm>
            <a:off x="5333411" y="679137"/>
            <a:ext cx="1594339" cy="307777"/>
          </a:xfrm>
          <a:prstGeom prst="rect">
            <a:avLst/>
          </a:prstGeom>
          <a:noFill/>
        </p:spPr>
        <p:txBody>
          <a:bodyPr wrap="square" rtlCol="0">
            <a:spAutoFit/>
          </a:bodyPr>
          <a:lstStyle/>
          <a:p>
            <a:pPr algn="ctr"/>
            <a:r>
              <a:rPr lang="ja-JP" altLang="en-US" sz="1400" dirty="0" smtClean="0"/>
              <a:t>施設数（割合）</a:t>
            </a:r>
            <a:endParaRPr kumimoji="1" lang="ja-JP" altLang="en-US" sz="1400" dirty="0"/>
          </a:p>
        </p:txBody>
      </p:sp>
      <p:sp>
        <p:nvSpPr>
          <p:cNvPr id="17" name="テキスト ボックス 16"/>
          <p:cNvSpPr txBox="1"/>
          <p:nvPr/>
        </p:nvSpPr>
        <p:spPr>
          <a:xfrm>
            <a:off x="5454160" y="3891816"/>
            <a:ext cx="1859281" cy="307777"/>
          </a:xfrm>
          <a:prstGeom prst="rect">
            <a:avLst/>
          </a:prstGeom>
          <a:noFill/>
        </p:spPr>
        <p:txBody>
          <a:bodyPr wrap="square" rtlCol="0">
            <a:spAutoFit/>
          </a:bodyPr>
          <a:lstStyle/>
          <a:p>
            <a:pPr algn="ctr"/>
            <a:r>
              <a:rPr lang="ja-JP" altLang="en-US" sz="1400" dirty="0" smtClean="0"/>
              <a:t>陽性</a:t>
            </a:r>
            <a:r>
              <a:rPr lang="ja-JP" altLang="en-US" sz="1400" dirty="0"/>
              <a:t>者</a:t>
            </a:r>
            <a:r>
              <a:rPr lang="ja-JP" altLang="en-US" sz="1400" dirty="0" smtClean="0"/>
              <a:t>数（割合）</a:t>
            </a:r>
            <a:endParaRPr kumimoji="1" lang="ja-JP" altLang="en-US" sz="1400" dirty="0"/>
          </a:p>
        </p:txBody>
      </p:sp>
      <p:pic>
        <p:nvPicPr>
          <p:cNvPr id="5" name="図 4"/>
          <p:cNvPicPr>
            <a:picLocks noChangeAspect="1"/>
          </p:cNvPicPr>
          <p:nvPr/>
        </p:nvPicPr>
        <p:blipFill>
          <a:blip r:embed="rId4"/>
          <a:stretch>
            <a:fillRect/>
          </a:stretch>
        </p:blipFill>
        <p:spPr>
          <a:xfrm>
            <a:off x="151356" y="4022208"/>
            <a:ext cx="12040644" cy="2810500"/>
          </a:xfrm>
          <a:prstGeom prst="rect">
            <a:avLst/>
          </a:prstGeom>
        </p:spPr>
      </p:pic>
    </p:spTree>
    <p:extLst>
      <p:ext uri="{BB962C8B-B14F-4D97-AF65-F5344CB8AC3E}">
        <p14:creationId xmlns:p14="http://schemas.microsoft.com/office/powerpoint/2010/main" val="3942677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4765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小・中・高・大学生等の感染状況</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39</a:t>
            </a:fld>
            <a:endParaRPr kumimoji="1" lang="ja-JP" altLang="en-US" dirty="0"/>
          </a:p>
        </p:txBody>
      </p:sp>
      <p:sp>
        <p:nvSpPr>
          <p:cNvPr id="8" name="正方形/長方形 7"/>
          <p:cNvSpPr/>
          <p:nvPr/>
        </p:nvSpPr>
        <p:spPr>
          <a:xfrm>
            <a:off x="8555697" y="6488383"/>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a:solidFill>
                  <a:schemeClr val="tx1"/>
                </a:solidFill>
                <a:latin typeface="+mn-ea"/>
              </a:rPr>
              <a:t>分類</a:t>
            </a:r>
            <a:r>
              <a:rPr lang="ja-JP" altLang="en-US" sz="900" dirty="0" smtClean="0">
                <a:solidFill>
                  <a:schemeClr val="tx1"/>
                </a:solidFill>
                <a:latin typeface="+mn-ea"/>
              </a:rPr>
              <a:t>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7" name="正方形/長方形 6">
            <a:extLst>
              <a:ext uri="{FF2B5EF4-FFF2-40B4-BE49-F238E27FC236}">
                <a16:creationId xmlns:a16="http://schemas.microsoft.com/office/drawing/2014/main" id="{FC024533-669C-48B1-82E7-C27042384F7F}"/>
              </a:ext>
            </a:extLst>
          </p:cNvPr>
          <p:cNvSpPr/>
          <p:nvPr/>
        </p:nvSpPr>
        <p:spPr>
          <a:xfrm>
            <a:off x="0" y="533405"/>
            <a:ext cx="12192000" cy="5468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５月に入り、学生の新規陽性者数は減少しているが、陽性者に占める</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lang="ja-JP" altLang="en-US" b="1" smtClean="0">
                <a:solidFill>
                  <a:schemeClr val="tx1"/>
                </a:solidFill>
                <a:latin typeface="UD デジタル 教科書体 NK-B" panose="02020700000000000000" pitchFamily="18" charset="-128"/>
                <a:ea typeface="UD デジタル 教科書体 NK-B" panose="02020700000000000000" pitchFamily="18" charset="-128"/>
              </a:rPr>
              <a:t>代の学生の割合は横ばいとなっている。</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3"/>
          <a:stretch>
            <a:fillRect/>
          </a:stretch>
        </p:blipFill>
        <p:spPr>
          <a:xfrm>
            <a:off x="-91977" y="1228265"/>
            <a:ext cx="12375953" cy="5523455"/>
          </a:xfrm>
          <a:prstGeom prst="rect">
            <a:avLst/>
          </a:prstGeom>
        </p:spPr>
      </p:pic>
    </p:spTree>
    <p:extLst>
      <p:ext uri="{BB962C8B-B14F-4D97-AF65-F5344CB8AC3E}">
        <p14:creationId xmlns:p14="http://schemas.microsoft.com/office/powerpoint/2010/main" val="1234099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47623" y="1594383"/>
            <a:ext cx="11388315" cy="5236918"/>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latin typeface="UD デジタル 教科書体 NK-B" panose="02020700000000000000" pitchFamily="18" charset="-128"/>
                <a:ea typeface="UD デジタル 教科書体 NK-B" panose="02020700000000000000" pitchFamily="18" charset="-128"/>
              </a:rPr>
              <a:t>7</a:t>
            </a:r>
            <a:r>
              <a:rPr lang="ja-JP" altLang="en-US" sz="2400" b="1" dirty="0">
                <a:latin typeface="UD デジタル 教科書体 NK-B" panose="02020700000000000000" pitchFamily="18" charset="-128"/>
                <a:ea typeface="UD デジタル 教科書体 NK-B" panose="02020700000000000000" pitchFamily="18" charset="-128"/>
              </a:rPr>
              <a:t>日間毎の新規陽性者数</a:t>
            </a:r>
          </a:p>
        </p:txBody>
      </p:sp>
      <p:sp>
        <p:nvSpPr>
          <p:cNvPr id="2" name="スライド番号プレースホルダー 1"/>
          <p:cNvSpPr>
            <a:spLocks noGrp="1"/>
          </p:cNvSpPr>
          <p:nvPr>
            <p:ph type="sldNum" sz="quarter" idx="12"/>
          </p:nvPr>
        </p:nvSpPr>
        <p:spPr>
          <a:xfrm>
            <a:off x="9176071" y="6496682"/>
            <a:ext cx="2743200" cy="365125"/>
          </a:xfrm>
        </p:spPr>
        <p:txBody>
          <a:bodyPr/>
          <a:lstStyle/>
          <a:p>
            <a:fld id="{0B62D5CB-8769-475A-9BC8-A2F17E2F558B}" type="slidenum">
              <a:rPr kumimoji="1" lang="ja-JP" altLang="en-US" smtClean="0"/>
              <a:t>4</a:t>
            </a:fld>
            <a:endParaRPr kumimoji="1" lang="ja-JP" altLang="en-US" dirty="0"/>
          </a:p>
        </p:txBody>
      </p:sp>
      <p:sp>
        <p:nvSpPr>
          <p:cNvPr id="47" name="正方形/長方形 46">
            <a:extLst>
              <a:ext uri="{FF2B5EF4-FFF2-40B4-BE49-F238E27FC236}">
                <a16:creationId xmlns:a16="http://schemas.microsoft.com/office/drawing/2014/main" id="{FC024533-669C-48B1-82E7-C27042384F7F}"/>
              </a:ext>
            </a:extLst>
          </p:cNvPr>
          <p:cNvSpPr/>
          <p:nvPr/>
        </p:nvSpPr>
        <p:spPr>
          <a:xfrm>
            <a:off x="0" y="552294"/>
            <a:ext cx="12192000" cy="7020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１</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週間は減少速度が上がったものの、一日</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平均</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400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名の新規陽性者が発生しており、依然高水準。</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（第四波は、１か月半で７日間新規陽性者数が</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7,800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名弱（１日平均</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1,100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名程度）まで増加し、３週間継続）</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7" name="テキスト ボックス 28"/>
          <p:cNvSpPr txBox="1"/>
          <p:nvPr/>
        </p:nvSpPr>
        <p:spPr>
          <a:xfrm>
            <a:off x="10600844" y="1964053"/>
            <a:ext cx="776691"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75</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8" name="右矢印 27"/>
          <p:cNvSpPr/>
          <p:nvPr/>
        </p:nvSpPr>
        <p:spPr>
          <a:xfrm rot="3198065">
            <a:off x="10295671" y="2131076"/>
            <a:ext cx="504000" cy="25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9" name="テキスト ボックス 28"/>
          <p:cNvSpPr txBox="1"/>
          <p:nvPr/>
        </p:nvSpPr>
        <p:spPr>
          <a:xfrm>
            <a:off x="11220704" y="3567576"/>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0.57</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0" name="右矢印 29"/>
          <p:cNvSpPr/>
          <p:nvPr/>
        </p:nvSpPr>
        <p:spPr>
          <a:xfrm rot="3198065">
            <a:off x="4861054" y="3518094"/>
            <a:ext cx="397430" cy="287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3" name="テキスト ボックス 28"/>
          <p:cNvSpPr txBox="1"/>
          <p:nvPr/>
        </p:nvSpPr>
        <p:spPr>
          <a:xfrm>
            <a:off x="4870901" y="3212178"/>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0.93</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4" name="右矢印 33"/>
          <p:cNvSpPr/>
          <p:nvPr/>
        </p:nvSpPr>
        <p:spPr>
          <a:xfrm rot="3198065">
            <a:off x="5361001" y="3828674"/>
            <a:ext cx="397430" cy="287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5" name="テキスト ボックス 28"/>
          <p:cNvSpPr txBox="1"/>
          <p:nvPr/>
        </p:nvSpPr>
        <p:spPr>
          <a:xfrm>
            <a:off x="5658818" y="3614997"/>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0.89</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7" name="右矢印 36"/>
          <p:cNvSpPr/>
          <p:nvPr/>
        </p:nvSpPr>
        <p:spPr>
          <a:xfrm rot="3198065">
            <a:off x="5643066" y="4305071"/>
            <a:ext cx="397430" cy="287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8" name="テキスト ボックス 28"/>
          <p:cNvSpPr txBox="1"/>
          <p:nvPr/>
        </p:nvSpPr>
        <p:spPr>
          <a:xfrm>
            <a:off x="5905536" y="4082037"/>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0.68</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9" name="右矢印 38"/>
          <p:cNvSpPr/>
          <p:nvPr/>
        </p:nvSpPr>
        <p:spPr>
          <a:xfrm rot="3198065">
            <a:off x="5935591" y="4781313"/>
            <a:ext cx="397430" cy="287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0" name="テキスト ボックス 28"/>
          <p:cNvSpPr txBox="1"/>
          <p:nvPr/>
        </p:nvSpPr>
        <p:spPr>
          <a:xfrm>
            <a:off x="6167480" y="4557959"/>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0.60</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1" name="右矢印 40"/>
          <p:cNvSpPr/>
          <p:nvPr/>
        </p:nvSpPr>
        <p:spPr>
          <a:xfrm rot="3198065">
            <a:off x="6344614" y="5093825"/>
            <a:ext cx="397430" cy="287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2" name="テキスト ボックス 28"/>
          <p:cNvSpPr txBox="1"/>
          <p:nvPr/>
        </p:nvSpPr>
        <p:spPr>
          <a:xfrm>
            <a:off x="6660947" y="4976096"/>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0.63</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3" name="右矢印 42"/>
          <p:cNvSpPr/>
          <p:nvPr/>
        </p:nvSpPr>
        <p:spPr>
          <a:xfrm rot="3198065">
            <a:off x="10667490" y="2808828"/>
            <a:ext cx="504000" cy="25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4" name="テキスト ボックス 28"/>
          <p:cNvSpPr txBox="1"/>
          <p:nvPr/>
        </p:nvSpPr>
        <p:spPr>
          <a:xfrm>
            <a:off x="11000462" y="2625345"/>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0.84</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5" name="右矢印 44"/>
          <p:cNvSpPr/>
          <p:nvPr/>
        </p:nvSpPr>
        <p:spPr>
          <a:xfrm rot="3198065">
            <a:off x="11000085" y="3763210"/>
            <a:ext cx="504000" cy="25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1124167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51885" y="1059841"/>
            <a:ext cx="11888230" cy="5700254"/>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9" name="正方形/長方形 8"/>
          <p:cNvSpPr/>
          <p:nvPr/>
        </p:nvSpPr>
        <p:spPr>
          <a:xfrm>
            <a:off x="8321213" y="6390763"/>
            <a:ext cx="3404856" cy="369332"/>
          </a:xfrm>
          <a:prstGeom prst="rect">
            <a:avLst/>
          </a:prstGeom>
        </p:spPr>
        <p:txBody>
          <a:bodyPr wrap="square">
            <a:spAutoFit/>
          </a:bodyPr>
          <a:lstStyle/>
          <a:p>
            <a:r>
              <a:rPr lang="en-US" altLang="ja-JP" sz="900" dirty="0" smtClean="0">
                <a:latin typeface="メイリオ" panose="020B0604030504040204" pitchFamily="50" charset="-128"/>
                <a:ea typeface="メイリオ" panose="020B0604030504040204" pitchFamily="50" charset="-128"/>
              </a:rPr>
              <a:t>※12</a:t>
            </a:r>
            <a:r>
              <a:rPr lang="ja-JP" altLang="en-US" sz="900" dirty="0" smtClean="0">
                <a:latin typeface="メイリオ" panose="020B0604030504040204" pitchFamily="50" charset="-128"/>
                <a:ea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日より国システム（</a:t>
            </a:r>
            <a:r>
              <a:rPr lang="en-US" altLang="ja-JP" sz="900" dirty="0" smtClean="0">
                <a:latin typeface="メイリオ" panose="020B0604030504040204" pitchFamily="50" charset="-128"/>
                <a:ea typeface="メイリオ" panose="020B0604030504040204" pitchFamily="50" charset="-128"/>
              </a:rPr>
              <a:t>G-MIS</a:t>
            </a:r>
            <a:r>
              <a:rPr lang="ja-JP" altLang="en-US" sz="900" dirty="0" smtClean="0">
                <a:latin typeface="メイリオ" panose="020B0604030504040204" pitchFamily="50" charset="-128"/>
                <a:ea typeface="メイリオ" panose="020B0604030504040204" pitchFamily="50" charset="-128"/>
              </a:rPr>
              <a:t>）を使用し、算出方法を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「１週間の陽性者数／１週間の検体採取をした人数」に変更</a:t>
            </a:r>
            <a:endParaRPr lang="ja-JP" altLang="en-US" sz="9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5</a:t>
            </a:fld>
            <a:endParaRPr kumimoji="1" lang="ja-JP" altLang="en-US" dirty="0"/>
          </a:p>
        </p:txBody>
      </p:sp>
      <p:sp>
        <p:nvSpPr>
          <p:cNvPr id="13" name="正方形/長方形 12">
            <a:extLst>
              <a:ext uri="{FF2B5EF4-FFF2-40B4-BE49-F238E27FC236}">
                <a16:creationId xmlns:a16="http://schemas.microsoft.com/office/drawing/2014/main" id="{FC024533-669C-48B1-82E7-C27042384F7F}"/>
              </a:ext>
            </a:extLst>
          </p:cNvPr>
          <p:cNvSpPr/>
          <p:nvPr/>
        </p:nvSpPr>
        <p:spPr>
          <a:xfrm>
            <a:off x="0" y="565388"/>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５月４日をピークに陽性率</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が</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減少。</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0" y="1062889"/>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Tree>
    <p:extLst>
      <p:ext uri="{BB962C8B-B14F-4D97-AF65-F5344CB8AC3E}">
        <p14:creationId xmlns:p14="http://schemas.microsoft.com/office/powerpoint/2010/main" val="2036060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85712" y="468282"/>
            <a:ext cx="11949196" cy="6157494"/>
          </a:xfrm>
          <a:prstGeom prst="rect">
            <a:avLst/>
          </a:prstGeom>
        </p:spPr>
      </p:pic>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UD デジタル 教科書体 NK-B" panose="02020700000000000000" pitchFamily="18" charset="-128"/>
                <a:ea typeface="UD デジタル 教科書体 NK-B" panose="02020700000000000000" pitchFamily="18" charset="-128"/>
              </a:rPr>
              <a:t>第四波</a:t>
            </a:r>
            <a:r>
              <a:rPr kumimoji="1" lang="ja-JP" altLang="en-US" sz="2000" b="1" dirty="0">
                <a:latin typeface="UD デジタル 教科書体 NK-B" panose="02020700000000000000" pitchFamily="18" charset="-128"/>
                <a:ea typeface="UD デジタル 教科書体 NK-B" panose="02020700000000000000" pitchFamily="18" charset="-128"/>
              </a:rPr>
              <a:t>緊急事態宣言発令</a:t>
            </a:r>
            <a:r>
              <a:rPr kumimoji="1" lang="ja-JP" altLang="en-US" sz="2000" b="1" dirty="0" smtClean="0">
                <a:latin typeface="UD デジタル 教科書体 NK-B" panose="02020700000000000000" pitchFamily="18" charset="-128"/>
                <a:ea typeface="UD デジタル 教科書体 NK-B" panose="02020700000000000000" pitchFamily="18" charset="-128"/>
              </a:rPr>
              <a:t>区域（一部都道府県）　週</a:t>
            </a:r>
            <a:r>
              <a:rPr kumimoji="1" lang="ja-JP" altLang="en-US" sz="2000" b="1" dirty="0">
                <a:latin typeface="UD デジタル 教科書体 NK-B" panose="02020700000000000000" pitchFamily="18" charset="-128"/>
                <a:ea typeface="UD デジタル 教科書体 NK-B" panose="02020700000000000000" pitchFamily="18" charset="-128"/>
              </a:rPr>
              <a:t>・人口</a:t>
            </a:r>
            <a:r>
              <a:rPr kumimoji="1" lang="en-US" altLang="ja-JP" sz="2000" b="1" dirty="0">
                <a:latin typeface="UD デジタル 教科書体 NK-B" panose="02020700000000000000" pitchFamily="18" charset="-128"/>
                <a:ea typeface="UD デジタル 教科書体 NK-B" panose="02020700000000000000" pitchFamily="18" charset="-128"/>
              </a:rPr>
              <a:t>10</a:t>
            </a:r>
            <a:r>
              <a:rPr lang="ja-JP" altLang="en-US" sz="2000" b="1" dirty="0">
                <a:latin typeface="UD デジタル 教科書体 NK-B" panose="02020700000000000000" pitchFamily="18" charset="-128"/>
                <a:ea typeface="UD デジタル 教科書体 NK-B" panose="02020700000000000000" pitchFamily="18" charset="-128"/>
              </a:rPr>
              <a:t>万人あたり新規陽性者数</a:t>
            </a:r>
            <a:endParaRPr lang="ja-JP" altLang="en-US"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917EE29D-734E-401F-A96A-62556CEF780E}"/>
              </a:ext>
            </a:extLst>
          </p:cNvPr>
          <p:cNvSpPr>
            <a:spLocks noGrp="1"/>
          </p:cNvSpPr>
          <p:nvPr>
            <p:ph type="sldNum" sz="quarter" idx="12"/>
          </p:nvPr>
        </p:nvSpPr>
        <p:spPr>
          <a:xfrm>
            <a:off x="9303026" y="6366415"/>
            <a:ext cx="2743200" cy="365125"/>
          </a:xfrm>
        </p:spPr>
        <p:txBody>
          <a:bodyPr/>
          <a:lstStyle/>
          <a:p>
            <a:fld id="{F216AE56-EAD3-4706-B860-3EC2C2952B40}" type="slidenum">
              <a:rPr kumimoji="1" lang="ja-JP" altLang="en-US" smtClean="0"/>
              <a:t>6</a:t>
            </a:fld>
            <a:endParaRPr kumimoji="1" lang="ja-JP" altLang="en-US" dirty="0"/>
          </a:p>
        </p:txBody>
      </p:sp>
      <p:cxnSp>
        <p:nvCxnSpPr>
          <p:cNvPr id="4" name="直線コネクタ 3">
            <a:extLst>
              <a:ext uri="{FF2B5EF4-FFF2-40B4-BE49-F238E27FC236}">
                <a16:creationId xmlns:a16="http://schemas.microsoft.com/office/drawing/2014/main" id="{44895E80-A2CA-43EB-9B66-35D6885E191E}"/>
              </a:ext>
            </a:extLst>
          </p:cNvPr>
          <p:cNvCxnSpPr/>
          <p:nvPr/>
        </p:nvCxnSpPr>
        <p:spPr>
          <a:xfrm>
            <a:off x="510004" y="4727216"/>
            <a:ext cx="1144311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楕円 7">
            <a:extLst>
              <a:ext uri="{FF2B5EF4-FFF2-40B4-BE49-F238E27FC236}">
                <a16:creationId xmlns:a16="http://schemas.microsoft.com/office/drawing/2014/main" id="{68D4538E-C530-4DE0-8B75-05EDB7D22599}"/>
              </a:ext>
            </a:extLst>
          </p:cNvPr>
          <p:cNvSpPr/>
          <p:nvPr/>
        </p:nvSpPr>
        <p:spPr>
          <a:xfrm>
            <a:off x="85712" y="4583915"/>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23DF38E0-7E35-4164-9346-8D8B09F8E742}"/>
              </a:ext>
            </a:extLst>
          </p:cNvPr>
          <p:cNvSpPr/>
          <p:nvPr/>
        </p:nvSpPr>
        <p:spPr>
          <a:xfrm>
            <a:off x="95030" y="5063583"/>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4BF82742-6E24-4516-B237-1C8450EB801C}"/>
              </a:ext>
            </a:extLst>
          </p:cNvPr>
          <p:cNvCxnSpPr/>
          <p:nvPr/>
        </p:nvCxnSpPr>
        <p:spPr>
          <a:xfrm>
            <a:off x="510005" y="5206884"/>
            <a:ext cx="1144311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74D7707-3135-4EE4-AB1E-1E9E25D7286E}"/>
              </a:ext>
            </a:extLst>
          </p:cNvPr>
          <p:cNvSpPr txBox="1"/>
          <p:nvPr/>
        </p:nvSpPr>
        <p:spPr>
          <a:xfrm>
            <a:off x="510005" y="4261954"/>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Ⅳ</a:t>
            </a:r>
            <a:endParaRPr kumimoji="1" lang="ja-JP" altLang="en-US" sz="1000" b="1" dirty="0">
              <a:solidFill>
                <a:srgbClr val="FF0000"/>
              </a:solidFill>
            </a:endParaRPr>
          </a:p>
        </p:txBody>
      </p:sp>
      <p:sp>
        <p:nvSpPr>
          <p:cNvPr id="12" name="テキスト ボックス 11">
            <a:extLst>
              <a:ext uri="{FF2B5EF4-FFF2-40B4-BE49-F238E27FC236}">
                <a16:creationId xmlns:a16="http://schemas.microsoft.com/office/drawing/2014/main" id="{0FD80912-644A-4B88-9403-A4962E792C63}"/>
              </a:ext>
            </a:extLst>
          </p:cNvPr>
          <p:cNvSpPr txBox="1"/>
          <p:nvPr/>
        </p:nvSpPr>
        <p:spPr>
          <a:xfrm>
            <a:off x="513573" y="4791387"/>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Ⅲ</a:t>
            </a:r>
            <a:endParaRPr kumimoji="1" lang="ja-JP" altLang="en-US" sz="1000" b="1" dirty="0">
              <a:solidFill>
                <a:srgbClr val="FF0000"/>
              </a:solidFill>
            </a:endParaRPr>
          </a:p>
        </p:txBody>
      </p:sp>
    </p:spTree>
    <p:extLst>
      <p:ext uri="{BB962C8B-B14F-4D97-AF65-F5344CB8AC3E}">
        <p14:creationId xmlns:p14="http://schemas.microsoft.com/office/powerpoint/2010/main" val="400826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15305" y="1434905"/>
            <a:ext cx="11961389" cy="3036071"/>
          </a:xfrm>
          <a:prstGeom prst="rect">
            <a:avLst/>
          </a:prstGeom>
        </p:spPr>
      </p:pic>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UD デジタル 教科書体 NK-B" panose="02020700000000000000" pitchFamily="18" charset="-128"/>
                <a:ea typeface="UD デジタル 教科書体 NK-B" panose="02020700000000000000" pitchFamily="18" charset="-128"/>
              </a:rPr>
              <a:t>第四波</a:t>
            </a:r>
            <a:r>
              <a:rPr kumimoji="1" lang="ja-JP" altLang="en-US" sz="2000" b="1" dirty="0">
                <a:latin typeface="UD デジタル 教科書体 NK-B" panose="02020700000000000000" pitchFamily="18" charset="-128"/>
                <a:ea typeface="UD デジタル 教科書体 NK-B" panose="02020700000000000000" pitchFamily="18" charset="-128"/>
              </a:rPr>
              <a:t>緊急事態宣言発令</a:t>
            </a:r>
            <a:r>
              <a:rPr kumimoji="1" lang="ja-JP" altLang="en-US" sz="2000" b="1" dirty="0" smtClean="0">
                <a:latin typeface="UD デジタル 教科書体 NK-B" panose="02020700000000000000" pitchFamily="18" charset="-128"/>
                <a:ea typeface="UD デジタル 教科書体 NK-B" panose="02020700000000000000" pitchFamily="18" charset="-128"/>
              </a:rPr>
              <a:t>区域（一部都道府県）</a:t>
            </a:r>
            <a:r>
              <a:rPr lang="ja-JP" altLang="en-US" sz="2000" b="1" dirty="0">
                <a:latin typeface="UD デジタル 教科書体 NK-B" panose="02020700000000000000" pitchFamily="18" charset="-128"/>
                <a:ea typeface="UD デジタル 教科書体 NK-B" panose="02020700000000000000" pitchFamily="18" charset="-128"/>
              </a:rPr>
              <a:t>　</a:t>
            </a:r>
            <a:r>
              <a:rPr kumimoji="1" lang="ja-JP" altLang="en-US" sz="2000" b="1" dirty="0" smtClean="0">
                <a:latin typeface="UD デジタル 教科書体 NK-B" panose="02020700000000000000" pitchFamily="18" charset="-128"/>
                <a:ea typeface="UD デジタル 教科書体 NK-B" panose="02020700000000000000" pitchFamily="18" charset="-128"/>
              </a:rPr>
              <a:t>週</a:t>
            </a:r>
            <a:r>
              <a:rPr kumimoji="1" lang="ja-JP" altLang="en-US" sz="2000" b="1" dirty="0">
                <a:latin typeface="UD デジタル 教科書体 NK-B" panose="02020700000000000000" pitchFamily="18" charset="-128"/>
                <a:ea typeface="UD デジタル 教科書体 NK-B" panose="02020700000000000000" pitchFamily="18" charset="-128"/>
              </a:rPr>
              <a:t>・人口</a:t>
            </a:r>
            <a:r>
              <a:rPr kumimoji="1" lang="en-US" altLang="ja-JP" sz="2000" b="1" dirty="0">
                <a:latin typeface="UD デジタル 教科書体 NK-B" panose="02020700000000000000" pitchFamily="18" charset="-128"/>
                <a:ea typeface="UD デジタル 教科書体 NK-B" panose="02020700000000000000" pitchFamily="18" charset="-128"/>
              </a:rPr>
              <a:t>10</a:t>
            </a:r>
            <a:r>
              <a:rPr lang="ja-JP" altLang="en-US" sz="2000" b="1" dirty="0">
                <a:latin typeface="UD デジタル 教科書体 NK-B" panose="02020700000000000000" pitchFamily="18" charset="-128"/>
                <a:ea typeface="UD デジタル 教科書体 NK-B" panose="02020700000000000000" pitchFamily="18" charset="-128"/>
              </a:rPr>
              <a:t>万人あたり新規陽性者数</a:t>
            </a:r>
            <a:endParaRPr lang="ja-JP" altLang="en-US" b="1"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EABB1624-E880-4051-BD40-8DA51F309916}"/>
              </a:ext>
            </a:extLst>
          </p:cNvPr>
          <p:cNvSpPr txBox="1"/>
          <p:nvPr/>
        </p:nvSpPr>
        <p:spPr>
          <a:xfrm>
            <a:off x="194793" y="628748"/>
            <a:ext cx="11499805" cy="276999"/>
          </a:xfrm>
          <a:prstGeom prst="rect">
            <a:avLst/>
          </a:prstGeom>
          <a:noFill/>
        </p:spPr>
        <p:txBody>
          <a:bodyPr wrap="square" rtlCol="0">
            <a:spAutoFit/>
          </a:bodyPr>
          <a:lstStyle/>
          <a:p>
            <a:r>
              <a:rPr lang="ja-JP" altLang="en-US" sz="1200" dirty="0"/>
              <a:t>　</a:t>
            </a:r>
            <a:endParaRPr kumimoji="1" lang="ja-JP" altLang="en-US" sz="1600" dirty="0"/>
          </a:p>
        </p:txBody>
      </p:sp>
      <p:sp>
        <p:nvSpPr>
          <p:cNvPr id="32" name="正方形/長方形 31">
            <a:extLst>
              <a:ext uri="{FF2B5EF4-FFF2-40B4-BE49-F238E27FC236}">
                <a16:creationId xmlns:a16="http://schemas.microsoft.com/office/drawing/2014/main" id="{FEC20DC3-1F96-452E-B488-F9422E7BB701}"/>
              </a:ext>
            </a:extLst>
          </p:cNvPr>
          <p:cNvSpPr/>
          <p:nvPr/>
        </p:nvSpPr>
        <p:spPr>
          <a:xfrm>
            <a:off x="0" y="468282"/>
            <a:ext cx="12192000" cy="9666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３月</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以降、関西２府１県は感染が急拡大したが</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、東京都は関西圏</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と比較すると感染拡大が抑えられている。</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愛知県</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、福岡県は、４月末以降感染が急拡大</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他府県と比べ、関西２府１県は、３月上旬より変異株が本格的に置き変わり始めた。</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C532DCC4-9FCB-469F-8FFE-099DAA714D17}"/>
              </a:ext>
            </a:extLst>
          </p:cNvPr>
          <p:cNvSpPr>
            <a:spLocks noGrp="1"/>
          </p:cNvSpPr>
          <p:nvPr>
            <p:ph type="sldNum" sz="quarter" idx="12"/>
          </p:nvPr>
        </p:nvSpPr>
        <p:spPr>
          <a:xfrm>
            <a:off x="9383023" y="6433363"/>
            <a:ext cx="2743200" cy="365125"/>
          </a:xfrm>
        </p:spPr>
        <p:txBody>
          <a:bodyPr/>
          <a:lstStyle/>
          <a:p>
            <a:fld id="{F216AE56-EAD3-4706-B860-3EC2C2952B40}" type="slidenum">
              <a:rPr kumimoji="1" lang="ja-JP" altLang="en-US" smtClean="0"/>
              <a:t>7</a:t>
            </a:fld>
            <a:endParaRPr kumimoji="1" lang="ja-JP" altLang="en-US" dirty="0"/>
          </a:p>
        </p:txBody>
      </p:sp>
      <p:graphicFrame>
        <p:nvGraphicFramePr>
          <p:cNvPr id="9" name="表 7">
            <a:extLst>
              <a:ext uri="{FF2B5EF4-FFF2-40B4-BE49-F238E27FC236}">
                <a16:creationId xmlns:a16="http://schemas.microsoft.com/office/drawing/2014/main" id="{E86D30FE-A379-4A64-9B57-6C5D7677809F}"/>
              </a:ext>
            </a:extLst>
          </p:cNvPr>
          <p:cNvGraphicFramePr>
            <a:graphicFrameLocks noGrp="1"/>
          </p:cNvGraphicFramePr>
          <p:nvPr>
            <p:extLst/>
          </p:nvPr>
        </p:nvGraphicFramePr>
        <p:xfrm>
          <a:off x="140461" y="4512806"/>
          <a:ext cx="11718604" cy="2103120"/>
        </p:xfrm>
        <a:graphic>
          <a:graphicData uri="http://schemas.openxmlformats.org/drawingml/2006/table">
            <a:tbl>
              <a:tblPr firstRow="1" bandRow="1">
                <a:tableStyleId>{00A15C55-8517-42AA-B614-E9B94910E393}</a:tableStyleId>
              </a:tblPr>
              <a:tblGrid>
                <a:gridCol w="321214">
                  <a:extLst>
                    <a:ext uri="{9D8B030D-6E8A-4147-A177-3AD203B41FA5}">
                      <a16:colId xmlns:a16="http://schemas.microsoft.com/office/drawing/2014/main" val="1672608948"/>
                    </a:ext>
                  </a:extLst>
                </a:gridCol>
                <a:gridCol w="928335">
                  <a:extLst>
                    <a:ext uri="{9D8B030D-6E8A-4147-A177-3AD203B41FA5}">
                      <a16:colId xmlns:a16="http://schemas.microsoft.com/office/drawing/2014/main" val="184170138"/>
                    </a:ext>
                  </a:extLst>
                </a:gridCol>
                <a:gridCol w="3153300">
                  <a:extLst>
                    <a:ext uri="{9D8B030D-6E8A-4147-A177-3AD203B41FA5}">
                      <a16:colId xmlns:a16="http://schemas.microsoft.com/office/drawing/2014/main" val="2337467840"/>
                    </a:ext>
                  </a:extLst>
                </a:gridCol>
                <a:gridCol w="3561981">
                  <a:extLst>
                    <a:ext uri="{9D8B030D-6E8A-4147-A177-3AD203B41FA5}">
                      <a16:colId xmlns:a16="http://schemas.microsoft.com/office/drawing/2014/main" val="466880256"/>
                    </a:ext>
                  </a:extLst>
                </a:gridCol>
                <a:gridCol w="3753774">
                  <a:extLst>
                    <a:ext uri="{9D8B030D-6E8A-4147-A177-3AD203B41FA5}">
                      <a16:colId xmlns:a16="http://schemas.microsoft.com/office/drawing/2014/main" val="2553373766"/>
                    </a:ext>
                  </a:extLst>
                </a:gridCol>
              </a:tblGrid>
              <a:tr h="234505">
                <a:tc rowSpan="7">
                  <a:txBody>
                    <a:bodyPr/>
                    <a:lstStyle/>
                    <a:p>
                      <a:pPr algn="ctr"/>
                      <a:r>
                        <a:rPr kumimoji="1" lang="ja-JP" altLang="en-US" sz="1100" dirty="0">
                          <a:latin typeface="Meiryo UI" panose="020B0604030504040204" pitchFamily="50" charset="-128"/>
                          <a:ea typeface="Meiryo UI" panose="020B0604030504040204" pitchFamily="50" charset="-128"/>
                        </a:rPr>
                        <a:t>変異株置き換わりの割合</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都府県</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３月上旬</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４月上旬</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５月上旬</a:t>
                      </a:r>
                    </a:p>
                  </a:txBody>
                  <a:tcPr anchor="ctr"/>
                </a:tc>
                <a:extLst>
                  <a:ext uri="{0D108BD9-81ED-4DB2-BD59-A6C34878D82A}">
                    <a16:rowId xmlns:a16="http://schemas.microsoft.com/office/drawing/2014/main" val="2456015094"/>
                  </a:ext>
                </a:extLst>
              </a:tr>
              <a:tr h="234505">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東京都</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0.25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0.75</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4192068"/>
                  </a:ext>
                </a:extLst>
              </a:tr>
              <a:tr h="234505">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大阪府</a:t>
                      </a: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0.25</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0.75</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1.00</a:t>
                      </a:r>
                      <a:endParaRPr kumimoji="1" lang="ja-JP" altLang="en-US" sz="16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9694217"/>
                  </a:ext>
                </a:extLst>
              </a:tr>
              <a:tr h="234505">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京都府</a:t>
                      </a: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0.25</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0.75</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1.00</a:t>
                      </a:r>
                      <a:endParaRPr kumimoji="1" lang="ja-JP" altLang="en-US" sz="16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22046704"/>
                  </a:ext>
                </a:extLst>
              </a:tr>
              <a:tr h="234505">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兵庫県</a:t>
                      </a: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0.25</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0.75</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1.00</a:t>
                      </a:r>
                      <a:endParaRPr kumimoji="1" lang="ja-JP" altLang="en-US" sz="16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69505981"/>
                  </a:ext>
                </a:extLst>
              </a:tr>
              <a:tr h="234505">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愛知県</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0.20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0.50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0.85</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79657826"/>
                  </a:ext>
                </a:extLst>
              </a:tr>
              <a:tr h="234505">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福岡県</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0.25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95648320"/>
                  </a:ext>
                </a:extLst>
              </a:tr>
            </a:tbl>
          </a:graphicData>
        </a:graphic>
      </p:graphicFrame>
      <p:sp>
        <p:nvSpPr>
          <p:cNvPr id="10" name="テキスト ボックス 9">
            <a:extLst>
              <a:ext uri="{FF2B5EF4-FFF2-40B4-BE49-F238E27FC236}">
                <a16:creationId xmlns:a16="http://schemas.microsoft.com/office/drawing/2014/main" id="{D62215A3-5AFE-448A-AB16-1BA7B47CE0C9}"/>
              </a:ext>
            </a:extLst>
          </p:cNvPr>
          <p:cNvSpPr txBox="1"/>
          <p:nvPr/>
        </p:nvSpPr>
        <p:spPr>
          <a:xfrm>
            <a:off x="0" y="6588365"/>
            <a:ext cx="10760627"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501Y</a:t>
            </a:r>
            <a:r>
              <a:rPr kumimoji="1" lang="ja-JP" altLang="en-US" sz="1000" dirty="0">
                <a:latin typeface="Meiryo UI" panose="020B0604030504040204" pitchFamily="50" charset="-128"/>
                <a:ea typeface="Meiryo UI" panose="020B0604030504040204" pitchFamily="50" charset="-128"/>
              </a:rPr>
              <a:t>変異検出数／</a:t>
            </a:r>
            <a:r>
              <a:rPr kumimoji="1" lang="en-US" altLang="ja-JP" sz="1000" dirty="0">
                <a:latin typeface="Meiryo UI" panose="020B0604030504040204" pitchFamily="50" charset="-128"/>
                <a:ea typeface="Meiryo UI" panose="020B0604030504040204" pitchFamily="50" charset="-128"/>
              </a:rPr>
              <a:t>501Y</a:t>
            </a:r>
            <a:r>
              <a:rPr kumimoji="1" lang="ja-JP" altLang="en-US" sz="1000" dirty="0">
                <a:latin typeface="Meiryo UI" panose="020B0604030504040204" pitchFamily="50" charset="-128"/>
                <a:ea typeface="Meiryo UI" panose="020B0604030504040204" pitchFamily="50" charset="-128"/>
              </a:rPr>
              <a:t>ー</a:t>
            </a:r>
            <a:r>
              <a:rPr kumimoji="1" lang="en-US" altLang="ja-JP" sz="1000" dirty="0">
                <a:latin typeface="Meiryo UI" panose="020B0604030504040204" pitchFamily="50" charset="-128"/>
                <a:ea typeface="Meiryo UI" panose="020B0604030504040204" pitchFamily="50" charset="-128"/>
              </a:rPr>
              <a:t>PCR</a:t>
            </a:r>
            <a:r>
              <a:rPr kumimoji="1" lang="ja-JP" altLang="en-US" sz="1000" dirty="0">
                <a:latin typeface="Meiryo UI" panose="020B0604030504040204" pitchFamily="50" charset="-128"/>
                <a:ea typeface="Meiryo UI" panose="020B0604030504040204" pitchFamily="50" charset="-128"/>
              </a:rPr>
              <a:t>スクリーニング件数（第</a:t>
            </a:r>
            <a:r>
              <a:rPr kumimoji="1" lang="en-US" altLang="ja-JP" sz="1000" dirty="0">
                <a:latin typeface="Meiryo UI" panose="020B0604030504040204" pitchFamily="50" charset="-128"/>
                <a:ea typeface="Meiryo UI" panose="020B0604030504040204" pitchFamily="50" charset="-128"/>
              </a:rPr>
              <a:t>35</a:t>
            </a:r>
            <a:r>
              <a:rPr kumimoji="1" lang="ja-JP" altLang="en-US" sz="1000" dirty="0">
                <a:latin typeface="Meiryo UI" panose="020B0604030504040204" pitchFamily="50" charset="-128"/>
                <a:ea typeface="Meiryo UI" panose="020B0604030504040204" pitchFamily="50" charset="-128"/>
              </a:rPr>
              <a:t>回アドバイザリーボード資料３－２を元に記載）。割合は大阪府が資料より推定したものであり、正確を期すものではない。</a:t>
            </a:r>
          </a:p>
        </p:txBody>
      </p:sp>
    </p:spTree>
    <p:extLst>
      <p:ext uri="{BB962C8B-B14F-4D97-AF65-F5344CB8AC3E}">
        <p14:creationId xmlns:p14="http://schemas.microsoft.com/office/powerpoint/2010/main" val="100446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F216AE56-EAD3-4706-B860-3EC2C2952B40}" type="slidenum">
              <a:rPr kumimoji="1" lang="ja-JP" altLang="en-US" smtClean="0"/>
              <a:t>8</a:t>
            </a:fld>
            <a:endParaRPr kumimoji="1" lang="ja-JP" altLang="en-US" dirty="0"/>
          </a:p>
        </p:txBody>
      </p:sp>
      <p:sp>
        <p:nvSpPr>
          <p:cNvPr id="8" name="正方形/長方形 7">
            <a:extLst>
              <a:ext uri="{FF2B5EF4-FFF2-40B4-BE49-F238E27FC236}">
                <a16:creationId xmlns:a16="http://schemas.microsoft.com/office/drawing/2014/main" id="{FC024533-669C-48B1-82E7-C27042384F7F}"/>
              </a:ext>
            </a:extLst>
          </p:cNvPr>
          <p:cNvSpPr/>
          <p:nvPr/>
        </p:nvSpPr>
        <p:spPr>
          <a:xfrm>
            <a:off x="0" y="373492"/>
            <a:ext cx="12192000" cy="6231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病床のひっ迫状況は改善傾向が見られるが、確保病床（</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224</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床）における重症病床使用率は、依然、</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％を大幅に超過。</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0" y="5564678"/>
            <a:ext cx="12192000"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大阪モデルの重症病床使用率は</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病床確保計画の確保病床数</a:t>
            </a:r>
            <a:r>
              <a:rPr lang="en-US" altLang="ja-JP" sz="1000" dirty="0" smtClean="0">
                <a:latin typeface="Meiryo UI" panose="020B0604030504040204" pitchFamily="50" charset="-128"/>
                <a:ea typeface="Meiryo UI" panose="020B0604030504040204" pitchFamily="50" charset="-128"/>
              </a:rPr>
              <a:t>224</a:t>
            </a:r>
            <a:r>
              <a:rPr lang="ja-JP" altLang="en-US" sz="1000" dirty="0" smtClean="0">
                <a:latin typeface="Meiryo UI" panose="020B0604030504040204" pitchFamily="50" charset="-128"/>
                <a:ea typeface="Meiryo UI" panose="020B0604030504040204" pitchFamily="50" charset="-128"/>
              </a:rPr>
              <a:t>床で算出。重症者数は、対応</a:t>
            </a:r>
            <a:r>
              <a:rPr lang="ja-JP" altLang="en-US" sz="1000" dirty="0">
                <a:latin typeface="Meiryo UI" panose="020B0604030504040204" pitchFamily="50" charset="-128"/>
                <a:ea typeface="Meiryo UI" panose="020B0604030504040204" pitchFamily="50" charset="-128"/>
              </a:rPr>
              <a:t>可能な軽症中等症患者受入医療機関等において治療継続をしている</a:t>
            </a:r>
            <a:r>
              <a:rPr lang="ja-JP" altLang="en-US" sz="1000" dirty="0" smtClean="0">
                <a:latin typeface="Meiryo UI" panose="020B0604030504040204" pitchFamily="50" charset="-128"/>
                <a:ea typeface="Meiryo UI" panose="020B0604030504040204" pitchFamily="50" charset="-128"/>
              </a:rPr>
              <a:t>重症者を除く。</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・括弧内は、</a:t>
            </a:r>
            <a:r>
              <a:rPr lang="ja-JP" altLang="en-US" sz="1000" dirty="0">
                <a:solidFill>
                  <a:prstClr val="black"/>
                </a:solidFill>
                <a:latin typeface="Meiryo UI" panose="020B0604030504040204" pitchFamily="50" charset="-128"/>
                <a:ea typeface="Meiryo UI" panose="020B0604030504040204" pitchFamily="50" charset="-128"/>
              </a:rPr>
              <a:t>病床確保計画の確保病床数（</a:t>
            </a:r>
            <a:r>
              <a:rPr lang="en-US" altLang="ja-JP" sz="1000" dirty="0">
                <a:solidFill>
                  <a:prstClr val="black"/>
                </a:solidFill>
                <a:latin typeface="Meiryo UI" panose="020B0604030504040204" pitchFamily="50" charset="-128"/>
                <a:ea typeface="Meiryo UI" panose="020B0604030504040204" pitchFamily="50" charset="-128"/>
              </a:rPr>
              <a:t>224</a:t>
            </a:r>
            <a:r>
              <a:rPr lang="ja-JP" altLang="en-US" sz="1000" dirty="0">
                <a:solidFill>
                  <a:prstClr val="black"/>
                </a:solidFill>
                <a:latin typeface="Meiryo UI" panose="020B0604030504040204" pitchFamily="50" charset="-128"/>
                <a:ea typeface="Meiryo UI" panose="020B0604030504040204" pitchFamily="50" charset="-128"/>
              </a:rPr>
              <a:t>床）を上回って確保した病床数を</a:t>
            </a:r>
            <a:r>
              <a:rPr lang="ja-JP" altLang="en-US" sz="1000" dirty="0" smtClean="0">
                <a:solidFill>
                  <a:prstClr val="black"/>
                </a:solidFill>
                <a:latin typeface="Meiryo UI" panose="020B0604030504040204" pitchFamily="50" charset="-128"/>
                <a:ea typeface="Meiryo UI" panose="020B0604030504040204" pitchFamily="50" charset="-128"/>
              </a:rPr>
              <a:t>含んだ運用病床に占める</a:t>
            </a:r>
            <a:r>
              <a:rPr lang="ja-JP" altLang="en-US" sz="1000" dirty="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重症病床入院者数</a:t>
            </a:r>
            <a:r>
              <a:rPr lang="ja-JP" altLang="en-US" sz="1000" dirty="0">
                <a:solidFill>
                  <a:prstClr val="black"/>
                </a:solidFill>
                <a:latin typeface="Meiryo UI" panose="020B0604030504040204" pitchFamily="50" charset="-128"/>
                <a:ea typeface="Meiryo UI" panose="020B0604030504040204" pitchFamily="50" charset="-128"/>
              </a:rPr>
              <a:t>（対応可能な軽症中等症患者受入医療機関等において治療継続をしている重症者を</a:t>
            </a:r>
            <a:r>
              <a:rPr lang="ja-JP" altLang="en-US" sz="1000" dirty="0" smtClean="0">
                <a:solidFill>
                  <a:prstClr val="black"/>
                </a:solidFill>
                <a:latin typeface="Meiryo UI" panose="020B0604030504040204" pitchFamily="50" charset="-128"/>
                <a:ea typeface="Meiryo UI" panose="020B0604030504040204" pitchFamily="50" charset="-128"/>
              </a:rPr>
              <a:t>除く）の割合</a:t>
            </a:r>
            <a:r>
              <a:rPr lang="ja-JP" altLang="en-US" sz="1000" dirty="0">
                <a:solidFill>
                  <a:prstClr val="black"/>
                </a:solidFill>
                <a:latin typeface="Meiryo UI" panose="020B0604030504040204" pitchFamily="50" charset="-128"/>
                <a:ea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9040" y="6395675"/>
            <a:ext cx="7534918" cy="369332"/>
          </a:xfrm>
          <a:prstGeom prst="rect">
            <a:avLst/>
          </a:prstGeom>
          <a:noFill/>
          <a:ln>
            <a:solidFill>
              <a:schemeClr val="tx1"/>
            </a:solidFill>
            <a:prstDash val="sysDash"/>
          </a:ln>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4/20 </a:t>
            </a:r>
            <a:r>
              <a:rPr lang="ja-JP" altLang="en-US" sz="900" dirty="0" smtClean="0">
                <a:latin typeface="Meiryo UI" panose="020B0604030504040204" pitchFamily="50" charset="-128"/>
                <a:ea typeface="Meiryo UI" panose="020B0604030504040204" pitchFamily="50" charset="-128"/>
              </a:rPr>
              <a:t>緊急事態宣言発令要請を決定（第</a:t>
            </a:r>
            <a:r>
              <a:rPr lang="en-US" altLang="ja-JP" sz="900" dirty="0" smtClean="0">
                <a:latin typeface="Meiryo UI" panose="020B0604030504040204" pitchFamily="50" charset="-128"/>
                <a:ea typeface="Meiryo UI" panose="020B0604030504040204" pitchFamily="50" charset="-128"/>
              </a:rPr>
              <a:t>46</a:t>
            </a:r>
            <a:r>
              <a:rPr lang="ja-JP" altLang="en-US" sz="900" dirty="0" smtClean="0">
                <a:latin typeface="Meiryo UI" panose="020B0604030504040204" pitchFamily="50" charset="-128"/>
                <a:ea typeface="Meiryo UI" panose="020B0604030504040204" pitchFamily="50" charset="-128"/>
              </a:rPr>
              <a:t>回対策本部会議）</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4/23 </a:t>
            </a:r>
            <a:r>
              <a:rPr lang="ja-JP" altLang="en-US" sz="900" dirty="0" smtClean="0">
                <a:latin typeface="Meiryo UI" panose="020B0604030504040204" pitchFamily="50" charset="-128"/>
                <a:ea typeface="Meiryo UI" panose="020B0604030504040204" pitchFamily="50" charset="-128"/>
              </a:rPr>
              <a:t>緊急事態宣言発令決定、府としての措置を決定（第</a:t>
            </a:r>
            <a:r>
              <a:rPr lang="en-US" altLang="ja-JP" sz="900" dirty="0" smtClean="0">
                <a:latin typeface="Meiryo UI" panose="020B0604030504040204" pitchFamily="50" charset="-128"/>
                <a:ea typeface="Meiryo UI" panose="020B0604030504040204" pitchFamily="50" charset="-128"/>
              </a:rPr>
              <a:t>47</a:t>
            </a:r>
            <a:r>
              <a:rPr lang="ja-JP" altLang="en-US" sz="900" dirty="0" smtClean="0">
                <a:latin typeface="Meiryo UI" panose="020B0604030504040204" pitchFamily="50" charset="-128"/>
                <a:ea typeface="Meiryo UI" panose="020B0604030504040204" pitchFamily="50" charset="-128"/>
              </a:rPr>
              <a:t>回対策本部会議）</a:t>
            </a:r>
            <a:endParaRPr lang="en-US" altLang="ja-JP" sz="900" dirty="0" smtClean="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75320" y="1072267"/>
            <a:ext cx="12041360" cy="4520547"/>
          </a:xfrm>
          <a:prstGeom prst="rect">
            <a:avLst/>
          </a:prstGeom>
        </p:spPr>
      </p:pic>
    </p:spTree>
    <p:extLst>
      <p:ext uri="{BB962C8B-B14F-4D97-AF65-F5344CB8AC3E}">
        <p14:creationId xmlns:p14="http://schemas.microsoft.com/office/powerpoint/2010/main" val="308970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p:cNvSpPr>
            <a:spLocks noGrp="1"/>
          </p:cNvSpPr>
          <p:nvPr>
            <p:ph type="sldNum" sz="quarter" idx="12"/>
          </p:nvPr>
        </p:nvSpPr>
        <p:spPr>
          <a:xfrm>
            <a:off x="9404144" y="6476317"/>
            <a:ext cx="2743200" cy="365125"/>
          </a:xfrm>
        </p:spPr>
        <p:txBody>
          <a:bodyPr/>
          <a:lstStyle/>
          <a:p>
            <a:fld id="{F216AE56-EAD3-4706-B860-3EC2C2952B40}" type="slidenum">
              <a:rPr kumimoji="1" lang="ja-JP" altLang="en-US" smtClean="0"/>
              <a:t>9</a:t>
            </a:fld>
            <a:endParaRPr kumimoji="1" lang="ja-JP" altLang="en-US" dirty="0"/>
          </a:p>
        </p:txBody>
      </p:sp>
      <p:sp>
        <p:nvSpPr>
          <p:cNvPr id="5" name="テキスト ボックス 4"/>
          <p:cNvSpPr txBox="1"/>
          <p:nvPr/>
        </p:nvSpPr>
        <p:spPr>
          <a:xfrm>
            <a:off x="10334389" y="6205188"/>
            <a:ext cx="2338166" cy="253916"/>
          </a:xfrm>
          <a:prstGeom prst="rect">
            <a:avLst/>
          </a:prstGeom>
          <a:noFill/>
        </p:spPr>
        <p:txBody>
          <a:bodyPr wrap="square" rtlCol="0">
            <a:spAutoFit/>
          </a:bodyPr>
          <a:lstStyle/>
          <a:p>
            <a:r>
              <a:rPr kumimoji="1" lang="ja-JP" altLang="en-US" sz="1050" dirty="0" smtClean="0"/>
              <a:t>●：基準外　○：基準内</a:t>
            </a:r>
            <a:endParaRPr kumimoji="1" lang="ja-JP" altLang="en-US" sz="1050" dirty="0"/>
          </a:p>
        </p:txBody>
      </p:sp>
      <p:sp>
        <p:nvSpPr>
          <p:cNvPr id="9" name="正方形/長方形 8">
            <a:extLst>
              <a:ext uri="{FF2B5EF4-FFF2-40B4-BE49-F238E27FC236}">
                <a16:creationId xmlns:a16="http://schemas.microsoft.com/office/drawing/2014/main" id="{FC024533-669C-48B1-82E7-C27042384F7F}"/>
              </a:ext>
            </a:extLst>
          </p:cNvPr>
          <p:cNvSpPr/>
          <p:nvPr/>
        </p:nvSpPr>
        <p:spPr>
          <a:xfrm>
            <a:off x="0" y="438187"/>
            <a:ext cx="12197918" cy="6148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医療</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のひっ迫具合を示す</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指標に改善傾向が見られるが、３月１日の緊急事態措置解除の段階と比べると、依然、極めて</a:t>
            </a:r>
            <a:r>
              <a:rPr lang="ja-JP" altLang="en-US" b="1" dirty="0" err="1" smtClean="0">
                <a:solidFill>
                  <a:schemeClr val="tx1"/>
                </a:solidFill>
                <a:latin typeface="UD デジタル 教科書体 NK-B" panose="02020700000000000000" pitchFamily="18" charset="-128"/>
                <a:ea typeface="UD デジタル 教科書体 NK-B" panose="02020700000000000000" pitchFamily="18" charset="-128"/>
              </a:rPr>
              <a:t>厳し</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err="1" smtClean="0">
                <a:solidFill>
                  <a:schemeClr val="tx1"/>
                </a:solidFill>
                <a:latin typeface="UD デジタル 教科書体 NK-B" panose="02020700000000000000" pitchFamily="18" charset="-128"/>
                <a:ea typeface="UD デジタル 教科書体 NK-B" panose="02020700000000000000" pitchFamily="18" charset="-128"/>
              </a:rPr>
              <a:t>い</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状況。</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113762" y="5405065"/>
            <a:ext cx="12033582"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入院率は、人口</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万人あたり療養者数が</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人以上の場合に適用する。ただし、新規陽性者が発生届が届け出られた翌日までに療養場所の種別が決定され、かつ入院が必要な者</a:t>
            </a:r>
            <a:r>
              <a:rPr lang="ja-JP" altLang="en-US" sz="1000" dirty="0" smtClean="0">
                <a:latin typeface="Meiryo UI" panose="020B0604030504040204" pitchFamily="50" charset="-128"/>
                <a:ea typeface="Meiryo UI" panose="020B0604030504040204" pitchFamily="50" charset="-128"/>
              </a:rPr>
              <a:t>が</a:t>
            </a:r>
            <a:r>
              <a:rPr lang="ja-JP" altLang="en-US" sz="1000" dirty="0">
                <a:latin typeface="Meiryo UI" panose="020B0604030504040204" pitchFamily="50" charset="-128"/>
                <a:ea typeface="Meiryo UI" panose="020B0604030504040204" pitchFamily="50" charset="-128"/>
              </a:rPr>
              <a:t>同日</a:t>
            </a:r>
            <a:r>
              <a:rPr lang="ja-JP" altLang="en-US" sz="1000" dirty="0" smtClean="0">
                <a:latin typeface="Meiryo UI" panose="020B0604030504040204" pitchFamily="50" charset="-128"/>
                <a:ea typeface="Meiryo UI" panose="020B0604030504040204" pitchFamily="50" charset="-128"/>
              </a:rPr>
              <a:t>までに</a:t>
            </a:r>
            <a:r>
              <a:rPr lang="ja-JP" altLang="en-US" sz="1000" dirty="0">
                <a:latin typeface="Meiryo UI" panose="020B0604030504040204" pitchFamily="50" charset="-128"/>
                <a:ea typeface="Meiryo UI" panose="020B0604030504040204" pitchFamily="50" charset="-128"/>
              </a:rPr>
              <a:t>入院している場合には適用しない</a:t>
            </a:r>
            <a:r>
              <a:rPr lang="ja-JP" altLang="en-US" sz="1000" dirty="0" smtClean="0">
                <a:latin typeface="Meiryo UI" panose="020B0604030504040204" pitchFamily="50" charset="-128"/>
                <a:ea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重症者数</a:t>
            </a:r>
            <a:r>
              <a:rPr lang="ja-JP" altLang="en-US" sz="1000" dirty="0">
                <a:latin typeface="Meiryo UI" panose="020B0604030504040204" pitchFamily="50" charset="-128"/>
                <a:ea typeface="Meiryo UI" panose="020B0604030504040204" pitchFamily="50" charset="-128"/>
              </a:rPr>
              <a:t>は、対応可能な軽症中等症患者受入医療機関等において治療継続をしている</a:t>
            </a:r>
            <a:r>
              <a:rPr lang="ja-JP" altLang="en-US" sz="1000" dirty="0" smtClean="0">
                <a:latin typeface="Meiryo UI" panose="020B0604030504040204" pitchFamily="50" charset="-128"/>
                <a:ea typeface="Meiryo UI" panose="020B0604030504040204" pitchFamily="50" charset="-128"/>
              </a:rPr>
              <a:t>重症者を除く。</a:t>
            </a:r>
            <a:endParaRPr lang="ja-JP" altLang="en-US" sz="10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51433" y="5962814"/>
            <a:ext cx="7534918" cy="507831"/>
          </a:xfrm>
          <a:prstGeom prst="rect">
            <a:avLst/>
          </a:prstGeom>
          <a:noFill/>
          <a:ln>
            <a:solidFill>
              <a:schemeClr val="tx1"/>
            </a:solidFill>
            <a:prstDash val="sysDash"/>
          </a:ln>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3/1    </a:t>
            </a:r>
            <a:r>
              <a:rPr lang="ja-JP" altLang="en-US" sz="900" dirty="0" smtClean="0">
                <a:latin typeface="Meiryo UI" panose="020B0604030504040204" pitchFamily="50" charset="-128"/>
                <a:ea typeface="Meiryo UI" panose="020B0604030504040204" pitchFamily="50" charset="-128"/>
              </a:rPr>
              <a:t>緊急事態措置解除</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4/25</a:t>
            </a:r>
            <a:r>
              <a:rPr lang="ja-JP" altLang="en-US" sz="900" dirty="0" smtClean="0">
                <a:latin typeface="Meiryo UI" panose="020B0604030504040204" pitchFamily="50" charset="-128"/>
                <a:ea typeface="Meiryo UI" panose="020B0604030504040204" pitchFamily="50" charset="-128"/>
              </a:rPr>
              <a:t>　緊急事態措置適用</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5/12  </a:t>
            </a:r>
            <a:r>
              <a:rPr lang="ja-JP" altLang="en-US" sz="900" dirty="0" smtClean="0">
                <a:latin typeface="Meiryo UI" panose="020B0604030504040204" pitchFamily="50" charset="-128"/>
                <a:ea typeface="Meiryo UI" panose="020B0604030504040204" pitchFamily="50" charset="-128"/>
              </a:rPr>
              <a:t>緊急事態措置延長</a:t>
            </a:r>
            <a:endParaRPr lang="en-US" altLang="ja-JP" sz="900" dirty="0" smtClean="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113762" y="1171127"/>
            <a:ext cx="12033582" cy="4233938"/>
          </a:xfrm>
          <a:prstGeom prst="rect">
            <a:avLst/>
          </a:prstGeom>
        </p:spPr>
      </p:pic>
    </p:spTree>
    <p:extLst>
      <p:ext uri="{BB962C8B-B14F-4D97-AF65-F5344CB8AC3E}">
        <p14:creationId xmlns:p14="http://schemas.microsoft.com/office/powerpoint/2010/main" val="29140656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11494</TotalTime>
  <Words>4262</Words>
  <PresentationFormat>ワイド画面</PresentationFormat>
  <Paragraphs>527</Paragraphs>
  <Slides>39</Slides>
  <Notes>31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39</vt:i4>
      </vt:variant>
    </vt:vector>
  </HeadingPairs>
  <TitlesOfParts>
    <vt:vector size="49" baseType="lpstr">
      <vt:lpstr>HGPｺﾞｼｯｸE</vt:lpstr>
      <vt:lpstr>Meiryo UI</vt:lpstr>
      <vt:lpstr>UD デジタル 教科書体 NK-B</vt:lpstr>
      <vt:lpstr>UD デジタル 教科書体 NP-B</vt:lpstr>
      <vt:lpstr>メイリオ</vt:lpstr>
      <vt:lpstr>游ゴシック</vt:lpstr>
      <vt:lpstr>游ゴシック Light</vt:lpstr>
      <vt:lpstr>Arial</vt:lpstr>
      <vt:lpstr>Microsoft Himalaya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2021-05-25T04:17:20Z</cp:lastPrinted>
  <dcterms:created xsi:type="dcterms:W3CDTF">2020-08-11T02:27:27Z</dcterms:created>
  <dcterms:modified xsi:type="dcterms:W3CDTF">2021-05-25T05:17:38Z</dcterms:modified>
</cp:coreProperties>
</file>