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63543" y="684424"/>
            <a:ext cx="8816913" cy="23083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■現在の学校における感染状況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ja-JP" dirty="0"/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4956" y="4675775"/>
            <a:ext cx="8480780" cy="2085186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緊急事態宣言期間中の府立学校の教育活動について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■授業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・分散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登校や短縮授業は行わず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、通常形態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を継続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・ただし、感染リスクの高い活動は実施しない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・感染拡大により不安を感じて登校しない児童生徒等については、オンライン等を活用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して十分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な学習支援を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行う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■修学旅行、府県間の移動を伴う教育活動、府内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における校外学習等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・中止または延期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■部活動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・原則休止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・ただし、公式大会への出場等学校が必要があると判断する場合は、感染防止策を徹底したうえで、</a:t>
            </a: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活動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時間を短縮して実施する。この場合でも、感染リスクの高い活動は実施しない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52236" y="87429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-4601"/>
            <a:ext cx="9144000" cy="6629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緊急事態措置の延長に伴う府立学校の教育活動</a:t>
            </a:r>
            <a:r>
              <a:rPr lang="ja-JP" altLang="ja-JP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について</a:t>
            </a:r>
            <a:endParaRPr lang="en-US" altLang="ja-JP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39206" y="419838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３年５月７日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572125" y="80659"/>
            <a:ext cx="1408331" cy="3277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smtClean="0">
                <a:solidFill>
                  <a:schemeClr val="tx1"/>
                </a:solidFill>
              </a:rPr>
              <a:t>資料１－３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5204" y="4367583"/>
            <a:ext cx="8816913" cy="30777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93663" indent="-93663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市町村立学校及び私立学校については、府立学校と同様の対応を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1077970" y="3910316"/>
            <a:ext cx="349623" cy="32272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506823" y="3821510"/>
            <a:ext cx="7263037" cy="546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4625"/>
            <a:r>
              <a:rPr kumimoji="1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４月のクラスター発生数は１月（第３波）と同程度、また休校数も減少傾向にある</a:t>
            </a:r>
            <a:r>
              <a:rPr kumimoji="1" lang="ja-JP" altLang="en-US" sz="15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、一方で５月に入りクラスターが継続して発生している</a:t>
            </a:r>
            <a:r>
              <a:rPr kumimoji="1"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⇒　</a:t>
            </a:r>
            <a:r>
              <a:rPr kumimoji="1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現在の対応を継続</a:t>
            </a:r>
            <a:endParaRPr kumimoji="1" lang="ja-JP" altLang="en-US" sz="15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617930"/>
              </p:ext>
            </p:extLst>
          </p:nvPr>
        </p:nvGraphicFramePr>
        <p:xfrm>
          <a:off x="1044940" y="1078566"/>
          <a:ext cx="6890098" cy="5791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88561">
                  <a:extLst>
                    <a:ext uri="{9D8B030D-6E8A-4147-A177-3AD203B41FA5}">
                      <a16:colId xmlns:a16="http://schemas.microsoft.com/office/drawing/2014/main" val="1186845025"/>
                    </a:ext>
                  </a:extLst>
                </a:gridCol>
                <a:gridCol w="1275008">
                  <a:extLst>
                    <a:ext uri="{9D8B030D-6E8A-4147-A177-3AD203B41FA5}">
                      <a16:colId xmlns:a16="http://schemas.microsoft.com/office/drawing/2014/main" val="3759964757"/>
                    </a:ext>
                  </a:extLst>
                </a:gridCol>
                <a:gridCol w="1326529">
                  <a:extLst>
                    <a:ext uri="{9D8B030D-6E8A-4147-A177-3AD203B41FA5}">
                      <a16:colId xmlns:a16="http://schemas.microsoft.com/office/drawing/2014/main" val="2536763347"/>
                    </a:ext>
                  </a:extLst>
                </a:gridCol>
              </a:tblGrid>
              <a:tr h="170793"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第３波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第４波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193975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全年代感染経路のうち学校関連の割合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1.2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681811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4275786" y="1602321"/>
            <a:ext cx="3895206" cy="289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（第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48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回大阪府新型コロナウイルス対策本部会議資料より）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656017"/>
              </p:ext>
            </p:extLst>
          </p:nvPr>
        </p:nvGraphicFramePr>
        <p:xfrm>
          <a:off x="1044940" y="1921913"/>
          <a:ext cx="6890098" cy="746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88561">
                  <a:extLst>
                    <a:ext uri="{9D8B030D-6E8A-4147-A177-3AD203B41FA5}">
                      <a16:colId xmlns:a16="http://schemas.microsoft.com/office/drawing/2014/main" val="1186845025"/>
                    </a:ext>
                  </a:extLst>
                </a:gridCol>
                <a:gridCol w="1275008">
                  <a:extLst>
                    <a:ext uri="{9D8B030D-6E8A-4147-A177-3AD203B41FA5}">
                      <a16:colId xmlns:a16="http://schemas.microsoft.com/office/drawing/2014/main" val="3759964757"/>
                    </a:ext>
                  </a:extLst>
                </a:gridCol>
                <a:gridCol w="1326529">
                  <a:extLst>
                    <a:ext uri="{9D8B030D-6E8A-4147-A177-3AD203B41FA5}">
                      <a16:colId xmlns:a16="http://schemas.microsoft.com/office/drawing/2014/main" val="2536763347"/>
                    </a:ext>
                  </a:extLst>
                </a:gridCol>
              </a:tblGrid>
              <a:tr h="333009"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第３波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（Ｒ３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第４波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（Ｒ３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193975"/>
                  </a:ext>
                </a:extLst>
              </a:tr>
              <a:tr h="2109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学校関連（専門学校等を除く）でのクラスター発生件数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８件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(157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８件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(121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681811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3676918" y="2634274"/>
            <a:ext cx="4494074" cy="259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（「新型コロナウイルス感染症患者の発生および患者の死亡について」より）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620442" y="1078566"/>
            <a:ext cx="1314596" cy="56901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620442" y="1922042"/>
            <a:ext cx="1301844" cy="73865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298145"/>
              </p:ext>
            </p:extLst>
          </p:nvPr>
        </p:nvGraphicFramePr>
        <p:xfrm>
          <a:off x="1044940" y="2946400"/>
          <a:ext cx="6890098" cy="7391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46160">
                  <a:extLst>
                    <a:ext uri="{9D8B030D-6E8A-4147-A177-3AD203B41FA5}">
                      <a16:colId xmlns:a16="http://schemas.microsoft.com/office/drawing/2014/main" val="1186845025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3759964757"/>
                    </a:ext>
                  </a:extLst>
                </a:gridCol>
                <a:gridCol w="1470738">
                  <a:extLst>
                    <a:ext uri="{9D8B030D-6E8A-4147-A177-3AD203B41FA5}">
                      <a16:colId xmlns:a16="http://schemas.microsoft.com/office/drawing/2014/main" val="2536763347"/>
                    </a:ext>
                  </a:extLst>
                </a:gridCol>
              </a:tblGrid>
              <a:tr h="381522"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月の最大校数）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193975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府立学校の休校数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２９校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１４校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681811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6464353" y="2937055"/>
            <a:ext cx="1470685" cy="74334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890109" y="2304512"/>
            <a:ext cx="1253891" cy="43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５月現時点１件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249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2882</TotalTime>
  <Words>451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松永　あかり</cp:lastModifiedBy>
  <cp:revision>264</cp:revision>
  <cp:lastPrinted>2021-05-07T04:11:20Z</cp:lastPrinted>
  <dcterms:created xsi:type="dcterms:W3CDTF">2020-03-31T00:25:54Z</dcterms:created>
  <dcterms:modified xsi:type="dcterms:W3CDTF">2021-05-07T09:16:15Z</dcterms:modified>
</cp:coreProperties>
</file>