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2021/5/6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2021/5/6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5119" y="-14772"/>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950" b="1" dirty="0" smtClean="0">
                <a:solidFill>
                  <a:schemeClr val="bg1"/>
                </a:solidFill>
              </a:rPr>
              <a:t>　　　　緊急</a:t>
            </a:r>
            <a:r>
              <a:rPr lang="ja-JP" altLang="en-US" sz="1950" b="1" dirty="0" smtClean="0">
                <a:solidFill>
                  <a:schemeClr val="bg1"/>
                </a:solidFill>
              </a:rPr>
              <a:t>事態措置を実施すべき期間の延長に</a:t>
            </a:r>
            <a:r>
              <a:rPr lang="ja-JP" altLang="en-US" sz="1950" b="1" dirty="0">
                <a:solidFill>
                  <a:schemeClr val="bg1"/>
                </a:solidFill>
              </a:rPr>
              <a:t>関する国への要請について</a:t>
            </a:r>
          </a:p>
        </p:txBody>
      </p:sp>
      <p:sp>
        <p:nvSpPr>
          <p:cNvPr id="12" name="サブタイトル 2"/>
          <p:cNvSpPr txBox="1">
            <a:spLocks/>
          </p:cNvSpPr>
          <p:nvPr/>
        </p:nvSpPr>
        <p:spPr>
          <a:xfrm>
            <a:off x="100469" y="5335657"/>
            <a:ext cx="9712415" cy="134531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900"/>
              </a:lnSpc>
            </a:pPr>
            <a:r>
              <a:rPr lang="en-US" altLang="ja-JP" sz="1500" b="1" dirty="0" smtClean="0"/>
              <a:t>【</a:t>
            </a:r>
            <a:r>
              <a:rPr lang="ja-JP" altLang="en-US" sz="1500" b="1" dirty="0" smtClean="0"/>
              <a:t>参考</a:t>
            </a:r>
            <a:r>
              <a:rPr lang="en-US" altLang="ja-JP" sz="1500" b="1" dirty="0" smtClean="0"/>
              <a:t>】</a:t>
            </a:r>
            <a:r>
              <a:rPr lang="ja-JP" altLang="en-US" sz="1500" b="1" dirty="0" smtClean="0"/>
              <a:t>緊急事態宣言解除の考え方（</a:t>
            </a:r>
            <a:r>
              <a:rPr lang="en-US" altLang="ja-JP" sz="1500" b="1" dirty="0" smtClean="0"/>
              <a:t>4/23</a:t>
            </a:r>
            <a:r>
              <a:rPr lang="ja-JP" altLang="en-US" sz="1500" b="1" dirty="0"/>
              <a:t>　</a:t>
            </a:r>
            <a:r>
              <a:rPr lang="ja-JP" altLang="en-US" sz="1500" b="1" dirty="0" smtClean="0"/>
              <a:t>新型コロナウイルス感染症対策の基本的対処方針より抜粋）</a:t>
            </a:r>
            <a:endParaRPr lang="en-US" altLang="ja-JP" sz="1500" b="1" dirty="0"/>
          </a:p>
          <a:p>
            <a:pPr algn="l">
              <a:lnSpc>
                <a:spcPts val="1900"/>
              </a:lnSpc>
              <a:spcBef>
                <a:spcPts val="0"/>
              </a:spcBef>
            </a:pPr>
            <a:r>
              <a:rPr lang="ja-JP" altLang="en-US" sz="1400" dirty="0"/>
              <a:t>　</a:t>
            </a:r>
            <a:r>
              <a:rPr lang="ja-JP" altLang="en-US" sz="1400" dirty="0" smtClean="0"/>
              <a:t>国内での感染及び医療提供体制・公衆衛生体制のひっ迫の状況（</a:t>
            </a:r>
            <a:r>
              <a:rPr lang="ja-JP" altLang="en-US" sz="1400" b="1" u="sng" dirty="0" smtClean="0"/>
              <a:t>特に、緊急事態措置区域が、分科会提言におけるステージ</a:t>
            </a:r>
            <a:r>
              <a:rPr lang="en-US" altLang="ja-JP" sz="1400" b="1" u="sng" dirty="0" smtClean="0"/>
              <a:t>Ⅲ</a:t>
            </a:r>
            <a:r>
              <a:rPr lang="ja-JP" altLang="en-US" sz="1400" b="1" u="sng" dirty="0" smtClean="0"/>
              <a:t>相当の対策が必要な地域になっているか等）</a:t>
            </a:r>
            <a:r>
              <a:rPr lang="ja-JP" altLang="en-US" sz="1400" dirty="0" smtClean="0"/>
              <a:t>を踏まえて、</a:t>
            </a:r>
            <a:r>
              <a:rPr lang="ja-JP" altLang="en-US" sz="1400" b="1" u="sng" dirty="0" smtClean="0"/>
              <a:t>政府対策本部長が基本的対処方針分科会の意見を十分踏まえた上で総合的に判断する。</a:t>
            </a:r>
            <a:endParaRPr lang="en-US" altLang="ja-JP" sz="1400" b="1" u="sng" dirty="0" smtClean="0"/>
          </a:p>
          <a:p>
            <a:pPr algn="l">
              <a:lnSpc>
                <a:spcPts val="1900"/>
              </a:lnSpc>
              <a:spcBef>
                <a:spcPts val="0"/>
              </a:spcBef>
            </a:pPr>
            <a:r>
              <a:rPr lang="ja-JP" altLang="en-US" sz="1400" dirty="0">
                <a:latin typeface="+mn-ea"/>
              </a:rPr>
              <a:t>　</a:t>
            </a:r>
            <a:r>
              <a:rPr lang="ja-JP" altLang="en-US" sz="1400" dirty="0" smtClean="0">
                <a:latin typeface="+mn-ea"/>
              </a:rPr>
              <a:t>なお、緊急事態宣言の解除後の対策の緩和については段階的に行い、必要な対策はステージ</a:t>
            </a:r>
            <a:r>
              <a:rPr lang="en-US" altLang="ja-JP" sz="1400" dirty="0" smtClean="0">
                <a:latin typeface="+mn-ea"/>
              </a:rPr>
              <a:t>Ⅱ</a:t>
            </a:r>
            <a:r>
              <a:rPr lang="ja-JP" altLang="en-US" sz="1400" dirty="0" smtClean="0">
                <a:latin typeface="+mn-ea"/>
              </a:rPr>
              <a:t>相当以下に下がるまで続ける。</a:t>
            </a:r>
            <a:endParaRPr lang="en-US" altLang="ja-JP" sz="1400" dirty="0">
              <a:latin typeface="+mn-ea"/>
            </a:endParaRPr>
          </a:p>
        </p:txBody>
      </p:sp>
      <p:sp>
        <p:nvSpPr>
          <p:cNvPr id="13" name="正方形/長方形 12"/>
          <p:cNvSpPr/>
          <p:nvPr/>
        </p:nvSpPr>
        <p:spPr>
          <a:xfrm>
            <a:off x="43319" y="471938"/>
            <a:ext cx="9768582" cy="478586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sp>
        <p:nvSpPr>
          <p:cNvPr id="2" name="正方形/長方形 1"/>
          <p:cNvSpPr/>
          <p:nvPr/>
        </p:nvSpPr>
        <p:spPr>
          <a:xfrm>
            <a:off x="251048" y="4786068"/>
            <a:ext cx="9395228" cy="369332"/>
          </a:xfrm>
          <a:prstGeom prst="rect">
            <a:avLst/>
          </a:prstGeom>
          <a:solidFill>
            <a:schemeClr val="accent4">
              <a:lumMod val="60000"/>
              <a:lumOff val="40000"/>
            </a:schemeClr>
          </a:solidFill>
        </p:spPr>
        <p:txBody>
          <a:bodyPr wrap="square" anchor="ctr">
            <a:spAutoFit/>
          </a:bodyPr>
          <a:lstStyle/>
          <a:p>
            <a:pPr algn="ctr"/>
            <a:r>
              <a:rPr lang="ja-JP" altLang="en-US" sz="1600" b="1" dirty="0" smtClean="0"/>
              <a:t>（現在、５月</a:t>
            </a:r>
            <a:r>
              <a:rPr lang="en-US" altLang="ja-JP" sz="1600" b="1" dirty="0" smtClean="0"/>
              <a:t>11</a:t>
            </a:r>
            <a:r>
              <a:rPr lang="ja-JP" altLang="en-US" sz="1600" b="1" dirty="0" smtClean="0"/>
              <a:t>日までとなっている）</a:t>
            </a:r>
            <a:r>
              <a:rPr lang="ja-JP" altLang="en-US" b="1" dirty="0" smtClean="0"/>
              <a:t>緊急事態措置を実施すべき期間の延長を国に要請する</a:t>
            </a:r>
            <a:endParaRPr lang="en-US" altLang="ja-JP" b="1" dirty="0" smtClean="0"/>
          </a:p>
        </p:txBody>
      </p:sp>
      <p:sp>
        <p:nvSpPr>
          <p:cNvPr id="14" name="サブタイトル 2"/>
          <p:cNvSpPr txBox="1">
            <a:spLocks/>
          </p:cNvSpPr>
          <p:nvPr/>
        </p:nvSpPr>
        <p:spPr>
          <a:xfrm>
            <a:off x="0" y="417178"/>
            <a:ext cx="9712415"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smtClean="0"/>
              <a:t>【</a:t>
            </a:r>
            <a:r>
              <a:rPr lang="ja-JP" altLang="en-US" sz="1625" b="1" dirty="0" smtClean="0"/>
              <a:t>現在の感染状況等</a:t>
            </a:r>
            <a:r>
              <a:rPr lang="en-US" altLang="ja-JP" sz="1625" b="1" dirty="0" smtClean="0"/>
              <a:t>】</a:t>
            </a:r>
            <a:endParaRPr lang="en-US" altLang="ja-JP" sz="1625" b="1" dirty="0"/>
          </a:p>
        </p:txBody>
      </p:sp>
      <p:sp>
        <p:nvSpPr>
          <p:cNvPr id="16" name="正方形/長方形 15"/>
          <p:cNvSpPr/>
          <p:nvPr/>
        </p:nvSpPr>
        <p:spPr>
          <a:xfrm>
            <a:off x="0" y="728257"/>
            <a:ext cx="9843014" cy="1220847"/>
          </a:xfrm>
          <a:prstGeom prst="rect">
            <a:avLst/>
          </a:prstGeom>
        </p:spPr>
        <p:txBody>
          <a:bodyPr wrap="square">
            <a:spAutoFit/>
          </a:bodyPr>
          <a:lstStyle/>
          <a:p>
            <a:pPr>
              <a:lnSpc>
                <a:spcPts val="2200"/>
              </a:lnSpc>
            </a:pPr>
            <a:r>
              <a:rPr lang="ja-JP" altLang="en-US" sz="1600" b="1" dirty="0" smtClean="0">
                <a:latin typeface="+mn-ea"/>
              </a:rPr>
              <a:t>◆　５月５日現在、政府分科会におけるモニタリング指標のうち、陽性率以外はステージ</a:t>
            </a:r>
            <a:r>
              <a:rPr lang="en-US" altLang="ja-JP" sz="1600" b="1" dirty="0">
                <a:latin typeface="+mn-ea"/>
              </a:rPr>
              <a:t>Ⅳ</a:t>
            </a:r>
            <a:r>
              <a:rPr lang="ja-JP" altLang="en-US" sz="1600" b="1" dirty="0" smtClean="0">
                <a:latin typeface="+mn-ea"/>
              </a:rPr>
              <a:t>相当</a:t>
            </a:r>
            <a:r>
              <a:rPr lang="ja-JP" altLang="en-US" sz="1600" b="1" dirty="0" smtClean="0">
                <a:latin typeface="+mn-ea"/>
              </a:rPr>
              <a:t>。</a:t>
            </a:r>
            <a:endParaRPr lang="en-US" altLang="ja-JP" sz="1600" b="1" dirty="0" smtClean="0">
              <a:latin typeface="+mn-ea"/>
            </a:endParaRPr>
          </a:p>
          <a:p>
            <a:pPr>
              <a:lnSpc>
                <a:spcPts val="2200"/>
              </a:lnSpc>
            </a:pPr>
            <a:r>
              <a:rPr lang="ja-JP" altLang="en-US" sz="1600" b="1" dirty="0">
                <a:latin typeface="+mn-ea"/>
              </a:rPr>
              <a:t>◆　緊急事態措置の開始（４月</a:t>
            </a:r>
            <a:r>
              <a:rPr lang="en-US" altLang="ja-JP" sz="1600" b="1" dirty="0">
                <a:latin typeface="+mn-ea"/>
              </a:rPr>
              <a:t>25</a:t>
            </a:r>
            <a:r>
              <a:rPr lang="ja-JP" altLang="en-US" sz="1600" b="1" dirty="0">
                <a:latin typeface="+mn-ea"/>
              </a:rPr>
              <a:t>日）から</a:t>
            </a:r>
            <a:r>
              <a:rPr lang="en-US" altLang="ja-JP" sz="1600" b="1" dirty="0">
                <a:latin typeface="+mn-ea"/>
              </a:rPr>
              <a:t>10</a:t>
            </a:r>
            <a:r>
              <a:rPr lang="ja-JP" altLang="en-US" sz="1600" b="1" dirty="0">
                <a:latin typeface="+mn-ea"/>
              </a:rPr>
              <a:t>日程度が経過しているが、</a:t>
            </a:r>
            <a:r>
              <a:rPr lang="ja-JP" altLang="en-US" sz="1600" b="1" dirty="0" smtClean="0">
                <a:latin typeface="+mn-ea"/>
              </a:rPr>
              <a:t>新規報告</a:t>
            </a:r>
            <a:r>
              <a:rPr lang="ja-JP" altLang="en-US" sz="1600" b="1" dirty="0">
                <a:latin typeface="+mn-ea"/>
              </a:rPr>
              <a:t>数</a:t>
            </a:r>
            <a:r>
              <a:rPr lang="ja-JP" altLang="en-US" sz="1600" b="1" dirty="0" smtClean="0">
                <a:latin typeface="+mn-ea"/>
              </a:rPr>
              <a:t>は高止まり。週・人口</a:t>
            </a:r>
            <a:endParaRPr lang="en-US" altLang="ja-JP" sz="1600" b="1" dirty="0" smtClean="0">
              <a:latin typeface="+mn-ea"/>
            </a:endParaRPr>
          </a:p>
          <a:p>
            <a:pPr>
              <a:lnSpc>
                <a:spcPts val="2200"/>
              </a:lnSpc>
            </a:pPr>
            <a:r>
              <a:rPr lang="ja-JP" altLang="en-US" sz="1600" b="1" dirty="0">
                <a:latin typeface="+mn-ea"/>
              </a:rPr>
              <a:t>　</a:t>
            </a:r>
            <a:r>
              <a:rPr lang="en-US" altLang="ja-JP" sz="1600" b="1" dirty="0" smtClean="0">
                <a:latin typeface="+mn-ea"/>
              </a:rPr>
              <a:t>10</a:t>
            </a:r>
            <a:r>
              <a:rPr lang="ja-JP" altLang="en-US" sz="1600" b="1" dirty="0" smtClean="0">
                <a:latin typeface="+mn-ea"/>
              </a:rPr>
              <a:t>万人あたり新規報告数（５月５日時点：</a:t>
            </a:r>
            <a:r>
              <a:rPr lang="en-US" altLang="ja-JP" sz="1600" b="1" dirty="0" smtClean="0">
                <a:latin typeface="+mn-ea"/>
              </a:rPr>
              <a:t>78.65</a:t>
            </a:r>
            <a:r>
              <a:rPr lang="ja-JP" altLang="en-US" sz="1600" b="1" dirty="0" smtClean="0">
                <a:latin typeface="+mn-ea"/>
              </a:rPr>
              <a:t>人）は、ステージ</a:t>
            </a:r>
            <a:r>
              <a:rPr lang="en-US" altLang="ja-JP" sz="1600" b="1" dirty="0" smtClean="0">
                <a:latin typeface="+mn-ea"/>
              </a:rPr>
              <a:t>Ⅳ</a:t>
            </a:r>
            <a:r>
              <a:rPr lang="ja-JP" altLang="en-US" sz="1600" b="1" dirty="0" smtClean="0">
                <a:latin typeface="+mn-ea"/>
              </a:rPr>
              <a:t>の目安（</a:t>
            </a:r>
            <a:r>
              <a:rPr lang="en-US" altLang="ja-JP" sz="1600" b="1" dirty="0" smtClean="0">
                <a:latin typeface="+mn-ea"/>
              </a:rPr>
              <a:t>25</a:t>
            </a:r>
            <a:r>
              <a:rPr lang="ja-JP" altLang="en-US" sz="1600" b="1" dirty="0" smtClean="0">
                <a:latin typeface="+mn-ea"/>
              </a:rPr>
              <a:t>人）を大きく超過。</a:t>
            </a:r>
            <a:endParaRPr lang="en-US" altLang="ja-JP" sz="1600" b="1" dirty="0">
              <a:latin typeface="+mn-ea"/>
            </a:endParaRPr>
          </a:p>
          <a:p>
            <a:pPr>
              <a:lnSpc>
                <a:spcPts val="2200"/>
              </a:lnSpc>
            </a:pPr>
            <a:r>
              <a:rPr lang="ja-JP" altLang="en-US" sz="1600" b="1" dirty="0" smtClean="0">
                <a:solidFill>
                  <a:sysClr val="windowText" lastClr="000000"/>
                </a:solidFill>
                <a:latin typeface="+mn-ea"/>
              </a:rPr>
              <a:t>◆　重症病床及び軽症中等症病床含む病床占有率いずれも急増し、</a:t>
            </a:r>
            <a:r>
              <a:rPr lang="en-US" altLang="ja-JP" sz="1600" b="1" dirty="0" smtClean="0">
                <a:solidFill>
                  <a:sysClr val="windowText" lastClr="000000"/>
                </a:solidFill>
                <a:latin typeface="+mn-ea"/>
              </a:rPr>
              <a:t>80</a:t>
            </a:r>
            <a:r>
              <a:rPr lang="ja-JP" altLang="en-US" sz="1600" b="1" dirty="0" smtClean="0">
                <a:solidFill>
                  <a:sysClr val="windowText" lastClr="000000"/>
                </a:solidFill>
                <a:latin typeface="+mn-ea"/>
              </a:rPr>
              <a:t>％（国基準）を超過する状況が継続</a:t>
            </a:r>
            <a:r>
              <a:rPr lang="ja-JP" altLang="en-US" sz="1600" b="1" dirty="0" smtClean="0">
                <a:solidFill>
                  <a:sysClr val="windowText" lastClr="000000"/>
                </a:solidFill>
                <a:latin typeface="+mn-ea"/>
              </a:rPr>
              <a:t>。</a:t>
            </a:r>
            <a:endParaRPr lang="en-US" altLang="ja-JP" sz="1600" b="1" dirty="0" smtClean="0">
              <a:solidFill>
                <a:sysClr val="windowText" lastClr="000000"/>
              </a:solidFill>
              <a:latin typeface="+mn-ea"/>
            </a:endParaRPr>
          </a:p>
        </p:txBody>
      </p:sp>
      <p:sp>
        <p:nvSpPr>
          <p:cNvPr id="17" name="サブタイトル 2"/>
          <p:cNvSpPr txBox="1">
            <a:spLocks/>
          </p:cNvSpPr>
          <p:nvPr/>
        </p:nvSpPr>
        <p:spPr>
          <a:xfrm>
            <a:off x="8686800" y="14844"/>
            <a:ext cx="1156214" cy="355778"/>
          </a:xfrm>
          <a:prstGeom prst="rect">
            <a:avLst/>
          </a:prstGeom>
          <a:solidFill>
            <a:schemeClr val="bg1"/>
          </a:solidFill>
          <a:ln>
            <a:solidFill>
              <a:schemeClr val="tx1"/>
            </a:solidFill>
          </a:ln>
        </p:spPr>
        <p:txBody>
          <a:bodyPr vert="horz" lIns="91440" tIns="45720" rIns="91440" bIns="45720" rtlCol="0" anchor="ctr">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625" b="1" dirty="0" smtClean="0"/>
              <a:t>資料２－１　</a:t>
            </a:r>
            <a:endParaRPr lang="en-US" altLang="ja-JP" sz="1625" b="1" dirty="0"/>
          </a:p>
        </p:txBody>
      </p:sp>
      <p:sp>
        <p:nvSpPr>
          <p:cNvPr id="18" name="二等辺三角形 17"/>
          <p:cNvSpPr/>
          <p:nvPr/>
        </p:nvSpPr>
        <p:spPr>
          <a:xfrm rot="10800000">
            <a:off x="3251881" y="4529775"/>
            <a:ext cx="3409590" cy="159931"/>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2220975326"/>
              </p:ext>
            </p:extLst>
          </p:nvPr>
        </p:nvGraphicFramePr>
        <p:xfrm>
          <a:off x="251048" y="1950675"/>
          <a:ext cx="9171710" cy="2491353"/>
        </p:xfrm>
        <a:graphic>
          <a:graphicData uri="http://schemas.openxmlformats.org/drawingml/2006/table">
            <a:tbl>
              <a:tblPr/>
              <a:tblGrid>
                <a:gridCol w="1181179">
                  <a:extLst>
                    <a:ext uri="{9D8B030D-6E8A-4147-A177-3AD203B41FA5}">
                      <a16:colId xmlns:a16="http://schemas.microsoft.com/office/drawing/2014/main" val="4280665210"/>
                    </a:ext>
                  </a:extLst>
                </a:gridCol>
                <a:gridCol w="1706983">
                  <a:extLst>
                    <a:ext uri="{9D8B030D-6E8A-4147-A177-3AD203B41FA5}">
                      <a16:colId xmlns:a16="http://schemas.microsoft.com/office/drawing/2014/main" val="3680222287"/>
                    </a:ext>
                  </a:extLst>
                </a:gridCol>
                <a:gridCol w="1121280">
                  <a:extLst>
                    <a:ext uri="{9D8B030D-6E8A-4147-A177-3AD203B41FA5}">
                      <a16:colId xmlns:a16="http://schemas.microsoft.com/office/drawing/2014/main" val="3849342199"/>
                    </a:ext>
                  </a:extLst>
                </a:gridCol>
                <a:gridCol w="860378">
                  <a:extLst>
                    <a:ext uri="{9D8B030D-6E8A-4147-A177-3AD203B41FA5}">
                      <a16:colId xmlns:a16="http://schemas.microsoft.com/office/drawing/2014/main" val="1911446234"/>
                    </a:ext>
                  </a:extLst>
                </a:gridCol>
                <a:gridCol w="860378">
                  <a:extLst>
                    <a:ext uri="{9D8B030D-6E8A-4147-A177-3AD203B41FA5}">
                      <a16:colId xmlns:a16="http://schemas.microsoft.com/office/drawing/2014/main" val="1737865203"/>
                    </a:ext>
                  </a:extLst>
                </a:gridCol>
                <a:gridCol w="860378">
                  <a:extLst>
                    <a:ext uri="{9D8B030D-6E8A-4147-A177-3AD203B41FA5}">
                      <a16:colId xmlns:a16="http://schemas.microsoft.com/office/drawing/2014/main" val="998678685"/>
                    </a:ext>
                  </a:extLst>
                </a:gridCol>
                <a:gridCol w="860378">
                  <a:extLst>
                    <a:ext uri="{9D8B030D-6E8A-4147-A177-3AD203B41FA5}">
                      <a16:colId xmlns:a16="http://schemas.microsoft.com/office/drawing/2014/main" val="3962294035"/>
                    </a:ext>
                  </a:extLst>
                </a:gridCol>
                <a:gridCol w="860378">
                  <a:extLst>
                    <a:ext uri="{9D8B030D-6E8A-4147-A177-3AD203B41FA5}">
                      <a16:colId xmlns:a16="http://schemas.microsoft.com/office/drawing/2014/main" val="4165155153"/>
                    </a:ext>
                  </a:extLst>
                </a:gridCol>
                <a:gridCol w="860378">
                  <a:extLst>
                    <a:ext uri="{9D8B030D-6E8A-4147-A177-3AD203B41FA5}">
                      <a16:colId xmlns:a16="http://schemas.microsoft.com/office/drawing/2014/main" val="2658707742"/>
                    </a:ext>
                  </a:extLst>
                </a:gridCol>
              </a:tblGrid>
              <a:tr h="396428">
                <a:tc gridSpan="2">
                  <a:txBody>
                    <a:bodyPr/>
                    <a:lstStyle/>
                    <a:p>
                      <a:pPr algn="ctr" fontAlgn="ctr"/>
                      <a:r>
                        <a:rPr lang="ja-JP" altLang="en-US" sz="1050" b="1" i="0" u="none" strike="noStrike" dirty="0" smtClean="0">
                          <a:solidFill>
                            <a:srgbClr val="FFFFFF"/>
                          </a:solidFill>
                          <a:effectLst/>
                          <a:latin typeface="+mn-ea"/>
                          <a:ea typeface="+mn-ea"/>
                        </a:rPr>
                        <a:t>指標（抜粋）</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hMerge="1">
                  <a:txBody>
                    <a:bodyPr/>
                    <a:lstStyle/>
                    <a:p>
                      <a:endParaRPr kumimoji="1" lang="ja-JP" altLang="en-US"/>
                    </a:p>
                  </a:txBody>
                  <a:tcPr/>
                </a:tc>
                <a:tc>
                  <a:txBody>
                    <a:bodyPr/>
                    <a:lstStyle/>
                    <a:p>
                      <a:pPr algn="ctr" rtl="0" fontAlgn="ctr"/>
                      <a:r>
                        <a:rPr lang="ja-JP" altLang="en-US" sz="1050" b="1" i="0" u="none" strike="noStrike" dirty="0" smtClean="0">
                          <a:solidFill>
                            <a:srgbClr val="FFFFFF"/>
                          </a:solidFill>
                          <a:effectLst/>
                          <a:latin typeface="+mn-ea"/>
                          <a:ea typeface="+mn-ea"/>
                        </a:rPr>
                        <a:t>ステージ</a:t>
                      </a:r>
                      <a:r>
                        <a:rPr lang="en-US" altLang="ja-JP" sz="1050" b="1" i="0" u="none" strike="noStrike" dirty="0">
                          <a:solidFill>
                            <a:srgbClr val="FFFFFF"/>
                          </a:solidFill>
                          <a:effectLst/>
                          <a:latin typeface="+mn-ea"/>
                          <a:ea typeface="+mn-ea"/>
                        </a:rPr>
                        <a:t>Ⅳ</a:t>
                      </a:r>
                      <a:br>
                        <a:rPr lang="en-US" altLang="ja-JP" sz="1050" b="1" i="0" u="none" strike="noStrike" dirty="0">
                          <a:solidFill>
                            <a:srgbClr val="FFFFFF"/>
                          </a:solidFill>
                          <a:effectLst/>
                          <a:latin typeface="+mn-ea"/>
                          <a:ea typeface="+mn-ea"/>
                        </a:rPr>
                      </a:br>
                      <a:r>
                        <a:rPr lang="ja-JP" altLang="en-US" sz="1050" b="1" i="0" u="none" strike="noStrike" dirty="0">
                          <a:solidFill>
                            <a:srgbClr val="FFFFFF"/>
                          </a:solidFill>
                          <a:effectLst/>
                          <a:latin typeface="+mn-ea"/>
                          <a:ea typeface="+mn-ea"/>
                        </a:rPr>
                        <a:t>目安</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5/1</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5/2</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5/3</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5/4</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5/5</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800" b="1" i="0" u="none" strike="noStrike" dirty="0" smtClean="0">
                          <a:solidFill>
                            <a:srgbClr val="FFFFFF"/>
                          </a:solidFill>
                          <a:effectLst/>
                          <a:latin typeface="+mn-ea"/>
                          <a:ea typeface="+mn-ea"/>
                        </a:rPr>
                        <a:t>ステージ</a:t>
                      </a:r>
                      <a:r>
                        <a:rPr lang="en-US" altLang="ja-JP" sz="800" b="1" i="0" u="none" strike="noStrike" dirty="0" smtClean="0">
                          <a:solidFill>
                            <a:srgbClr val="FFFFFF"/>
                          </a:solidFill>
                          <a:effectLst/>
                          <a:latin typeface="+mn-ea"/>
                          <a:ea typeface="+mn-ea"/>
                        </a:rPr>
                        <a:t>Ⅳ</a:t>
                      </a:r>
                    </a:p>
                    <a:p>
                      <a:pPr algn="ctr" rtl="0" fontAlgn="ctr"/>
                      <a:r>
                        <a:rPr lang="ja-JP" altLang="en-US" sz="800" b="1" i="0" u="none" strike="noStrike" dirty="0" smtClean="0">
                          <a:solidFill>
                            <a:srgbClr val="FFFFFF"/>
                          </a:solidFill>
                          <a:effectLst/>
                          <a:latin typeface="+mn-ea"/>
                          <a:ea typeface="+mn-ea"/>
                        </a:rPr>
                        <a:t>目安の状況</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3249715003"/>
                  </a:ext>
                </a:extLst>
              </a:tr>
              <a:tr h="299275">
                <a:tc rowSpan="4">
                  <a:txBody>
                    <a:bodyPr/>
                    <a:lstStyle/>
                    <a:p>
                      <a:pPr algn="ctr" rtl="0" fontAlgn="ctr"/>
                      <a:r>
                        <a:rPr lang="ja-JP" altLang="en-US" sz="900" b="1" i="0" u="none" strike="noStrike" dirty="0">
                          <a:solidFill>
                            <a:srgbClr val="000000"/>
                          </a:solidFill>
                          <a:effectLst/>
                          <a:latin typeface="+mn-ea"/>
                          <a:ea typeface="+mn-ea"/>
                        </a:rPr>
                        <a:t>医療</a:t>
                      </a:r>
                      <a:r>
                        <a:rPr lang="ja-JP" altLang="en-US" sz="900" b="1" i="0" u="none" strike="noStrike" dirty="0" smtClean="0">
                          <a:solidFill>
                            <a:srgbClr val="000000"/>
                          </a:solidFill>
                          <a:effectLst/>
                          <a:latin typeface="+mn-ea"/>
                          <a:ea typeface="+mn-ea"/>
                        </a:rPr>
                        <a:t>提供</a:t>
                      </a:r>
                      <a:endParaRPr lang="en-US" altLang="ja-JP" sz="900" b="1" i="0" u="none" strike="noStrike" dirty="0" smtClean="0">
                        <a:solidFill>
                          <a:srgbClr val="000000"/>
                        </a:solidFill>
                        <a:effectLst/>
                        <a:latin typeface="+mn-ea"/>
                        <a:ea typeface="+mn-ea"/>
                      </a:endParaRPr>
                    </a:p>
                    <a:p>
                      <a:pPr algn="ctr" rtl="0" fontAlgn="ctr"/>
                      <a:r>
                        <a:rPr lang="ja-JP" altLang="en-US" sz="900" b="1" i="0" u="none" strike="noStrike" dirty="0" smtClean="0">
                          <a:solidFill>
                            <a:srgbClr val="000000"/>
                          </a:solidFill>
                          <a:effectLst/>
                          <a:latin typeface="+mn-ea"/>
                          <a:ea typeface="+mn-ea"/>
                        </a:rPr>
                        <a:t>体制</a:t>
                      </a:r>
                      <a:r>
                        <a:rPr lang="ja-JP" altLang="en-US" sz="900" b="1" i="0" u="none" strike="noStrike" dirty="0">
                          <a:solidFill>
                            <a:srgbClr val="000000"/>
                          </a:solidFill>
                          <a:effectLst/>
                          <a:latin typeface="+mn-ea"/>
                          <a:ea typeface="+mn-ea"/>
                        </a:rPr>
                        <a:t>等の負荷</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確保病床の占有率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81.2%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83.5%</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85.5%</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r>
                        <a:rPr lang="ja-JP" altLang="en-US" sz="900" b="0" i="0" u="none" strike="noStrike" dirty="0">
                          <a:solidFill>
                            <a:srgbClr val="000000"/>
                          </a:solidFill>
                          <a:effectLst/>
                          <a:latin typeface="+mn-ea"/>
                          <a:ea typeface="+mn-ea"/>
                        </a:rPr>
                        <a:t>　</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4160422"/>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入院率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25%</a:t>
                      </a:r>
                      <a:r>
                        <a:rPr lang="ja-JP" altLang="en-US" sz="900" b="1" i="0" u="none" strike="noStrike" dirty="0" smtClean="0">
                          <a:solidFill>
                            <a:srgbClr val="000000"/>
                          </a:solidFill>
                          <a:effectLst/>
                          <a:latin typeface="+mn-ea"/>
                          <a:ea typeface="+mn-ea"/>
                        </a:rPr>
                        <a:t>以下</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10.0%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9.9%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9.7%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10.0%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10.4%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5016498"/>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重症病床の占有率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50</a:t>
                      </a:r>
                      <a:r>
                        <a:rPr lang="ja-JP" altLang="en-US" sz="900" b="1" i="0" u="none" strike="noStrike" dirty="0" smtClean="0">
                          <a:solidFill>
                            <a:srgbClr val="000000"/>
                          </a:solidFill>
                          <a:effectLst/>
                          <a:latin typeface="+mn-ea"/>
                          <a:ea typeface="+mn-ea"/>
                        </a:rPr>
                        <a:t>％以上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80.0%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80.2%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80.4%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82.9%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8666017"/>
                  </a:ext>
                </a:extLst>
              </a:tr>
              <a:tr h="299275">
                <a:tc vMerge="1">
                  <a:txBody>
                    <a:bodyPr/>
                    <a:lstStyle/>
                    <a:p>
                      <a:pPr algn="ctr" rtl="0" fontAlgn="ct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人口</a:t>
                      </a:r>
                      <a:r>
                        <a:rPr lang="en-US" altLang="ja-JP" sz="900" b="1" i="0" u="none" strike="noStrike" dirty="0" smtClean="0">
                          <a:solidFill>
                            <a:srgbClr val="000000"/>
                          </a:solidFill>
                          <a:effectLst/>
                          <a:latin typeface="+mn-ea"/>
                          <a:ea typeface="+mn-ea"/>
                        </a:rPr>
                        <a:t>10</a:t>
                      </a:r>
                      <a:r>
                        <a:rPr lang="ja-JP" altLang="en-US" sz="900" b="1" i="0" u="none" strike="noStrike" dirty="0" smtClean="0">
                          <a:solidFill>
                            <a:srgbClr val="000000"/>
                          </a:solidFill>
                          <a:effectLst/>
                          <a:latin typeface="+mn-ea"/>
                          <a:ea typeface="+mn-ea"/>
                        </a:rPr>
                        <a:t>万人あたり療養者数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smtClean="0">
                          <a:solidFill>
                            <a:srgbClr val="000000"/>
                          </a:solidFill>
                          <a:effectLst/>
                          <a:latin typeface="+mn-ea"/>
                          <a:ea typeface="+mn-ea"/>
                        </a:rPr>
                        <a:t>30</a:t>
                      </a:r>
                      <a:r>
                        <a:rPr lang="ja-JP" altLang="en-US" sz="900" b="1" i="0" u="none" strike="noStrike" dirty="0" smtClean="0">
                          <a:solidFill>
                            <a:srgbClr val="000000"/>
                          </a:solidFill>
                          <a:effectLst/>
                          <a:latin typeface="+mn-ea"/>
                          <a:ea typeface="+mn-ea"/>
                        </a:rPr>
                        <a:t>人以上</a:t>
                      </a:r>
                      <a:endParaRPr lang="ja-JP" altLang="en-US" sz="900" b="1" i="0" u="none" strike="noStrike" dirty="0">
                        <a:solidFill>
                          <a:srgbClr val="000000"/>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223.54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228.54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229.94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232.87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229.27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n-ea"/>
                          <a:ea typeface="+mn-ea"/>
                        </a:rPr>
                        <a:t>●</a:t>
                      </a:r>
                      <a:endParaRPr lang="ja-JP" altLang="en-US" sz="900" b="0" i="0" u="none" strike="noStrike" dirty="0">
                        <a:solidFill>
                          <a:srgbClr val="000000"/>
                        </a:solidFill>
                        <a:effectLst/>
                        <a:latin typeface="+mn-ea"/>
                        <a:ea typeface="+mn-ea"/>
                      </a:endParaRP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2336440"/>
                  </a:ext>
                </a:extLst>
              </a:tr>
              <a:tr h="299275">
                <a:tc rowSpan="3">
                  <a:txBody>
                    <a:bodyPr/>
                    <a:lstStyle/>
                    <a:p>
                      <a:pPr algn="ctr" rtl="0" fontAlgn="ctr"/>
                      <a:r>
                        <a:rPr lang="ja-JP" altLang="en-US" sz="900" b="1" i="0" u="none" strike="noStrike" dirty="0">
                          <a:solidFill>
                            <a:srgbClr val="000000"/>
                          </a:solidFill>
                          <a:effectLst/>
                          <a:latin typeface="+mn-ea"/>
                          <a:ea typeface="+mn-ea"/>
                        </a:rPr>
                        <a:t>感染の状況</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dirty="0" smtClean="0">
                          <a:solidFill>
                            <a:srgbClr val="000000"/>
                          </a:solidFill>
                          <a:effectLst/>
                          <a:latin typeface="+mn-ea"/>
                          <a:ea typeface="+mn-ea"/>
                        </a:rPr>
                        <a:t>陽性率　１週間平均</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10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7.5%</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7.6%</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942006"/>
                  </a:ext>
                </a:extLst>
              </a:tr>
              <a:tr h="299275">
                <a:tc vMerge="1">
                  <a:txBody>
                    <a:bodyPr/>
                    <a:lstStyle/>
                    <a:p>
                      <a:pPr algn="ctr" rtl="0" fontAlgn="ct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1" i="0" u="none" strike="noStrike" spc="-80" baseline="0" dirty="0">
                          <a:solidFill>
                            <a:srgbClr val="000000"/>
                          </a:solidFill>
                          <a:effectLst/>
                          <a:latin typeface="+mn-ea"/>
                          <a:ea typeface="+mn-ea"/>
                        </a:rPr>
                        <a:t>週・人口</a:t>
                      </a:r>
                      <a:r>
                        <a:rPr lang="en-US" altLang="ja-JP" sz="900" b="1" i="0" u="none" strike="noStrike" spc="-80" baseline="0" dirty="0">
                          <a:solidFill>
                            <a:srgbClr val="000000"/>
                          </a:solidFill>
                          <a:effectLst/>
                          <a:latin typeface="+mn-ea"/>
                          <a:ea typeface="+mn-ea"/>
                        </a:rPr>
                        <a:t>10</a:t>
                      </a:r>
                      <a:r>
                        <a:rPr lang="ja-JP" altLang="en-US" sz="900" b="1" i="0" u="none" strike="noStrike" spc="-80" baseline="0" dirty="0">
                          <a:solidFill>
                            <a:srgbClr val="000000"/>
                          </a:solidFill>
                          <a:effectLst/>
                          <a:latin typeface="+mn-ea"/>
                          <a:ea typeface="+mn-ea"/>
                        </a:rPr>
                        <a:t>万人あたり新規報告数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25</a:t>
                      </a:r>
                      <a:r>
                        <a:rPr lang="ja-JP" altLang="en-US" sz="900" b="1" i="0" u="none" strike="noStrike" dirty="0">
                          <a:solidFill>
                            <a:srgbClr val="000000"/>
                          </a:solidFill>
                          <a:effectLst/>
                          <a:latin typeface="+mn-ea"/>
                          <a:ea typeface="+mn-ea"/>
                        </a:rPr>
                        <a:t>人以上</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90.06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90.14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 89.29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85.37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78.65 </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246405"/>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感染経路不明割合　１週間平均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1" i="0" u="none" strike="noStrike" dirty="0">
                          <a:solidFill>
                            <a:srgbClr val="000000"/>
                          </a:solidFill>
                          <a:effectLst/>
                          <a:latin typeface="+mn-ea"/>
                          <a:ea typeface="+mn-ea"/>
                        </a:rPr>
                        <a:t>50</a:t>
                      </a:r>
                      <a:r>
                        <a:rPr lang="ja-JP" altLang="en-US" sz="900" b="1" i="0" u="none" strike="noStrike" dirty="0">
                          <a:solidFill>
                            <a:srgbClr val="000000"/>
                          </a:solidFill>
                          <a:effectLst/>
                          <a:latin typeface="+mn-ea"/>
                          <a:ea typeface="+mn-ea"/>
                        </a:rPr>
                        <a:t>％以上</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62.5%</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63.1%</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63.8%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63.0%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62.7%</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n-ea"/>
                          <a:ea typeface="+mn-ea"/>
                        </a:rPr>
                        <a:t>●</a:t>
                      </a:r>
                    </a:p>
                  </a:txBody>
                  <a:tcPr marL="7840" marR="7840" marT="784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1378572"/>
                  </a:ext>
                </a:extLst>
              </a:tr>
            </a:tbl>
          </a:graphicData>
        </a:graphic>
      </p:graphicFrame>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1584</TotalTime>
  <Words>443</Words>
  <Application>Microsoft Office PowerPoint</Application>
  <PresentationFormat>A4 210 x 297 mm</PresentationFormat>
  <Paragraphs>79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114</cp:revision>
  <cp:lastPrinted>2021-05-06T00:54:49Z</cp:lastPrinted>
  <dcterms:created xsi:type="dcterms:W3CDTF">2021-02-01T12:24:21Z</dcterms:created>
  <dcterms:modified xsi:type="dcterms:W3CDTF">2021-05-06T01:29:28Z</dcterms:modified>
</cp:coreProperties>
</file>