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-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17BA1-D3D7-45E2-970A-CB7C24E57292}" type="datetimeFigureOut">
              <a:rPr kumimoji="1" lang="ja-JP" altLang="en-US" smtClean="0"/>
              <a:t>2021/5/6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B8E667-37A0-4A31-803A-441A98B804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9564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DBC7D-4C91-49C1-BD99-232958E3C57E}" type="datetime3">
              <a:rPr kumimoji="1" lang="ja-JP" altLang="en-US" smtClean="0"/>
              <a:t>令和3年5月6日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0141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95619-2BD6-423F-8C55-FD16FB3D9C8F}" type="datetime3">
              <a:rPr kumimoji="1" lang="ja-JP" altLang="en-US" smtClean="0"/>
              <a:t>令和3年5月6日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798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614B-D2D5-4A6B-83D3-C589AC5F2E84}" type="datetime3">
              <a:rPr kumimoji="1" lang="ja-JP" altLang="en-US" smtClean="0"/>
              <a:t>令和3年5月6日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17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E0D3-7167-4D7D-B38F-BA45394410F0}" type="datetime3">
              <a:rPr kumimoji="1" lang="ja-JP" altLang="en-US" smtClean="0"/>
              <a:t>令和3年5月6日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49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ECAD-72BE-447E-893D-02EC0E6C07DA}" type="datetime3">
              <a:rPr kumimoji="1" lang="ja-JP" altLang="en-US" smtClean="0"/>
              <a:t>令和3年5月6日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7768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76E6-3B54-4518-8500-A679242D8DE5}" type="datetime3">
              <a:rPr kumimoji="1" lang="ja-JP" altLang="en-US" smtClean="0"/>
              <a:t>令和3年5月6日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4263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C598-779B-4446-A9A7-B0FAA4B43332}" type="datetime3">
              <a:rPr kumimoji="1" lang="ja-JP" altLang="en-US" smtClean="0"/>
              <a:t>令和3年5月6日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2624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73AB-239A-4D36-B4CD-8C274AE5AFBB}" type="datetime3">
              <a:rPr kumimoji="1" lang="ja-JP" altLang="en-US" smtClean="0"/>
              <a:t>令和3年5月6日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59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868CA-C157-4E9E-A2BE-9C4676C62C41}" type="datetime3">
              <a:rPr kumimoji="1" lang="ja-JP" altLang="en-US" smtClean="0"/>
              <a:t>令和3年5月6日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110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9F96C-CE19-4B1A-BB77-F6539E66B1A9}" type="datetime3">
              <a:rPr kumimoji="1" lang="ja-JP" altLang="en-US" smtClean="0"/>
              <a:t>令和3年5月6日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18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2A49-794C-4F63-9BD7-CC4A8D093EA2}" type="datetime3">
              <a:rPr kumimoji="1" lang="ja-JP" altLang="en-US" smtClean="0"/>
              <a:t>令和3年5月6日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365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16DFF-38CA-4EC3-A18F-AE4E183F6ACD}" type="datetime3">
              <a:rPr kumimoji="1" lang="ja-JP" altLang="en-US" smtClean="0"/>
              <a:t>令和3年5月6日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6334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" y="6232"/>
            <a:ext cx="12191999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4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感染に強い飲食</a:t>
            </a:r>
            <a:r>
              <a:rPr lang="ja-JP" altLang="en-US" sz="24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</a:t>
            </a:r>
            <a:r>
              <a:rPr lang="ja-JP" altLang="en-US" sz="24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に向けた「見回り隊」について（昼間の見回り調査）</a:t>
            </a:r>
            <a:endParaRPr lang="ja-JP" altLang="en-US" sz="2400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33489" y="912395"/>
            <a:ext cx="11878678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大阪市内を対象としたまん延防止等重点措置のエリア</a:t>
            </a:r>
            <a:r>
              <a:rPr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を拡大し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、</a:t>
            </a:r>
            <a:r>
              <a:rPr lang="ja-JP" altLang="en-US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大阪</a:t>
            </a:r>
            <a:r>
              <a:rPr lang="ja-JP" altLang="en-US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府内の飲食店</a:t>
            </a:r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</a:t>
            </a:r>
            <a:r>
              <a:rPr lang="en-US" alt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</a:t>
            </a:r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時以降通常開店する店舗を除く約</a:t>
            </a:r>
            <a:r>
              <a:rPr lang="en-US" alt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8</a:t>
            </a:r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万店）</a:t>
            </a:r>
            <a:r>
              <a:rPr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を対象に、感染防止対策の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徹底及び</a:t>
            </a:r>
            <a:r>
              <a:rPr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緊急事態措置の要請遵守のため、市町村と連携し、個別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店舗訪問</a:t>
            </a:r>
            <a:r>
              <a:rPr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を実施。</a:t>
            </a:r>
            <a:endParaRPr lang="ja-JP" altLang="ja-JP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68967" y="6473973"/>
            <a:ext cx="2743200" cy="365125"/>
          </a:xfrm>
        </p:spPr>
        <p:txBody>
          <a:bodyPr/>
          <a:lstStyle/>
          <a:p>
            <a:fld id="{885B2FA2-BC9A-47D4-898D-1328FFDC8D83}" type="slidenum">
              <a:rPr kumimoji="1" lang="ja-JP" altLang="en-US" sz="1400" smtClean="0"/>
              <a:t>1</a:t>
            </a:fld>
            <a:endParaRPr kumimoji="1" lang="ja-JP" altLang="en-US" sz="1400" dirty="0"/>
          </a:p>
        </p:txBody>
      </p:sp>
      <p:sp>
        <p:nvSpPr>
          <p:cNvPr id="21" name="サブタイトル 2"/>
          <p:cNvSpPr txBox="1">
            <a:spLocks/>
          </p:cNvSpPr>
          <p:nvPr/>
        </p:nvSpPr>
        <p:spPr>
          <a:xfrm>
            <a:off x="10610210" y="96473"/>
            <a:ext cx="1501957" cy="2853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112542" tIns="56271" rIns="112542" bIns="56271" rtlCol="0" anchor="ctr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b="1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資料１－７</a:t>
            </a:r>
            <a:r>
              <a:rPr lang="ja-JP" altLang="en-US" sz="1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endParaRPr lang="en-US" altLang="ja-JP" sz="14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13462"/>
              </p:ext>
            </p:extLst>
          </p:nvPr>
        </p:nvGraphicFramePr>
        <p:xfrm>
          <a:off x="233489" y="1644147"/>
          <a:ext cx="11878678" cy="475621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04329">
                  <a:extLst>
                    <a:ext uri="{9D8B030D-6E8A-4147-A177-3AD203B41FA5}">
                      <a16:colId xmlns:a16="http://schemas.microsoft.com/office/drawing/2014/main" val="1661096266"/>
                    </a:ext>
                  </a:extLst>
                </a:gridCol>
                <a:gridCol w="1168402">
                  <a:extLst>
                    <a:ext uri="{9D8B030D-6E8A-4147-A177-3AD203B41FA5}">
                      <a16:colId xmlns:a16="http://schemas.microsoft.com/office/drawing/2014/main" val="3767470958"/>
                    </a:ext>
                  </a:extLst>
                </a:gridCol>
                <a:gridCol w="1208128">
                  <a:extLst>
                    <a:ext uri="{9D8B030D-6E8A-4147-A177-3AD203B41FA5}">
                      <a16:colId xmlns:a16="http://schemas.microsoft.com/office/drawing/2014/main" val="1672504347"/>
                    </a:ext>
                  </a:extLst>
                </a:gridCol>
                <a:gridCol w="1137159">
                  <a:extLst>
                    <a:ext uri="{9D8B030D-6E8A-4147-A177-3AD203B41FA5}">
                      <a16:colId xmlns:a16="http://schemas.microsoft.com/office/drawing/2014/main" val="2432024245"/>
                    </a:ext>
                  </a:extLst>
                </a:gridCol>
                <a:gridCol w="1231923">
                  <a:extLst>
                    <a:ext uri="{9D8B030D-6E8A-4147-A177-3AD203B41FA5}">
                      <a16:colId xmlns:a16="http://schemas.microsoft.com/office/drawing/2014/main" val="3862191169"/>
                    </a:ext>
                  </a:extLst>
                </a:gridCol>
                <a:gridCol w="1475500">
                  <a:extLst>
                    <a:ext uri="{9D8B030D-6E8A-4147-A177-3AD203B41FA5}">
                      <a16:colId xmlns:a16="http://schemas.microsoft.com/office/drawing/2014/main" val="4185748728"/>
                    </a:ext>
                  </a:extLst>
                </a:gridCol>
                <a:gridCol w="1369160">
                  <a:extLst>
                    <a:ext uri="{9D8B030D-6E8A-4147-A177-3AD203B41FA5}">
                      <a16:colId xmlns:a16="http://schemas.microsoft.com/office/drawing/2014/main" val="2049506520"/>
                    </a:ext>
                  </a:extLst>
                </a:gridCol>
                <a:gridCol w="1043189">
                  <a:extLst>
                    <a:ext uri="{9D8B030D-6E8A-4147-A177-3AD203B41FA5}">
                      <a16:colId xmlns:a16="http://schemas.microsoft.com/office/drawing/2014/main" val="799547810"/>
                    </a:ext>
                  </a:extLst>
                </a:gridCol>
                <a:gridCol w="1017431">
                  <a:extLst>
                    <a:ext uri="{9D8B030D-6E8A-4147-A177-3AD203B41FA5}">
                      <a16:colId xmlns:a16="http://schemas.microsoft.com/office/drawing/2014/main" val="3274664961"/>
                    </a:ext>
                  </a:extLst>
                </a:gridCol>
                <a:gridCol w="1023457">
                  <a:extLst>
                    <a:ext uri="{9D8B030D-6E8A-4147-A177-3AD203B41FA5}">
                      <a16:colId xmlns:a16="http://schemas.microsoft.com/office/drawing/2014/main" val="506222711"/>
                    </a:ext>
                  </a:extLst>
                </a:gridCol>
              </a:tblGrid>
              <a:tr h="493683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見回り店舗数　</a:t>
                      </a:r>
                      <a:r>
                        <a:rPr kumimoji="1" lang="en-US" altLang="ja-JP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48,712</a:t>
                      </a:r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店　（①＋②＋③＋④） </a:t>
                      </a:r>
                      <a:r>
                        <a:rPr kumimoji="1" lang="en-US" altLang="ja-JP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〔</a:t>
                      </a:r>
                      <a:r>
                        <a:rPr kumimoji="1" lang="ja-JP" altLang="en-US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うち、大阪市内　</a:t>
                      </a:r>
                      <a:r>
                        <a:rPr kumimoji="1" lang="en-US" altLang="ja-JP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37,364</a:t>
                      </a:r>
                      <a:r>
                        <a:rPr kumimoji="1" lang="ja-JP" altLang="en-US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店</a:t>
                      </a:r>
                      <a:r>
                        <a:rPr kumimoji="1" lang="en-US" altLang="ja-JP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〕</a:t>
                      </a:r>
                      <a:endParaRPr kumimoji="1" lang="ja-JP" altLang="en-US" sz="14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6706517"/>
                  </a:ext>
                </a:extLst>
              </a:tr>
              <a:tr h="495572">
                <a:tc gridSpan="8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訪問店舗数</a:t>
                      </a:r>
                      <a:r>
                        <a:rPr kumimoji="1" lang="ja-JP" altLang="en-US" sz="1800" baseline="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 </a:t>
                      </a:r>
                      <a:r>
                        <a:rPr kumimoji="1" lang="en-US" altLang="ja-JP" sz="1800" baseline="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7</a:t>
                      </a:r>
                      <a:r>
                        <a:rPr kumimoji="1" lang="en-US" altLang="ja-JP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,580</a:t>
                      </a:r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店　（①＋②）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③臨時休業等に</a:t>
                      </a:r>
                      <a:endParaRPr kumimoji="1" lang="en-US" altLang="ja-JP" sz="16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よる不在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④店頭販売・店舗無し等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26744875"/>
                  </a:ext>
                </a:extLst>
              </a:tr>
              <a:tr h="628650">
                <a:tc gridSpan="7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①調査店舗数  </a:t>
                      </a:r>
                      <a:r>
                        <a:rPr kumimoji="1" lang="en-US" altLang="ja-JP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7,362</a:t>
                      </a:r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店　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②協力いただけなかった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5671422"/>
                  </a:ext>
                </a:extLst>
              </a:tr>
              <a:tr h="509386">
                <a:tc rowSpan="2"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アクリル板の設置</a:t>
                      </a:r>
                      <a:endParaRPr kumimoji="1" lang="en-US" altLang="ja-JP" sz="18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（座席間隔の確保）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消毒液の</a:t>
                      </a:r>
                      <a:endParaRPr kumimoji="1" lang="en-US" altLang="ja-JP" sz="18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設置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換気の徹底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マスク会食</a:t>
                      </a:r>
                      <a:endParaRPr kumimoji="1" lang="en-US" altLang="ja-JP" sz="18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の徹底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酒類等の</a:t>
                      </a:r>
                      <a:endParaRPr kumimoji="1" lang="en-US" altLang="ja-JP" sz="18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提供の禁止</a:t>
                      </a:r>
                      <a:endParaRPr kumimoji="1" lang="ja-JP" altLang="en-US" sz="16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pPr algn="ctr"/>
                      <a:r>
                        <a:rPr kumimoji="1" lang="en-US" altLang="ja-JP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218</a:t>
                      </a:r>
                      <a:endParaRPr kumimoji="1" lang="ja-JP" altLang="en-US" sz="16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pPr algn="ctr"/>
                      <a:endParaRPr lang="ja-JP" altLang="en-US" sz="16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25,525</a:t>
                      </a:r>
                      <a:endParaRPr kumimoji="1" lang="en-US" altLang="ja-JP" sz="1600" dirty="0" smtClean="0">
                        <a:latin typeface="+mn-lt"/>
                        <a:ea typeface="+mn-ea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15,607</a:t>
                      </a:r>
                      <a:endParaRPr lang="ja-JP" altLang="en-US" sz="16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8063023"/>
                  </a:ext>
                </a:extLst>
              </a:tr>
              <a:tr h="135686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定期的</a:t>
                      </a:r>
                      <a:endParaRPr kumimoji="1" lang="en-US" altLang="ja-JP" sz="18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な換気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CO2</a:t>
                      </a:r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ｾﾝｻｰ</a:t>
                      </a:r>
                      <a:endParaRPr kumimoji="1" lang="en-US" altLang="ja-JP" sz="18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の設置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8364463"/>
                  </a:ext>
                </a:extLst>
              </a:tr>
              <a:tr h="5793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アクリル板の設置</a:t>
                      </a:r>
                      <a:endParaRPr kumimoji="1" lang="en-US" altLang="ja-JP" sz="18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座席間隔</a:t>
                      </a:r>
                      <a:endParaRPr kumimoji="1" lang="en-US" altLang="ja-JP" sz="18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の確保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255450"/>
                  </a:ext>
                </a:extLst>
              </a:tr>
              <a:tr h="5093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目視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聞き取り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目視・</a:t>
                      </a:r>
                      <a:endParaRPr kumimoji="1" lang="en-US" altLang="ja-JP" sz="18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聞き取り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聞き取り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目視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聞き取り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目視・</a:t>
                      </a:r>
                      <a:endParaRPr kumimoji="1" lang="en-US" altLang="ja-JP" sz="18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聞き取り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9253532"/>
                  </a:ext>
                </a:extLst>
              </a:tr>
              <a:tr h="50938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2,511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3,721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4,456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4,426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2,338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3,729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7,066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924966"/>
                  </a:ext>
                </a:extLst>
              </a:tr>
              <a:tr h="50938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53.7%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79.6%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95.3%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94.7%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50.0%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79.7%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96.0%</a:t>
                      </a:r>
                      <a:endParaRPr kumimoji="1" lang="ja-JP" altLang="en-US" sz="1800" dirty="0" smtClean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7433181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5726954" y="652769"/>
            <a:ext cx="20297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５月４日時点　　　　</a:t>
            </a:r>
            <a:endParaRPr lang="ja-JP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0" name="フローチャート: 代替処理 9"/>
          <p:cNvSpPr/>
          <p:nvPr/>
        </p:nvSpPr>
        <p:spPr>
          <a:xfrm>
            <a:off x="60185" y="485568"/>
            <a:ext cx="3302590" cy="396000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2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緊急事態措置期間</a:t>
            </a:r>
            <a:endParaRPr lang="ja-JP" altLang="ja-JP" sz="22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344370" y="641871"/>
            <a:ext cx="2759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25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日～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11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日）　　　　</a:t>
            </a:r>
            <a:endParaRPr lang="ja-JP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9511" y="6596390"/>
            <a:ext cx="9135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 </a:t>
            </a:r>
            <a:r>
              <a:rPr lang="ja-JP" altLang="en-US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見回り</a:t>
            </a:r>
            <a:r>
              <a:rPr lang="ja-JP" altLang="en-US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店舗</a:t>
            </a:r>
            <a:r>
              <a:rPr lang="ja-JP" altLang="en-US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数</a:t>
            </a:r>
            <a:r>
              <a:rPr lang="ja-JP" altLang="en-US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等</a:t>
            </a:r>
            <a:r>
              <a:rPr lang="ja-JP" altLang="en-US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には、まん延防止等重点措置期間中（</a:t>
            </a:r>
            <a:r>
              <a:rPr lang="en-US" altLang="ja-JP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4/5</a:t>
            </a:r>
            <a:r>
              <a:rPr lang="ja-JP" altLang="en-US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～</a:t>
            </a:r>
            <a:r>
              <a:rPr lang="en-US" altLang="ja-JP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24</a:t>
            </a:r>
            <a:r>
              <a:rPr lang="ja-JP" altLang="en-US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）に調査した大阪市内店舗の再調査分を含む。</a:t>
            </a:r>
            <a:endParaRPr lang="en-US" altLang="ja-JP" sz="14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　</a:t>
            </a:r>
            <a:endParaRPr lang="ja-JP" altLang="ja-JP" sz="1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4997" y="6398998"/>
            <a:ext cx="91354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lang="ja-JP" altLang="en-US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「酒類等の提供の禁止」以外は、緊急事態宣言後に新たに調査した店舗を母数とする。</a:t>
            </a:r>
            <a:endParaRPr lang="en-US" altLang="ja-JP" sz="14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5746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1090</TotalTime>
  <Words>304</Words>
  <Application>Microsoft Office PowerPoint</Application>
  <PresentationFormat>ワイド画面</PresentationFormat>
  <Paragraphs>61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UD デジタル 教科書体 NK-B</vt:lpstr>
      <vt:lpstr>UD デジタル 教科書体 NK-R</vt:lpstr>
      <vt:lpstr>UD デジタル 教科書体 NP-B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工藤　育久</dc:creator>
  <cp:lastModifiedBy>松永　あかり</cp:lastModifiedBy>
  <cp:revision>164</cp:revision>
  <cp:lastPrinted>2021-05-06T03:18:38Z</cp:lastPrinted>
  <dcterms:created xsi:type="dcterms:W3CDTF">2021-04-05T13:06:10Z</dcterms:created>
  <dcterms:modified xsi:type="dcterms:W3CDTF">2021-05-06T05:08:25Z</dcterms:modified>
</cp:coreProperties>
</file>