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3770" y="-2288"/>
            <a:ext cx="12195770" cy="417209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r>
              <a:rPr lang="ja-JP" altLang="en-US" sz="105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</a:t>
            </a:r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397827" y="560368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契約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施設の状況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911151"/>
              </p:ext>
            </p:extLst>
          </p:nvPr>
        </p:nvGraphicFramePr>
        <p:xfrm>
          <a:off x="26252" y="953698"/>
          <a:ext cx="5983151" cy="576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312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907120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837930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080789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412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所在地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大阪アカデミア（新館１）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住之江区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１５９室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25968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大阪アカデミア（新館２）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153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046124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ホテルイルグランデ梅田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245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529514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ウェリナホテルプレミア中之島イースト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913328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アパホテルなんば南恵美須町駅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34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431800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リッチモンドホテルなんば大国町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187</a:t>
                      </a:r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6759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スーパーホテル大阪天然温泉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４００室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019063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ライズホテル大阪北新地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210</a:t>
                      </a:r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655014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ホテルコンソルト新大阪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淀川区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288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427478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ジーアールホテル江坂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吹田市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069919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ウェリナホテルプレミア中之島ウエスト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８４室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184653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アパホテルなんば駅東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中央区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8717855"/>
                  </a:ext>
                </a:extLst>
              </a:tr>
              <a:tr h="4120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アパホテル東梅田南森町駅前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２２０室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13801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188040"/>
              </p:ext>
            </p:extLst>
          </p:nvPr>
        </p:nvGraphicFramePr>
        <p:xfrm>
          <a:off x="6112041" y="963948"/>
          <a:ext cx="6023518" cy="108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505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746975">
                  <a:extLst>
                    <a:ext uri="{9D8B030D-6E8A-4147-A177-3AD203B41FA5}">
                      <a16:colId xmlns:a16="http://schemas.microsoft.com/office/drawing/2014/main" val="2361671283"/>
                    </a:ext>
                  </a:extLst>
                </a:gridCol>
                <a:gridCol w="850006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1240032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</a:tblGrid>
              <a:tr h="4005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所在地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33996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スマイルホテルプレミアム大阪東心斎橋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中央区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１９６室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599926"/>
                  </a:ext>
                </a:extLst>
              </a:tr>
              <a:tr h="33996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アパホテルなんば心斎橋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中央区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２０５室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5/7</a:t>
                      </a:r>
                      <a:r>
                        <a:rPr kumimoji="1" lang="ja-JP" altLang="en-US" sz="140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開所予定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481757"/>
                  </a:ext>
                </a:extLst>
              </a:tr>
            </a:tbl>
          </a:graphicData>
        </a:graphic>
      </p:graphicFrame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67345"/>
              </p:ext>
            </p:extLst>
          </p:nvPr>
        </p:nvGraphicFramePr>
        <p:xfrm>
          <a:off x="6112041" y="2061300"/>
          <a:ext cx="6023518" cy="44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3518">
                  <a:extLst>
                    <a:ext uri="{9D8B030D-6E8A-4147-A177-3AD203B41FA5}">
                      <a16:colId xmlns:a16="http://schemas.microsoft.com/office/drawing/2014/main" val="1164437689"/>
                    </a:ext>
                  </a:extLst>
                </a:gridCol>
              </a:tblGrid>
              <a:tr h="4440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計　　</a:t>
                      </a:r>
                      <a:r>
                        <a:rPr kumimoji="1" lang="en-US" altLang="ja-JP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kumimoji="1" lang="ja-JP" altLang="en-US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４施設（</a:t>
                      </a:r>
                      <a:r>
                        <a:rPr kumimoji="1" lang="en-US" altLang="ja-JP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r>
                        <a:rPr kumimoji="1" lang="ja-JP" altLang="en-US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６８０室）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624826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6495556" y="5934055"/>
            <a:ext cx="5324784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356617" y="2988755"/>
            <a:ext cx="5835383" cy="1488022"/>
            <a:chOff x="6418229" y="2690564"/>
            <a:chExt cx="5835383" cy="1488022"/>
          </a:xfrm>
        </p:grpSpPr>
        <p:sp>
          <p:nvSpPr>
            <p:cNvPr id="23" name="正方形/長方形 22"/>
            <p:cNvSpPr/>
            <p:nvPr/>
          </p:nvSpPr>
          <p:spPr>
            <a:xfrm>
              <a:off x="6418229" y="2690564"/>
              <a:ext cx="5402111" cy="1488022"/>
            </a:xfrm>
            <a:prstGeom prst="rect">
              <a:avLst/>
            </a:prstGeom>
            <a:noFill/>
            <a:ln w="44450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681893" y="2976776"/>
              <a:ext cx="5571719" cy="821060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新規感染者数が</a:t>
              </a:r>
              <a:r>
                <a:rPr lang="ja-JP" altLang="en-US" sz="16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高止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まりする中、</a:t>
              </a:r>
              <a:endPara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600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早期に開所できる施設を公募の</a:t>
              </a:r>
              <a:r>
                <a:rPr lang="ja-JP" altLang="en-US" sz="16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中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から新たに確保</a:t>
              </a:r>
              <a:endPara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451132" y="3611699"/>
              <a:ext cx="5746039" cy="56688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■５月下旬に１施設（３０</a:t>
              </a:r>
              <a:r>
                <a:rPr lang="en-US" altLang="ja-JP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r>
                <a:rPr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室）新規開設予定</a:t>
              </a:r>
              <a:endPara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30" name="二等辺三角形 29"/>
          <p:cNvSpPr/>
          <p:nvPr/>
        </p:nvSpPr>
        <p:spPr>
          <a:xfrm rot="10800000">
            <a:off x="6946791" y="2565139"/>
            <a:ext cx="4077802" cy="36684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 rot="10800000">
            <a:off x="7904814" y="4529634"/>
            <a:ext cx="2135997" cy="3157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6639284" y="4773091"/>
            <a:ext cx="4564103" cy="2032666"/>
            <a:chOff x="6780935" y="6015198"/>
            <a:chExt cx="4564103" cy="818115"/>
          </a:xfrm>
        </p:grpSpPr>
        <p:sp>
          <p:nvSpPr>
            <p:cNvPr id="35" name="正方形/長方形 34"/>
            <p:cNvSpPr/>
            <p:nvPr/>
          </p:nvSpPr>
          <p:spPr>
            <a:xfrm>
              <a:off x="6780935" y="6047903"/>
              <a:ext cx="4564103" cy="785410"/>
            </a:xfrm>
            <a:prstGeom prst="rect">
              <a:avLst/>
            </a:prstGeom>
            <a:noFill/>
            <a:ln w="44450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885979" y="6015198"/>
              <a:ext cx="4354014" cy="371550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１４施設（３６８０室）</a:t>
              </a:r>
              <a:endParaRPr kumimoji="1"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⇒</a:t>
              </a:r>
              <a:r>
                <a:rPr kumimoji="1" lang="en-US" altLang="ja-JP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r>
                <a:rPr lang="ja-JP" altLang="en-US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</a:t>
              </a:r>
              <a:r>
                <a:rPr kumimoji="1"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施設（</a:t>
              </a:r>
              <a:r>
                <a:rPr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３９８</a:t>
              </a:r>
              <a:r>
                <a:rPr lang="en-US" altLang="ja-JP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r>
                <a:rPr kumimoji="1" lang="ja-JP" altLang="en-US" b="1" dirty="0" smtClean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室）体制へ準備中</a:t>
              </a:r>
              <a:endParaRPr lang="en-US" altLang="ja-JP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6337940" y="2935898"/>
            <a:ext cx="5571719" cy="82106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さらなる施設の確保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6733364" y="5544123"/>
            <a:ext cx="4655586" cy="1399829"/>
            <a:chOff x="6890120" y="5544123"/>
            <a:chExt cx="4655586" cy="1399829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6890120" y="5544124"/>
              <a:ext cx="4655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参考</a:t>
              </a:r>
              <a:r>
                <a:rPr lang="en-US" altLang="ja-JP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</a:t>
              </a:r>
              <a:r>
                <a:rPr lang="en-US" altLang="ja-JP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/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５時点</a:t>
              </a:r>
              <a:endPara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kumimoji="1"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使用率約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５０</a:t>
              </a:r>
              <a:r>
                <a:rPr kumimoji="1"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％　　</a:t>
              </a:r>
              <a:r>
                <a:rPr lang="en-US" altLang="ja-JP" sz="105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1752</a:t>
              </a:r>
              <a:r>
                <a:rPr lang="ja-JP" altLang="en-US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人</a:t>
              </a:r>
              <a:r>
                <a:rPr kumimoji="1" lang="en-US" altLang="ja-JP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/</a:t>
              </a:r>
              <a:r>
                <a:rPr lang="ja-JP" altLang="en-US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３４７</a:t>
              </a:r>
              <a:r>
                <a:rPr lang="ja-JP" altLang="en-US" sz="105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</a:t>
              </a:r>
              <a:r>
                <a:rPr kumimoji="1" lang="ja-JP" altLang="en-US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室（療養者数</a:t>
              </a:r>
              <a:r>
                <a:rPr kumimoji="1" lang="en-US" altLang="ja-JP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/</a:t>
              </a:r>
              <a:r>
                <a:rPr lang="ja-JP" altLang="en-US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稼働</a:t>
              </a:r>
              <a:r>
                <a:rPr lang="ja-JP" altLang="en-US" sz="105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室</a:t>
              </a:r>
              <a:r>
                <a:rPr kumimoji="1" lang="ja-JP" altLang="en-US" sz="105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数）</a:t>
              </a:r>
              <a:endParaRPr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015406" y="6005233"/>
              <a:ext cx="4224275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※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標準的な入所サイクルは平均入所日数</a:t>
              </a:r>
              <a:r>
                <a:rPr lang="en-US" altLang="ja-JP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日、翌日健康観察の上、</a:t>
              </a:r>
              <a:endPara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午後以降に退所、その翌日以降に清掃を行ったのち、新たな入所</a:t>
              </a:r>
              <a:endPara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が可能となる。療養者数には、退所日と清掃日は入っておらず、</a:t>
              </a:r>
              <a:endPara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理論上、使用率は６</a:t>
              </a:r>
              <a:r>
                <a:rPr lang="en-US" altLang="ja-JP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/</a:t>
              </a:r>
              <a:r>
                <a:rPr lang="ja-JP" altLang="en-US" sz="11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８＝約７５％が上限となる。</a:t>
              </a:r>
              <a:endPara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endPara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6" name="左大かっこ 25"/>
            <p:cNvSpPr/>
            <p:nvPr/>
          </p:nvSpPr>
          <p:spPr>
            <a:xfrm>
              <a:off x="6925884" y="5544123"/>
              <a:ext cx="88171" cy="1191727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右大かっこ 26"/>
            <p:cNvSpPr/>
            <p:nvPr/>
          </p:nvSpPr>
          <p:spPr>
            <a:xfrm>
              <a:off x="11083904" y="5602494"/>
              <a:ext cx="146473" cy="1120326"/>
            </a:xfrm>
            <a:prstGeom prst="righ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サブタイトル 2"/>
          <p:cNvSpPr txBox="1">
            <a:spLocks/>
          </p:cNvSpPr>
          <p:nvPr/>
        </p:nvSpPr>
        <p:spPr>
          <a:xfrm>
            <a:off x="10452408" y="75802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－</a:t>
            </a:r>
            <a:r>
              <a:rPr lang="en-US" altLang="ja-JP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9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337</Words>
  <Application>Microsoft Office PowerPoint</Application>
  <PresentationFormat>ワイド画面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revision>283</cp:revision>
  <cp:lastPrinted>2021-05-06T02:01:51Z</cp:lastPrinted>
  <dcterms:created xsi:type="dcterms:W3CDTF">2021-03-29T04:27:50Z</dcterms:created>
  <dcterms:modified xsi:type="dcterms:W3CDTF">2021-05-06T02:11:44Z</dcterms:modified>
</cp:coreProperties>
</file>