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162" r:id="rId2"/>
    <p:sldId id="1163" r:id="rId3"/>
    <p:sldId id="1164" r:id="rId4"/>
    <p:sldId id="1165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CC"/>
    <a:srgbClr val="33CC33"/>
    <a:srgbClr val="99FF99"/>
    <a:srgbClr val="FF9999"/>
    <a:srgbClr val="FF6699"/>
    <a:srgbClr val="E7EDEF"/>
    <a:srgbClr val="FFB28B"/>
    <a:srgbClr val="99FF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70" autoAdjust="0"/>
    <p:restoredTop sz="92101" autoAdjust="0"/>
  </p:normalViewPr>
  <p:slideViewPr>
    <p:cSldViewPr snapToGrid="0">
      <p:cViewPr varScale="1">
        <p:scale>
          <a:sx n="68" d="100"/>
          <a:sy n="68" d="100"/>
        </p:scale>
        <p:origin x="3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0"/>
            <a:ext cx="5445125" cy="3913187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294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362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918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6AEA-C57F-4253-AF8A-4C7A4E9E56A6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CBD7A-3384-4496-A91D-33ED503807F7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48686-5AF0-45B6-9C4A-43713CBA700A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021E-7A53-4D9A-982F-E52823197B86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AEBB-A78B-45A1-AB95-D3CAE05622F7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C4CC1-70EB-4748-9A31-AAC811DF1489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671B0-D69F-4E34-B645-94728C92FC8F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1E82D-C5F8-4745-AE8B-C0FE716C2426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9B415-6CDA-4C7A-8A55-07593CADA509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9E9F1-2E00-4CE1-B1C7-12D0C1BB434E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1FAB-ADC6-4F5C-89EB-CB8837270A8F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B126D-AFD1-4CF5-A6DB-E805AE891B25}" type="datetime1">
              <a:rPr kumimoji="1" lang="ja-JP" altLang="en-US" smtClean="0"/>
              <a:t>2021/5/6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08" y="1885534"/>
            <a:ext cx="11973582" cy="4548010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-1" y="0"/>
            <a:ext cx="12192001" cy="58291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新規陽性者数の推移と患者発生シミュレーション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76828" y="6394987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2399" y="648129"/>
            <a:ext cx="11887200" cy="1200329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回対策本部会議資料（資料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1-4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）のシミュレーション（想定①、想定②）に実測値をあてはめるとともに、想定③を追加。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①：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4/14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前週増加比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倍で増加し、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まん延防止等重点措置開始後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週間）以降第三波（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月中旬以降）と同じ前週比で減少する場合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想定②：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4/14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前週増加比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倍で増加し、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4/5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まん延防止等重点措置開始後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週間）以降第三波（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月中旬以降）と同じ前週比で減少する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※4/14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までは新規陽性者数は横ばいになると仮定。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想定③：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までは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990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時点の新規陽性者数の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日間平均値）の横ばいとなり、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緊急事態措置開始後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週間）以降、第三波（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月中旬以降）と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同じ前週比で減少する場合。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5363" y="6381162"/>
            <a:ext cx="8590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直近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週間の人口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人あたり新規陽性者数が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（ステージ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Ⅳ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）を下回る日：想定①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日、想定②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日、想定③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直近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週間の人口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（ステージ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下回る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日：想定①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日、想定②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日、想定③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6122145" y="2620552"/>
            <a:ext cx="479054" cy="43607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22145" y="2267878"/>
            <a:ext cx="2165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4/25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要請開始から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週間後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(5/9)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以降に減少傾向となる前提で試算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392245" y="107967"/>
            <a:ext cx="164735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127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12204557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2026" y="875825"/>
            <a:ext cx="1860547" cy="5016758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以下の想定でシミュレーションを実施。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①：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4/14</a:t>
            </a:r>
            <a:r>
              <a:rPr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前週増加比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2.0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倍で増加し、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第三波（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月中旬以降）と同じ前週比で減少する場合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②：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4/14</a:t>
            </a:r>
            <a:r>
              <a:rPr lang="ja-JP" altLang="en-US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まで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前週増加比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1.5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倍で増加し、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4/19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第三波（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月中旬以降）と同じ前週比で減少する場合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想定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③：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5/8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ま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では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990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日の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横ばいとなり、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5/9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第三波（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月中旬以降）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と同じ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前週比で減少する場合。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代以上の陽性者の割合を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■新規陽性者中の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代の新規陽性者数を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日時点の新規陽性者中の割合（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重症率の設定の考え方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代以上の新規陽性者の重症率は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9.0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代・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代の新規陽性者の重症率は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2.1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(※2)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　設定。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：第四波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(3/1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4/5)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における重症率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2844613" y="3446585"/>
            <a:ext cx="9031459" cy="0"/>
          </a:xfrm>
          <a:prstGeom prst="line">
            <a:avLst/>
          </a:prstGeom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844613" y="3978812"/>
            <a:ext cx="9031459" cy="0"/>
          </a:xfrm>
          <a:prstGeom prst="line">
            <a:avLst/>
          </a:prstGeom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角丸四角形吹き出し 4"/>
          <p:cNvSpPr/>
          <p:nvPr/>
        </p:nvSpPr>
        <p:spPr>
          <a:xfrm>
            <a:off x="2584384" y="2918866"/>
            <a:ext cx="1463041" cy="424739"/>
          </a:xfrm>
          <a:prstGeom prst="wedgeRoundRectCallout">
            <a:avLst>
              <a:gd name="adj1" fmla="val -1564"/>
              <a:gd name="adj2" fmla="val 7455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病床確保計画の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確保病床数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4568899" y="4116782"/>
            <a:ext cx="1888172" cy="466942"/>
          </a:xfrm>
          <a:prstGeom prst="wedgeRoundRectCallout">
            <a:avLst>
              <a:gd name="adj1" fmla="val -3487"/>
              <a:gd name="adj2" fmla="val -7909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確保病床数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床中の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病床使用率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(157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6416681"/>
            <a:ext cx="120841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陽性者数や重症率の設定の考え方は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日時点の数値に基づいてシミュレーションを実施しているが、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代以上の割合は直近の数値（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5/5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時点の新規陽性者中の割合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(7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)25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に基づきシミュレーションを追加実施。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今後、重症率や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新規陽性者中の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代以上の割合が増加（第三波では最大で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％程度）すると、重症者数は想定するシミュレーションの値より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も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増加する可能性あり。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051066" y="10618"/>
            <a:ext cx="30532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重症者数は、対応可能な軽症中等症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患者受入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機関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等に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おいて治療継続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している重症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者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や他府県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で受け入れている重症者を含む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1049" y="807250"/>
            <a:ext cx="9998307" cy="547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31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1"/>
            <a:ext cx="12192000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31" y="679239"/>
            <a:ext cx="6444031" cy="614530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9162" y="782880"/>
            <a:ext cx="5523455" cy="604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1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2" y="629774"/>
            <a:ext cx="12119898" cy="4560203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554290"/>
            <a:ext cx="2743200" cy="365125"/>
          </a:xfrm>
        </p:spPr>
        <p:txBody>
          <a:bodyPr/>
          <a:lstStyle/>
          <a:p>
            <a:fld id="{F216AE56-EAD3-4706-B860-3EC2C2952B40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" y="1"/>
            <a:ext cx="12192000" cy="62676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療養者</a:t>
            </a: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数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のシミュレーション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線吹き出し 1 (枠付き) 18"/>
          <p:cNvSpPr/>
          <p:nvPr/>
        </p:nvSpPr>
        <p:spPr>
          <a:xfrm>
            <a:off x="11179785" y="2431284"/>
            <a:ext cx="914400" cy="455597"/>
          </a:xfrm>
          <a:prstGeom prst="borderCallout1">
            <a:avLst>
              <a:gd name="adj1" fmla="val 98940"/>
              <a:gd name="adj2" fmla="val 47917"/>
              <a:gd name="adj3" fmla="val 463873"/>
              <a:gd name="adj4" fmla="val -4374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入院者数（重症）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368067" y="297298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自宅療養者数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68102" y="3811144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自宅療養者数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269943" y="4086917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入院・療養等調整中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17545" y="4269254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宿泊療養者数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064079" y="4318928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入院者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数（軽症中等症）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448800" y="4123060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宿泊療養者数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482515" y="39271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入院・療養等調整中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807" y="5248406"/>
            <a:ext cx="10851866" cy="160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26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11306</TotalTime>
  <Words>748</Words>
  <PresentationFormat>ワイド画面</PresentationFormat>
  <Paragraphs>52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2021-04-19T16:58:26Z</cp:lastPrinted>
  <dcterms:created xsi:type="dcterms:W3CDTF">2020-08-11T02:27:27Z</dcterms:created>
  <dcterms:modified xsi:type="dcterms:W3CDTF">2021-05-06T04:19:46Z</dcterms:modified>
</cp:coreProperties>
</file>